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72" r:id="rId2"/>
    <p:sldMasterId id="2147483660" r:id="rId3"/>
  </p:sldMasterIdLst>
  <p:notesMasterIdLst>
    <p:notesMasterId r:id="rId62"/>
  </p:notesMasterIdLst>
  <p:handoutMasterIdLst>
    <p:handoutMasterId r:id="rId63"/>
  </p:handoutMasterIdLst>
  <p:sldIdLst>
    <p:sldId id="256" r:id="rId4"/>
    <p:sldId id="270" r:id="rId5"/>
    <p:sldId id="329" r:id="rId6"/>
    <p:sldId id="260" r:id="rId7"/>
    <p:sldId id="262" r:id="rId8"/>
    <p:sldId id="266" r:id="rId9"/>
    <p:sldId id="271" r:id="rId10"/>
    <p:sldId id="312" r:id="rId11"/>
    <p:sldId id="272" r:id="rId12"/>
    <p:sldId id="267" r:id="rId13"/>
    <p:sldId id="261" r:id="rId14"/>
    <p:sldId id="268" r:id="rId15"/>
    <p:sldId id="273" r:id="rId16"/>
    <p:sldId id="275" r:id="rId17"/>
    <p:sldId id="315" r:id="rId18"/>
    <p:sldId id="276" r:id="rId19"/>
    <p:sldId id="284" r:id="rId20"/>
    <p:sldId id="279" r:id="rId21"/>
    <p:sldId id="277" r:id="rId22"/>
    <p:sldId id="286" r:id="rId23"/>
    <p:sldId id="285" r:id="rId24"/>
    <p:sldId id="258" r:id="rId25"/>
    <p:sldId id="280" r:id="rId26"/>
    <p:sldId id="289" r:id="rId27"/>
    <p:sldId id="290" r:id="rId28"/>
    <p:sldId id="259" r:id="rId29"/>
    <p:sldId id="281" r:id="rId30"/>
    <p:sldId id="297" r:id="rId31"/>
    <p:sldId id="298" r:id="rId32"/>
    <p:sldId id="282" r:id="rId33"/>
    <p:sldId id="316" r:id="rId34"/>
    <p:sldId id="302" r:id="rId35"/>
    <p:sldId id="303" r:id="rId36"/>
    <p:sldId id="348" r:id="rId37"/>
    <p:sldId id="351" r:id="rId38"/>
    <p:sldId id="334" r:id="rId39"/>
    <p:sldId id="335" r:id="rId40"/>
    <p:sldId id="336" r:id="rId41"/>
    <p:sldId id="354" r:id="rId42"/>
    <p:sldId id="337" r:id="rId43"/>
    <p:sldId id="338" r:id="rId44"/>
    <p:sldId id="339" r:id="rId45"/>
    <p:sldId id="353" r:id="rId46"/>
    <p:sldId id="341" r:id="rId47"/>
    <p:sldId id="346" r:id="rId48"/>
    <p:sldId id="343" r:id="rId49"/>
    <p:sldId id="352" r:id="rId50"/>
    <p:sldId id="340" r:id="rId51"/>
    <p:sldId id="305" r:id="rId52"/>
    <p:sldId id="306" r:id="rId53"/>
    <p:sldId id="349" r:id="rId54"/>
    <p:sldId id="350" r:id="rId55"/>
    <p:sldId id="293" r:id="rId56"/>
    <p:sldId id="321" r:id="rId57"/>
    <p:sldId id="323" r:id="rId58"/>
    <p:sldId id="294" r:id="rId59"/>
    <p:sldId id="324" r:id="rId60"/>
    <p:sldId id="330" r:id="rId61"/>
  </p:sldIdLst>
  <p:sldSz cx="9144000" cy="6858000" type="screen4x3"/>
  <p:notesSz cx="6858000" cy="9144000"/>
  <p:defaultTextStyle>
    <a:defPPr>
      <a:defRPr lang="nl-NL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6" clrMode="bw" scaleToFitPaper="1" frameSlides="1"/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8504"/>
    <a:srgbClr val="BA1E2D"/>
    <a:srgbClr val="246906"/>
    <a:srgbClr val="FFD024"/>
    <a:srgbClr val="F5C804"/>
    <a:srgbClr val="52B9C2"/>
    <a:srgbClr val="2AB3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217" autoAdjust="0"/>
  </p:normalViewPr>
  <p:slideViewPr>
    <p:cSldViewPr snapToObjects="1">
      <p:cViewPr>
        <p:scale>
          <a:sx n="94" d="100"/>
          <a:sy n="94" d="100"/>
        </p:scale>
        <p:origin x="-1352" y="344"/>
      </p:cViewPr>
      <p:guideLst>
        <p:guide orient="horz" pos="2069"/>
        <p:guide pos="54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8" d="100"/>
        <a:sy n="128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63" Type="http://schemas.openxmlformats.org/officeDocument/2006/relationships/handoutMaster" Target="handoutMasters/handoutMaster1.xml"/><Relationship Id="rId64" Type="http://schemas.openxmlformats.org/officeDocument/2006/relationships/printerSettings" Target="printerSettings/printerSettings1.bin"/><Relationship Id="rId65" Type="http://schemas.openxmlformats.org/officeDocument/2006/relationships/presProps" Target="presProps.xml"/><Relationship Id="rId66" Type="http://schemas.openxmlformats.org/officeDocument/2006/relationships/viewProps" Target="viewProps.xml"/><Relationship Id="rId67" Type="http://schemas.openxmlformats.org/officeDocument/2006/relationships/theme" Target="theme/theme1.xml"/><Relationship Id="rId68" Type="http://schemas.openxmlformats.org/officeDocument/2006/relationships/tableStyles" Target="tableStyles.xml"/><Relationship Id="rId50" Type="http://schemas.openxmlformats.org/officeDocument/2006/relationships/slide" Target="slides/slide47.xml"/><Relationship Id="rId51" Type="http://schemas.openxmlformats.org/officeDocument/2006/relationships/slide" Target="slides/slide48.xml"/><Relationship Id="rId52" Type="http://schemas.openxmlformats.org/officeDocument/2006/relationships/slide" Target="slides/slide49.xml"/><Relationship Id="rId53" Type="http://schemas.openxmlformats.org/officeDocument/2006/relationships/slide" Target="slides/slide50.xml"/><Relationship Id="rId54" Type="http://schemas.openxmlformats.org/officeDocument/2006/relationships/slide" Target="slides/slide51.xml"/><Relationship Id="rId55" Type="http://schemas.openxmlformats.org/officeDocument/2006/relationships/slide" Target="slides/slide52.xml"/><Relationship Id="rId56" Type="http://schemas.openxmlformats.org/officeDocument/2006/relationships/slide" Target="slides/slide53.xml"/><Relationship Id="rId57" Type="http://schemas.openxmlformats.org/officeDocument/2006/relationships/slide" Target="slides/slide54.xml"/><Relationship Id="rId58" Type="http://schemas.openxmlformats.org/officeDocument/2006/relationships/slide" Target="slides/slide55.xml"/><Relationship Id="rId59" Type="http://schemas.openxmlformats.org/officeDocument/2006/relationships/slide" Target="slides/slide56.xml"/><Relationship Id="rId40" Type="http://schemas.openxmlformats.org/officeDocument/2006/relationships/slide" Target="slides/slide37.xml"/><Relationship Id="rId41" Type="http://schemas.openxmlformats.org/officeDocument/2006/relationships/slide" Target="slides/slide38.xml"/><Relationship Id="rId42" Type="http://schemas.openxmlformats.org/officeDocument/2006/relationships/slide" Target="slides/slide39.xml"/><Relationship Id="rId43" Type="http://schemas.openxmlformats.org/officeDocument/2006/relationships/slide" Target="slides/slide40.xml"/><Relationship Id="rId44" Type="http://schemas.openxmlformats.org/officeDocument/2006/relationships/slide" Target="slides/slide41.xml"/><Relationship Id="rId45" Type="http://schemas.openxmlformats.org/officeDocument/2006/relationships/slide" Target="slides/slide42.xml"/><Relationship Id="rId46" Type="http://schemas.openxmlformats.org/officeDocument/2006/relationships/slide" Target="slides/slide43.xml"/><Relationship Id="rId47" Type="http://schemas.openxmlformats.org/officeDocument/2006/relationships/slide" Target="slides/slide44.xml"/><Relationship Id="rId48" Type="http://schemas.openxmlformats.org/officeDocument/2006/relationships/slide" Target="slides/slide45.xml"/><Relationship Id="rId49" Type="http://schemas.openxmlformats.org/officeDocument/2006/relationships/slide" Target="slides/slide46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30" Type="http://schemas.openxmlformats.org/officeDocument/2006/relationships/slide" Target="slides/slide27.xml"/><Relationship Id="rId31" Type="http://schemas.openxmlformats.org/officeDocument/2006/relationships/slide" Target="slides/slide28.xml"/><Relationship Id="rId32" Type="http://schemas.openxmlformats.org/officeDocument/2006/relationships/slide" Target="slides/slide29.xml"/><Relationship Id="rId33" Type="http://schemas.openxmlformats.org/officeDocument/2006/relationships/slide" Target="slides/slide30.xml"/><Relationship Id="rId34" Type="http://schemas.openxmlformats.org/officeDocument/2006/relationships/slide" Target="slides/slide31.xml"/><Relationship Id="rId35" Type="http://schemas.openxmlformats.org/officeDocument/2006/relationships/slide" Target="slides/slide32.xml"/><Relationship Id="rId36" Type="http://schemas.openxmlformats.org/officeDocument/2006/relationships/slide" Target="slides/slide33.xml"/><Relationship Id="rId37" Type="http://schemas.openxmlformats.org/officeDocument/2006/relationships/slide" Target="slides/slide34.xml"/><Relationship Id="rId38" Type="http://schemas.openxmlformats.org/officeDocument/2006/relationships/slide" Target="slides/slide35.xml"/><Relationship Id="rId39" Type="http://schemas.openxmlformats.org/officeDocument/2006/relationships/slide" Target="slides/slide36.xml"/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slide" Target="slides/slide19.xml"/><Relationship Id="rId23" Type="http://schemas.openxmlformats.org/officeDocument/2006/relationships/slide" Target="slides/slide20.xml"/><Relationship Id="rId24" Type="http://schemas.openxmlformats.org/officeDocument/2006/relationships/slide" Target="slides/slide21.xml"/><Relationship Id="rId25" Type="http://schemas.openxmlformats.org/officeDocument/2006/relationships/slide" Target="slides/slide22.xml"/><Relationship Id="rId26" Type="http://schemas.openxmlformats.org/officeDocument/2006/relationships/slide" Target="slides/slide23.xml"/><Relationship Id="rId27" Type="http://schemas.openxmlformats.org/officeDocument/2006/relationships/slide" Target="slides/slide24.xml"/><Relationship Id="rId28" Type="http://schemas.openxmlformats.org/officeDocument/2006/relationships/slide" Target="slides/slide25.xml"/><Relationship Id="rId29" Type="http://schemas.openxmlformats.org/officeDocument/2006/relationships/slide" Target="slides/slide26.xml"/><Relationship Id="rId60" Type="http://schemas.openxmlformats.org/officeDocument/2006/relationships/slide" Target="slides/slide57.xml"/><Relationship Id="rId61" Type="http://schemas.openxmlformats.org/officeDocument/2006/relationships/slide" Target="slides/slide58.xml"/><Relationship Id="rId62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1D726F-5F01-3343-B8C9-12E702415238}" type="datetimeFigureOut">
              <a:rPr lang="nl-NL" smtClean="0"/>
              <a:t>29/10/15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A4E950-B238-1445-936B-1C663C13897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4824357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D2D8D1-E2D5-3844-847D-5692E5F079C7}" type="datetimeFigureOut">
              <a:rPr lang="nl-NL" smtClean="0"/>
              <a:t>29/10/15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94916F-405B-5B43-9B5F-949614439C0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0469518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  <a:p>
            <a:r>
              <a:rPr lang="nl-NL"/>
              <a:t>----- Notulen (14/10/15 18:58) -----</a:t>
            </a:r>
          </a:p>
          <a:p>
            <a:r>
              <a:rPr lang="nl-NL"/>
              <a:t>Monkey see monkey do</a:t>
            </a:r>
          </a:p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94916F-405B-5B43-9B5F-949614439C0F}" type="slidenum">
              <a:rPr lang="nl-NL" smtClean="0"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786583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  <a:p>
            <a:r>
              <a:rPr lang="nl-NL"/>
              <a:t>----- Notulen (14/10/15 18:58) -----</a:t>
            </a:r>
          </a:p>
          <a:p>
            <a:r>
              <a:rPr lang="nl-NL"/>
              <a:t>Verwachtingen van mensen zijn </a:t>
            </a:r>
          </a:p>
          <a:p>
            <a:r>
              <a:rPr lang="nl-NL"/>
              <a:t>	voor hen niet altijd duidelijk - vanuit leiding als 		vanuit zichzelf</a:t>
            </a:r>
          </a:p>
          <a:p>
            <a:r>
              <a:rPr lang="nl-NL"/>
              <a:t>	verwachtingen uitspreken is "kwetsbaar opstellen" - 	evaluerbaar - onderschijdend 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94916F-405B-5B43-9B5F-949614439C0F}" type="slidenum">
              <a:rPr lang="nl-NL" smtClean="0"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60316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  <a:p>
            <a:r>
              <a:rPr lang="nl-NL"/>
              <a:t>----- Notulen (14/10/15 18:58) -----</a:t>
            </a:r>
          </a:p>
          <a:p>
            <a:r>
              <a:rPr lang="nl-NL"/>
              <a:t>Duidelijke of onduidelijke verwachtingen zijn vaak oorzaak van motivatie of demotivatie</a:t>
            </a:r>
          </a:p>
          <a:p>
            <a:r>
              <a:rPr lang="nl-NL"/>
              <a:t>Motivatie is daarom een resultaat van "weten wat ik moet doen" - " hoe ik het moet doen " - EN " de appreciatie die ik ervoor krijg" - in de tijd uitgedrukt en in de contect ..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94916F-405B-5B43-9B5F-949614439C0F}" type="slidenum">
              <a:rPr lang="nl-NL" smtClean="0"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044031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Sub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BE" smtClean="0"/>
              <a:t>Klik om de 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939A4-AE66-1345-95AB-BD364DA3113E}" type="datetime1">
              <a:rPr lang="nl-BE" smtClean="0"/>
              <a:t>29/10/15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028793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736FF-DF78-6345-9E9D-ADE3C7C76391}" type="datetime1">
              <a:rPr lang="nl-BE" smtClean="0"/>
              <a:t>29/10/15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16144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EF88F-5FEB-0045-997D-14AFE6726287}" type="datetime1">
              <a:rPr lang="nl-BE" smtClean="0"/>
              <a:t>29/10/15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090828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A00CC-CCEC-D242-A50A-4748D63E4E43}" type="datetime1">
              <a:rPr lang="nl-BE" smtClean="0"/>
              <a:t>29/10/15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69468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55AB6-DC05-9E4D-9504-87FFBBB3AD58}" type="datetime1">
              <a:rPr lang="nl-BE" smtClean="0"/>
              <a:t>29/10/15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6632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305FD-156B-8448-BC26-3E9AA35F389D}" type="datetime1">
              <a:rPr lang="nl-BE" smtClean="0"/>
              <a:t>29/10/15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68314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835EC-17CF-0A41-9E42-F77911AE336F}" type="datetime1">
              <a:rPr lang="nl-BE" smtClean="0"/>
              <a:t>29/10/15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614927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B2AAB-29D2-0E4E-A322-502E95206E07}" type="datetime1">
              <a:rPr lang="nl-BE" smtClean="0"/>
              <a:t>29/10/15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952919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09246-FC7B-A547-B1B7-267306BA6DE3}" type="datetime1">
              <a:rPr lang="nl-BE" smtClean="0"/>
              <a:t>29/10/15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44551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1F34D-8E5B-F245-B1B4-87B50BBE3344}" type="datetime1">
              <a:rPr lang="nl-BE" smtClean="0"/>
              <a:t>29/10/15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707218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F0E72-9259-0042-A7A1-E03CF0920553}" type="datetime1">
              <a:rPr lang="nl-BE" smtClean="0"/>
              <a:t>29/10/15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824940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Sub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BE" smtClean="0"/>
              <a:t>Klik om de 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91841-D349-0144-859B-1A09D46D746D}" type="datetime1">
              <a:rPr lang="nl-BE" smtClean="0"/>
              <a:t>29/10/15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243730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D8161-A15D-8B45-8E4F-40D1794F7D03}" type="datetime1">
              <a:rPr lang="nl-BE" smtClean="0"/>
              <a:t>29/10/15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940835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3C267-DA86-B54A-ADE2-72A72A715529}" type="datetime1">
              <a:rPr lang="nl-BE" smtClean="0"/>
              <a:t>29/10/15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467393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3CFC1-8870-EC4C-BBE0-51780C104CED}" type="datetime1">
              <a:rPr lang="nl-BE" smtClean="0"/>
              <a:t>29/10/15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519719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8D9D4-5659-EB4A-9BC9-AB4C47F13191}" type="datetime1">
              <a:rPr lang="nl-BE" smtClean="0"/>
              <a:t>29/10/15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663251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8C7C9-389C-5F46-A531-BFEB67083DBA}" type="datetime1">
              <a:rPr lang="nl-BE" smtClean="0"/>
              <a:t>29/10/15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673094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F01BE-D741-6344-A9CB-42C8302F354A}" type="datetime1">
              <a:rPr lang="nl-BE" smtClean="0"/>
              <a:t>29/10/15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162787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CDBEE-DD5D-B149-BBAD-E06675B7845A}" type="datetime1">
              <a:rPr lang="nl-BE" smtClean="0"/>
              <a:t>29/10/15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964914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5F4D3-8CAA-1241-AB63-E7E0F95A0100}" type="datetime1">
              <a:rPr lang="nl-BE" smtClean="0"/>
              <a:t>29/10/15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667211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3612B-26E9-DE4A-916D-35072ED636BA}" type="datetime1">
              <a:rPr lang="nl-BE" smtClean="0"/>
              <a:t>29/10/15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682493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7D058-7706-4D49-83CF-DF9A6B558523}" type="datetime1">
              <a:rPr lang="nl-BE" smtClean="0"/>
              <a:t>29/10/15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926673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Sub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BE" smtClean="0"/>
              <a:t>Klik om de 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5F929-FF27-5F49-8B70-3AC0D12CFAB6}" type="datetime1">
              <a:rPr lang="nl-BE" smtClean="0"/>
              <a:t>29/10/15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2437302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C4DBA-123D-DD45-ADDE-02AE6A621CF2}" type="datetime1">
              <a:rPr lang="nl-BE" smtClean="0"/>
              <a:t>29/10/15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9408352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BBE5F-CEF9-754D-96EA-88D9A09E6C9A}" type="datetime1">
              <a:rPr lang="nl-BE" smtClean="0"/>
              <a:t>29/10/15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4673934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B357F-33A2-DE4C-8F44-BC2434107CD6}" type="datetime1">
              <a:rPr lang="nl-BE" smtClean="0"/>
              <a:t>29/10/15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5197196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37595-3A8F-A04F-9BC2-D8122F566E30}" type="datetime1">
              <a:rPr lang="nl-BE" smtClean="0"/>
              <a:t>29/10/15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663251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670DC-C2AA-514C-93D0-87FBB4E2C420}" type="datetime1">
              <a:rPr lang="nl-BE" smtClean="0"/>
              <a:t>29/10/15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6730946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CB52A-4274-0242-9D11-2DBC690D7E7F}" type="datetime1">
              <a:rPr lang="nl-BE" smtClean="0"/>
              <a:t>29/10/15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1627870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16EFF-4D02-D34C-BFA5-5627E2B36434}" type="datetime1">
              <a:rPr lang="nl-BE" smtClean="0"/>
              <a:t>29/10/15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9649143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BE" smtClean="0"/>
              <a:t>Klik om de tekststijl van het model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F7BE4-8202-5644-952C-4578457931CD}" type="datetime1">
              <a:rPr lang="nl-BE" smtClean="0"/>
              <a:t>29/10/15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6672114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BF3EE-E983-CF4E-BE97-D3C0218147FF}" type="datetime1">
              <a:rPr lang="nl-BE" smtClean="0"/>
              <a:t>29/10/15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6824936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63BBF-1F49-1947-9A8C-97081BB1FFD8}" type="datetime1">
              <a:rPr lang="nl-BE" smtClean="0"/>
              <a:t>29/10/15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92667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2B9C2">
            <a:alpha val="5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75CDD9-2351-2C4E-A6DF-E7119B2203FB}" type="datetime1">
              <a:rPr lang="nl-BE" smtClean="0"/>
              <a:t>29/10/15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77CFE0-B020-AF41-A373-687B6CCA8B36}" type="slidenum">
              <a:rPr lang="nl-NL" smtClean="0"/>
              <a:t>‹nr.›</a:t>
            </a:fld>
            <a:endParaRPr lang="nl-NL" dirty="0"/>
          </a:p>
        </p:txBody>
      </p:sp>
      <p:sp>
        <p:nvSpPr>
          <p:cNvPr id="7" name="Tekstvak 6"/>
          <p:cNvSpPr txBox="1"/>
          <p:nvPr userDrawn="1"/>
        </p:nvSpPr>
        <p:spPr>
          <a:xfrm>
            <a:off x="0" y="6488668"/>
            <a:ext cx="9143999" cy="369332"/>
          </a:xfrm>
          <a:prstGeom prst="rect">
            <a:avLst/>
          </a:prstGeom>
          <a:solidFill>
            <a:srgbClr val="FFD024"/>
          </a:solidFill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283801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52B9C2">
            <a:alpha val="5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39E42E-F036-C041-85D7-2E4E9D646901}" type="datetime1">
              <a:rPr lang="nl-BE" smtClean="0"/>
              <a:t>29/10/15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77CFE0-B020-AF41-A373-687B6CCA8B36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445167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52B9C2">
            <a:alpha val="5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BE" smtClean="0"/>
              <a:t>Titelstijl van model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BE" smtClean="0"/>
              <a:t>Klik om de tekststijl van het model te bewerken</a:t>
            </a:r>
          </a:p>
          <a:p>
            <a:pPr lvl="1"/>
            <a:r>
              <a:rPr lang="nl-BE" smtClean="0"/>
              <a:t>Tweede niveau</a:t>
            </a:r>
          </a:p>
          <a:p>
            <a:pPr lvl="2"/>
            <a:r>
              <a:rPr lang="nl-BE" smtClean="0"/>
              <a:t>Derde niveau</a:t>
            </a:r>
          </a:p>
          <a:p>
            <a:pPr lvl="3"/>
            <a:r>
              <a:rPr lang="nl-BE" smtClean="0"/>
              <a:t>Vierde niveau</a:t>
            </a:r>
          </a:p>
          <a:p>
            <a:pPr lvl="4"/>
            <a:r>
              <a:rPr lang="nl-BE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D289AF-6242-E94A-A1A1-C1C1141CBD40}" type="datetime1">
              <a:rPr lang="nl-BE" smtClean="0"/>
              <a:t>29/10/15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77CFE0-B020-AF41-A373-687B6CCA8B36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445167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e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e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em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emf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emf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emf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emf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emf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emf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emf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emf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emf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emf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emf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emf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emf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emf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emf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emf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emf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9.pn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be.linkedin.com/pub/frans-de-boeck/27/a60/23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 smtClean="0"/>
              <a:t>Bart</a:t>
            </a:r>
            <a:r>
              <a:rPr lang="nl-NL" dirty="0" smtClean="0"/>
              <a:t>, Els, Rudy en </a:t>
            </a:r>
            <a:r>
              <a:rPr lang="nl-NL" dirty="0" smtClean="0"/>
              <a:t>Griet</a:t>
            </a:r>
            <a:endParaRPr lang="nl-NL" dirty="0"/>
          </a:p>
        </p:txBody>
      </p:sp>
      <p:sp>
        <p:nvSpPr>
          <p:cNvPr id="3" name="Subtitel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nl-NL" sz="4200" dirty="0" smtClean="0"/>
              <a:t>Kennismaking met </a:t>
            </a:r>
          </a:p>
          <a:p>
            <a:r>
              <a:rPr lang="nl-NL" sz="4200" dirty="0" smtClean="0"/>
              <a:t>Situationeel </a:t>
            </a:r>
            <a:r>
              <a:rPr lang="nl-NL" sz="4200" dirty="0" smtClean="0"/>
              <a:t>Leiderschap</a:t>
            </a:r>
          </a:p>
          <a:p>
            <a:r>
              <a:rPr lang="nl-NL" sz="4200" dirty="0" err="1" smtClean="0"/>
              <a:t>Houffalize</a:t>
            </a:r>
            <a:r>
              <a:rPr lang="nl-NL" sz="4200" dirty="0" smtClean="0"/>
              <a:t> </a:t>
            </a:r>
          </a:p>
          <a:p>
            <a:r>
              <a:rPr lang="nl-NL" sz="4200" dirty="0" smtClean="0"/>
              <a:t>November 2015</a:t>
            </a:r>
          </a:p>
          <a:p>
            <a:pPr algn="r"/>
            <a:endParaRPr lang="nl-NL" sz="2000" dirty="0" smtClean="0"/>
          </a:p>
          <a:p>
            <a:pPr algn="r"/>
            <a:endParaRPr lang="nl-NL" sz="2000" dirty="0"/>
          </a:p>
          <a:p>
            <a:pPr algn="r"/>
            <a:r>
              <a:rPr lang="nl-NL" sz="2000" dirty="0" smtClean="0"/>
              <a:t>Frans De Boeck</a:t>
            </a:r>
            <a:endParaRPr lang="nl-NL" sz="2000" dirty="0" smtClean="0"/>
          </a:p>
          <a:p>
            <a:endParaRPr lang="nl-NL" dirty="0"/>
          </a:p>
        </p:txBody>
      </p:sp>
      <p:sp>
        <p:nvSpPr>
          <p:cNvPr id="4" name="Tekstvak 3"/>
          <p:cNvSpPr txBox="1"/>
          <p:nvPr/>
        </p:nvSpPr>
        <p:spPr>
          <a:xfrm>
            <a:off x="0" y="6488668"/>
            <a:ext cx="9143999" cy="369332"/>
          </a:xfrm>
          <a:prstGeom prst="rect">
            <a:avLst/>
          </a:prstGeom>
          <a:solidFill>
            <a:srgbClr val="FFD024"/>
          </a:solidFill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1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6503706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Doelen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nl-NL" dirty="0" smtClean="0"/>
          </a:p>
          <a:p>
            <a:r>
              <a:rPr lang="nl-NL" dirty="0" smtClean="0"/>
              <a:t>Kennismaking met een gedragsmodel</a:t>
            </a:r>
          </a:p>
          <a:p>
            <a:endParaRPr lang="nl-NL" dirty="0" smtClean="0"/>
          </a:p>
          <a:p>
            <a:r>
              <a:rPr lang="nl-NL" dirty="0" smtClean="0"/>
              <a:t>Inzicht in je eigen gedrag</a:t>
            </a:r>
          </a:p>
          <a:p>
            <a:endParaRPr lang="nl-NL" dirty="0" smtClean="0"/>
          </a:p>
          <a:p>
            <a:r>
              <a:rPr lang="nl-NL" dirty="0" smtClean="0"/>
              <a:t>Inzicht in gedrag van anderen, begrijpen en waarderen</a:t>
            </a:r>
          </a:p>
          <a:p>
            <a:endParaRPr lang="nl-NL" dirty="0" smtClean="0"/>
          </a:p>
          <a:p>
            <a:r>
              <a:rPr lang="nl-NL" dirty="0" smtClean="0"/>
              <a:t>Je gedrag beter begrijpen en aanpassen 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126958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 smtClean="0"/>
              <a:t>Aspecten van </a:t>
            </a:r>
            <a:br>
              <a:rPr lang="nl-NL" dirty="0" smtClean="0"/>
            </a:br>
            <a:r>
              <a:rPr lang="nl-NL" dirty="0" smtClean="0"/>
              <a:t>Situationeel Leiderschap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514350" indent="-514350">
              <a:buFont typeface="+mj-lt"/>
              <a:buAutoNum type="arabicPeriod"/>
            </a:pPr>
            <a:endParaRPr lang="nl-NL" dirty="0" smtClean="0"/>
          </a:p>
          <a:p>
            <a:pPr marL="514350" indent="-514350">
              <a:buFont typeface="+mj-lt"/>
              <a:buAutoNum type="arabicPeriod"/>
            </a:pPr>
            <a:r>
              <a:rPr lang="nl-NL" dirty="0" smtClean="0"/>
              <a:t>Competenties &amp; motivatie</a:t>
            </a:r>
          </a:p>
          <a:p>
            <a:pPr marL="914400" lvl="1" indent="-514350">
              <a:buFont typeface="Arial"/>
              <a:buChar char="•"/>
            </a:pPr>
            <a:r>
              <a:rPr lang="nl-NL" dirty="0" smtClean="0"/>
              <a:t>Skills &amp; </a:t>
            </a:r>
            <a:r>
              <a:rPr lang="nl-NL" dirty="0" err="1" smtClean="0"/>
              <a:t>wills</a:t>
            </a:r>
            <a:endParaRPr lang="nl-NL" dirty="0" smtClean="0"/>
          </a:p>
          <a:p>
            <a:pPr marL="914400" lvl="1" indent="-514350">
              <a:buFont typeface="Arial"/>
              <a:buChar char="•"/>
            </a:pPr>
            <a:r>
              <a:rPr lang="nl-NL" dirty="0" smtClean="0"/>
              <a:t>Motivatiecyclus</a:t>
            </a:r>
          </a:p>
          <a:p>
            <a:pPr marL="514350" indent="-514350">
              <a:buFont typeface="+mj-lt"/>
              <a:buAutoNum type="arabicPeriod"/>
            </a:pPr>
            <a:endParaRPr lang="nl-NL" dirty="0" smtClean="0"/>
          </a:p>
          <a:p>
            <a:pPr marL="514350" indent="-514350">
              <a:buFont typeface="+mj-lt"/>
              <a:buAutoNum type="arabicPeriod"/>
            </a:pPr>
            <a:r>
              <a:rPr lang="nl-NL" i="1" dirty="0" smtClean="0">
                <a:solidFill>
                  <a:srgbClr val="0000FF"/>
                </a:solidFill>
              </a:rPr>
              <a:t>Leiderschapsstijl</a:t>
            </a:r>
          </a:p>
          <a:p>
            <a:pPr lvl="1">
              <a:buFont typeface="Arial"/>
              <a:buChar char="•"/>
            </a:pPr>
            <a:r>
              <a:rPr lang="nl-NL" i="1" dirty="0" smtClean="0">
                <a:solidFill>
                  <a:srgbClr val="0000FF"/>
                </a:solidFill>
              </a:rPr>
              <a:t>DISC</a:t>
            </a:r>
          </a:p>
          <a:p>
            <a:pPr lvl="1">
              <a:buFont typeface="Arial"/>
              <a:buChar char="•"/>
            </a:pPr>
            <a:r>
              <a:rPr lang="nl-NL" i="1" dirty="0" smtClean="0">
                <a:solidFill>
                  <a:srgbClr val="0000FF"/>
                </a:solidFill>
              </a:rPr>
              <a:t>Communicatie</a:t>
            </a:r>
          </a:p>
          <a:p>
            <a:pPr marL="0" indent="0">
              <a:buNone/>
            </a:pPr>
            <a:endParaRPr lang="nl-NL" dirty="0" smtClean="0"/>
          </a:p>
          <a:p>
            <a:pPr marL="514350" indent="-514350">
              <a:buFont typeface="+mj-lt"/>
              <a:buAutoNum type="arabicPeriod"/>
            </a:pPr>
            <a:r>
              <a:rPr lang="nl-NL" dirty="0" smtClean="0"/>
              <a:t>Motiveren – begeleiden – ontwikkelen </a:t>
            </a:r>
          </a:p>
          <a:p>
            <a:pPr lvl="1">
              <a:buFont typeface="Arial"/>
              <a:buChar char="•"/>
            </a:pPr>
            <a:r>
              <a:rPr lang="nl-NL" dirty="0" smtClean="0"/>
              <a:t>Coaching</a:t>
            </a:r>
          </a:p>
          <a:p>
            <a:pPr lvl="1">
              <a:buFont typeface="Arial"/>
              <a:buChar char="•"/>
            </a:pPr>
            <a:r>
              <a:rPr lang="nl-NL" dirty="0" smtClean="0"/>
              <a:t>Feedback geven</a:t>
            </a:r>
          </a:p>
          <a:p>
            <a:pPr lvl="1">
              <a:buFont typeface="Arial"/>
              <a:buChar char="•"/>
            </a:pPr>
            <a:r>
              <a:rPr lang="nl-NL" dirty="0" smtClean="0"/>
              <a:t>Gesprekstypes</a:t>
            </a:r>
          </a:p>
          <a:p>
            <a:pPr lvl="1">
              <a:buFont typeface="Arial"/>
              <a:buChar char="•"/>
            </a:pPr>
            <a:r>
              <a:rPr lang="nl-NL" dirty="0" smtClean="0"/>
              <a:t>Doelstellingen ontwikkelen en formuleren</a:t>
            </a: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69510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 smtClean="0">
                <a:solidFill>
                  <a:srgbClr val="0000FF"/>
                </a:solidFill>
              </a:rPr>
              <a:t>Leiding</a:t>
            </a:r>
            <a:endParaRPr lang="nl-NL" dirty="0">
              <a:solidFill>
                <a:srgbClr val="0000FF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nl-NL" sz="3800" dirty="0" smtClean="0"/>
              <a:t>Plant</a:t>
            </a:r>
          </a:p>
          <a:p>
            <a:pPr marL="0" indent="0" algn="ctr">
              <a:buNone/>
            </a:pPr>
            <a:endParaRPr lang="nl-NL" sz="3800" dirty="0" smtClean="0"/>
          </a:p>
          <a:p>
            <a:pPr marL="0" indent="0" algn="ctr">
              <a:buNone/>
            </a:pPr>
            <a:r>
              <a:rPr lang="nl-NL" sz="3800" dirty="0" smtClean="0"/>
              <a:t>Organiseert</a:t>
            </a:r>
          </a:p>
          <a:p>
            <a:pPr marL="0" indent="0" algn="ctr">
              <a:buNone/>
            </a:pPr>
            <a:endParaRPr lang="nl-NL" sz="3800" dirty="0" smtClean="0"/>
          </a:p>
          <a:p>
            <a:pPr marL="0" indent="0" algn="ctr">
              <a:buNone/>
            </a:pPr>
            <a:r>
              <a:rPr lang="nl-NL" sz="3800" dirty="0" smtClean="0"/>
              <a:t>Controleert</a:t>
            </a:r>
          </a:p>
          <a:p>
            <a:pPr marL="0" indent="0" algn="ctr">
              <a:buNone/>
            </a:pPr>
            <a:endParaRPr lang="nl-NL" dirty="0" smtClean="0"/>
          </a:p>
          <a:p>
            <a:pPr marL="0" indent="0" algn="ctr">
              <a:buNone/>
            </a:pPr>
            <a:r>
              <a:rPr lang="nl-NL" sz="3900" i="1" dirty="0" smtClean="0"/>
              <a:t>GEEFT &amp; TOONT </a:t>
            </a:r>
          </a:p>
          <a:p>
            <a:pPr marL="0" indent="0" algn="ctr">
              <a:buNone/>
            </a:pPr>
            <a:r>
              <a:rPr lang="nl-NL" sz="3900" dirty="0"/>
              <a:t>L</a:t>
            </a:r>
            <a:r>
              <a:rPr lang="nl-NL" sz="3900" dirty="0" smtClean="0"/>
              <a:t>eiderschap </a:t>
            </a:r>
          </a:p>
          <a:p>
            <a:pPr marL="0" indent="0" algn="ctr">
              <a:buNone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248248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al 8"/>
          <p:cNvSpPr/>
          <p:nvPr/>
        </p:nvSpPr>
        <p:spPr>
          <a:xfrm>
            <a:off x="4211960" y="1124744"/>
            <a:ext cx="4993869" cy="51845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8" name="Ovaal 7"/>
          <p:cNvSpPr/>
          <p:nvPr/>
        </p:nvSpPr>
        <p:spPr>
          <a:xfrm>
            <a:off x="107503" y="1124744"/>
            <a:ext cx="5400601" cy="51845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" name="Tijdelijke aanduiding voor inhoud 4"/>
          <p:cNvSpPr>
            <a:spLocks noGrp="1"/>
          </p:cNvSpPr>
          <p:nvPr>
            <p:ph sz="half" idx="2"/>
          </p:nvPr>
        </p:nvSpPr>
        <p:spPr>
          <a:xfrm>
            <a:off x="457199" y="1620184"/>
            <a:ext cx="4834881" cy="442535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nl-NL" sz="3200" dirty="0" smtClean="0"/>
              <a:t> </a:t>
            </a:r>
            <a:r>
              <a:rPr lang="nl-NL" sz="3200" b="1" i="1" dirty="0" smtClean="0"/>
              <a:t> 		</a:t>
            </a:r>
            <a:r>
              <a:rPr lang="nl-NL" sz="2800" b="1" i="1" dirty="0" smtClean="0"/>
              <a:t>Verwachtingen 	         		      medewerkers</a:t>
            </a:r>
            <a:endParaRPr lang="nl-NL" sz="3200" b="1" i="1" dirty="0" smtClean="0"/>
          </a:p>
          <a:p>
            <a:pPr marL="457200" lvl="1" indent="0">
              <a:buNone/>
            </a:pPr>
            <a:r>
              <a:rPr lang="nl-NL" sz="2800" dirty="0" smtClean="0"/>
              <a:t>Boeiende job</a:t>
            </a:r>
          </a:p>
          <a:p>
            <a:pPr marL="457200" lvl="1" indent="0">
              <a:buNone/>
            </a:pPr>
            <a:r>
              <a:rPr lang="nl-NL" sz="2800" dirty="0" smtClean="0"/>
              <a:t>Erkenning</a:t>
            </a:r>
          </a:p>
          <a:p>
            <a:pPr marL="457200" lvl="1" indent="0">
              <a:buNone/>
            </a:pPr>
            <a:r>
              <a:rPr lang="nl-NL" sz="2800" dirty="0" smtClean="0"/>
              <a:t>Zekerheid</a:t>
            </a:r>
          </a:p>
          <a:p>
            <a:pPr marL="457200" lvl="1" indent="0">
              <a:buNone/>
            </a:pPr>
            <a:r>
              <a:rPr lang="nl-NL" sz="2800" dirty="0" smtClean="0"/>
              <a:t>Respect</a:t>
            </a:r>
          </a:p>
          <a:p>
            <a:pPr marL="457200" lvl="1" indent="0">
              <a:buNone/>
            </a:pPr>
            <a:r>
              <a:rPr lang="nl-NL" sz="2800" dirty="0" smtClean="0"/>
              <a:t>Groei </a:t>
            </a:r>
          </a:p>
          <a:p>
            <a:pPr marL="457200" lvl="1" indent="0">
              <a:buNone/>
            </a:pPr>
            <a:r>
              <a:rPr lang="nl-NL" sz="2800" dirty="0" smtClean="0"/>
              <a:t>Succes</a:t>
            </a:r>
            <a:endParaRPr lang="nl-NL" sz="2800" dirty="0"/>
          </a:p>
        </p:txBody>
      </p:sp>
      <p:sp>
        <p:nvSpPr>
          <p:cNvPr id="7" name="Tijdelijke aanduiding voor inhoud 6"/>
          <p:cNvSpPr>
            <a:spLocks noGrp="1"/>
          </p:cNvSpPr>
          <p:nvPr>
            <p:ph sz="quarter" idx="4"/>
          </p:nvPr>
        </p:nvSpPr>
        <p:spPr>
          <a:xfrm>
            <a:off x="4572000" y="1620184"/>
            <a:ext cx="4114801" cy="442535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nl-NL" sz="3200" dirty="0" smtClean="0"/>
              <a:t>           </a:t>
            </a:r>
            <a:r>
              <a:rPr lang="nl-NL" sz="3000" b="1" i="1" dirty="0" smtClean="0"/>
              <a:t>Verwac</a:t>
            </a:r>
            <a:r>
              <a:rPr lang="nl-NL" sz="3200" b="1" i="1" dirty="0" smtClean="0"/>
              <a:t>htingen  		      leidinggevende </a:t>
            </a:r>
            <a:endParaRPr lang="nl-NL" sz="3200" b="1" i="1" dirty="0"/>
          </a:p>
          <a:p>
            <a:pPr marL="1371600" lvl="3" indent="0" algn="r">
              <a:buNone/>
            </a:pPr>
            <a:r>
              <a:rPr lang="nl-NL" sz="2800" dirty="0"/>
              <a:t>Bevlogenheid</a:t>
            </a:r>
          </a:p>
          <a:p>
            <a:pPr marL="457200" lvl="1" indent="0" algn="r">
              <a:buNone/>
            </a:pPr>
            <a:r>
              <a:rPr lang="nl-NL" sz="2800" dirty="0" smtClean="0"/>
              <a:t>         Kwaliteit</a:t>
            </a:r>
            <a:endParaRPr lang="nl-NL" sz="2800" dirty="0"/>
          </a:p>
          <a:p>
            <a:pPr marL="457200" lvl="1" indent="0" algn="r">
              <a:buNone/>
            </a:pPr>
            <a:r>
              <a:rPr lang="nl-NL" sz="2800" dirty="0" smtClean="0"/>
              <a:t> Verantwoordelijkheid</a:t>
            </a:r>
            <a:endParaRPr lang="nl-NL" sz="2800" dirty="0"/>
          </a:p>
          <a:p>
            <a:pPr marL="457200" lvl="1" indent="0" algn="r">
              <a:buNone/>
            </a:pPr>
            <a:r>
              <a:rPr lang="nl-NL" sz="2800" dirty="0" smtClean="0"/>
              <a:t>  Engagement</a:t>
            </a:r>
            <a:endParaRPr lang="nl-NL" sz="2800" dirty="0"/>
          </a:p>
          <a:p>
            <a:pPr marL="457200" lvl="1" indent="0" algn="r">
              <a:buNone/>
            </a:pPr>
            <a:r>
              <a:rPr lang="nl-NL" sz="2800" dirty="0" smtClean="0"/>
              <a:t>Doelen bereiken</a:t>
            </a:r>
          </a:p>
          <a:p>
            <a:pPr marL="457200" lvl="1" indent="0" algn="r">
              <a:buNone/>
            </a:pPr>
            <a:r>
              <a:rPr lang="nl-NL" sz="2800" dirty="0" smtClean="0"/>
              <a:t>Groei</a:t>
            </a:r>
          </a:p>
          <a:p>
            <a:pPr marL="457200" lvl="1" indent="0" algn="r">
              <a:buNone/>
            </a:pPr>
            <a:r>
              <a:rPr lang="nl-NL" sz="2800" dirty="0" smtClean="0"/>
              <a:t>Vertrouwen </a:t>
            </a:r>
          </a:p>
          <a:p>
            <a:pPr marL="457200" lvl="1" indent="0" algn="r">
              <a:buNone/>
            </a:pPr>
            <a:r>
              <a:rPr lang="nl-NL" sz="2800" dirty="0" smtClean="0"/>
              <a:t>  </a:t>
            </a:r>
            <a:endParaRPr lang="nl-NL" sz="2800" dirty="0"/>
          </a:p>
        </p:txBody>
      </p:sp>
      <p:sp>
        <p:nvSpPr>
          <p:cNvPr id="10" name="Ovaal 9"/>
          <p:cNvSpPr/>
          <p:nvPr/>
        </p:nvSpPr>
        <p:spPr>
          <a:xfrm>
            <a:off x="3330186" y="1499598"/>
            <a:ext cx="2630896" cy="4608512"/>
          </a:xfrm>
          <a:prstGeom prst="ellipse">
            <a:avLst/>
          </a:prstGeom>
          <a:solidFill>
            <a:schemeClr val="accent5">
              <a:lumMod val="40000"/>
              <a:lumOff val="60000"/>
              <a:alpha val="14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Groei</a:t>
            </a:r>
          </a:p>
          <a:p>
            <a:pPr algn="ctr"/>
            <a:r>
              <a:rPr lang="nl-NL" sz="2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Erkenning</a:t>
            </a:r>
          </a:p>
          <a:p>
            <a:pPr algn="ctr"/>
            <a:r>
              <a:rPr lang="nl-NL" sz="2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Succes</a:t>
            </a:r>
          </a:p>
          <a:p>
            <a:pPr algn="ctr"/>
            <a:r>
              <a:rPr lang="nl-NL" sz="28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K</a:t>
            </a:r>
            <a:r>
              <a:rPr lang="nl-NL" sz="2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waliteit</a:t>
            </a:r>
            <a:endParaRPr lang="nl-NL" sz="28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Tijdelijke aanduiding voor dianumm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062919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ekromde pijl omhoog 1"/>
          <p:cNvSpPr/>
          <p:nvPr/>
        </p:nvSpPr>
        <p:spPr>
          <a:xfrm rot="4981977">
            <a:off x="3171762" y="3567176"/>
            <a:ext cx="1216152" cy="731520"/>
          </a:xfrm>
          <a:prstGeom prst="curved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>
              <a:solidFill>
                <a:schemeClr val="tx1"/>
              </a:solidFill>
            </a:endParaRPr>
          </a:p>
        </p:txBody>
      </p:sp>
      <p:sp>
        <p:nvSpPr>
          <p:cNvPr id="3" name="Gekromde pijl omhoog 2"/>
          <p:cNvSpPr/>
          <p:nvPr/>
        </p:nvSpPr>
        <p:spPr>
          <a:xfrm rot="16200000">
            <a:off x="4364625" y="3542249"/>
            <a:ext cx="1278845" cy="720080"/>
          </a:xfrm>
          <a:prstGeom prst="curved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>
              <a:solidFill>
                <a:schemeClr val="tx1"/>
              </a:solidFill>
            </a:endParaRPr>
          </a:p>
        </p:txBody>
      </p:sp>
      <p:sp>
        <p:nvSpPr>
          <p:cNvPr id="11" name="Tijdelijke aanduiding voor inhoud 10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nl-NL" sz="5400" dirty="0" smtClean="0"/>
              <a:t>Ingevuld</a:t>
            </a:r>
            <a:r>
              <a:rPr lang="nl-NL" sz="5400" i="1" dirty="0"/>
              <a:t> </a:t>
            </a:r>
            <a:r>
              <a:rPr lang="nl-NL" sz="5400" i="1" dirty="0" smtClean="0"/>
              <a:t>verwachtingen</a:t>
            </a:r>
            <a:r>
              <a:rPr lang="nl-NL" sz="5400" dirty="0" smtClean="0"/>
              <a:t> </a:t>
            </a:r>
            <a:endParaRPr lang="nl-NL" sz="5400" i="1" dirty="0" smtClean="0"/>
          </a:p>
          <a:p>
            <a:pPr marL="0" indent="0" algn="ctr">
              <a:buNone/>
            </a:pPr>
            <a:endParaRPr lang="nl-NL" sz="5400" i="1" dirty="0" smtClean="0"/>
          </a:p>
          <a:p>
            <a:pPr marL="0" indent="0" algn="ctr">
              <a:buNone/>
            </a:pPr>
            <a:r>
              <a:rPr lang="nl-NL" sz="5400" i="1" dirty="0" smtClean="0">
                <a:solidFill>
                  <a:srgbClr val="0000FF"/>
                </a:solidFill>
              </a:rPr>
              <a:t>Motivatie</a:t>
            </a:r>
            <a:r>
              <a:rPr lang="nl-NL" sz="5400" i="1" dirty="0" smtClean="0"/>
              <a:t> </a:t>
            </a:r>
          </a:p>
          <a:p>
            <a:pPr marL="0" indent="0" algn="ctr">
              <a:buNone/>
            </a:pPr>
            <a:endParaRPr lang="nl-NL" sz="5400" i="1" dirty="0" smtClean="0"/>
          </a:p>
          <a:p>
            <a:pPr marL="0" indent="0" algn="ctr">
              <a:buNone/>
            </a:pPr>
            <a:r>
              <a:rPr lang="nl-NL" sz="5400" i="1" dirty="0" smtClean="0"/>
              <a:t>Doelstellingen</a:t>
            </a:r>
            <a:r>
              <a:rPr lang="nl-NL" sz="5400" dirty="0" smtClean="0"/>
              <a:t> bereikt</a:t>
            </a:r>
          </a:p>
          <a:p>
            <a:pPr marL="0" indent="0" algn="ctr">
              <a:buNone/>
            </a:pPr>
            <a:endParaRPr lang="nl-NL" sz="5400" dirty="0" smtClean="0"/>
          </a:p>
          <a:p>
            <a:pPr marL="0" indent="0">
              <a:buNone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256504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Motivatie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nl-NL" sz="5000" dirty="0" smtClean="0"/>
          </a:p>
          <a:p>
            <a:pPr marL="0" indent="0">
              <a:buNone/>
            </a:pPr>
            <a:r>
              <a:rPr lang="nl-NL" sz="8000" dirty="0" smtClean="0"/>
              <a:t>			</a:t>
            </a:r>
            <a:r>
              <a:rPr lang="nl-NL" sz="8000" dirty="0"/>
              <a:t>	</a:t>
            </a:r>
          </a:p>
          <a:p>
            <a:pPr marL="0" indent="0">
              <a:buNone/>
            </a:pPr>
            <a:endParaRPr lang="nl-NL" sz="6400" dirty="0" smtClean="0"/>
          </a:p>
          <a:p>
            <a:pPr marL="0" indent="0" algn="r">
              <a:buNone/>
            </a:pPr>
            <a:endParaRPr lang="nl-NL" sz="6400" dirty="0" smtClean="0"/>
          </a:p>
          <a:p>
            <a:pPr marL="0" indent="0" algn="r">
              <a:buNone/>
            </a:pPr>
            <a:r>
              <a:rPr lang="nl-NL" dirty="0"/>
              <a:t>	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7</a:t>
            </a:fld>
            <a:endParaRPr lang="nl-NL"/>
          </a:p>
        </p:txBody>
      </p:sp>
      <p:pic>
        <p:nvPicPr>
          <p:cNvPr id="5" name="Afbeelding 4" descr="emotionelecyclusvanveranderin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8972" y="1383085"/>
            <a:ext cx="6715396" cy="5036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7891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8</a:t>
            </a:fld>
            <a:endParaRPr lang="nl-NL"/>
          </a:p>
        </p:txBody>
      </p:sp>
      <p:pic>
        <p:nvPicPr>
          <p:cNvPr id="7" name="Tijdelijke aanduiding voor inhoud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63664" r="-63664"/>
          <a:stretch>
            <a:fillRect/>
          </a:stretch>
        </p:blipFill>
        <p:spPr>
          <a:xfrm>
            <a:off x="107504" y="404664"/>
            <a:ext cx="9515399" cy="5232196"/>
          </a:xfrm>
        </p:spPr>
      </p:pic>
    </p:spTree>
    <p:extLst>
      <p:ext uri="{BB962C8B-B14F-4D97-AF65-F5344CB8AC3E}">
        <p14:creationId xmlns:p14="http://schemas.microsoft.com/office/powerpoint/2010/main" val="8663033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7700" y="1484784"/>
            <a:ext cx="4686300" cy="4392488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nl-NL" sz="2800" dirty="0" smtClean="0"/>
          </a:p>
          <a:p>
            <a:r>
              <a:rPr lang="nl-NL" sz="2800" dirty="0" err="1" smtClean="0"/>
              <a:t>Zelf</a:t>
            </a:r>
            <a:r>
              <a:rPr lang="nl-NL" sz="2800" dirty="0" err="1"/>
              <a:t>-</a:t>
            </a:r>
            <a:r>
              <a:rPr lang="nl-NL" sz="2800" dirty="0" err="1" smtClean="0"/>
              <a:t>motivatie</a:t>
            </a:r>
            <a:r>
              <a:rPr lang="nl-NL" sz="2800" dirty="0" smtClean="0"/>
              <a:t>                   </a:t>
            </a:r>
            <a:r>
              <a:rPr lang="nl-NL" sz="2800" dirty="0" smtClean="0">
                <a:latin typeface="Wingdings"/>
                <a:ea typeface="Wingdings"/>
                <a:cs typeface="Wingdings"/>
                <a:sym typeface="Wingdings"/>
              </a:rPr>
              <a:t></a:t>
            </a:r>
            <a:endParaRPr lang="nl-NL" sz="2800" dirty="0"/>
          </a:p>
          <a:p>
            <a:endParaRPr lang="nl-NL" sz="2800" dirty="0"/>
          </a:p>
          <a:p>
            <a:endParaRPr lang="nl-NL" sz="2800" dirty="0" smtClean="0"/>
          </a:p>
          <a:p>
            <a:r>
              <a:rPr lang="nl-NL" sz="2800" dirty="0" smtClean="0"/>
              <a:t>Intrinsieke </a:t>
            </a:r>
            <a:r>
              <a:rPr lang="nl-NL" sz="2800" dirty="0" err="1" smtClean="0"/>
              <a:t>motivatoren</a:t>
            </a:r>
            <a:r>
              <a:rPr lang="nl-NL" sz="2800" dirty="0" smtClean="0"/>
              <a:t>  </a:t>
            </a:r>
            <a:r>
              <a:rPr lang="nl-NL" sz="2800" dirty="0" smtClean="0">
                <a:latin typeface="Wingdings"/>
                <a:ea typeface="Wingdings"/>
                <a:cs typeface="Wingdings"/>
                <a:sym typeface="Wingdings"/>
              </a:rPr>
              <a:t></a:t>
            </a:r>
            <a:endParaRPr lang="nl-NL" sz="2800" dirty="0" smtClean="0"/>
          </a:p>
          <a:p>
            <a:pPr marL="0" indent="0">
              <a:buNone/>
            </a:pPr>
            <a:r>
              <a:rPr lang="nl-NL" sz="2800" dirty="0">
                <a:latin typeface="Wingdings"/>
                <a:ea typeface="Wingdings"/>
                <a:cs typeface="Wingdings"/>
                <a:sym typeface="Wingdings"/>
              </a:rPr>
              <a:t>	</a:t>
            </a:r>
            <a:r>
              <a:rPr lang="nl-NL" sz="2800" dirty="0" smtClean="0">
                <a:latin typeface="Wingdings"/>
                <a:ea typeface="Wingdings"/>
                <a:cs typeface="Wingdings"/>
                <a:sym typeface="Wingdings"/>
              </a:rPr>
              <a:t>							</a:t>
            </a:r>
            <a:endParaRPr lang="nl-NL" sz="2800" dirty="0"/>
          </a:p>
          <a:p>
            <a:endParaRPr lang="nl-NL" sz="2800" dirty="0" smtClean="0"/>
          </a:p>
          <a:p>
            <a:r>
              <a:rPr lang="nl-NL" sz="2800" dirty="0" smtClean="0"/>
              <a:t>Externe </a:t>
            </a:r>
            <a:r>
              <a:rPr lang="nl-NL" sz="2800" dirty="0" err="1" smtClean="0"/>
              <a:t>motivatoren</a:t>
            </a:r>
            <a:r>
              <a:rPr lang="nl-NL" sz="2800" dirty="0" smtClean="0"/>
              <a:t>       </a:t>
            </a:r>
            <a:r>
              <a:rPr lang="nl-NL" sz="2800" dirty="0" smtClean="0">
                <a:latin typeface="Wingdings"/>
                <a:ea typeface="Wingdings"/>
                <a:cs typeface="Wingdings"/>
                <a:sym typeface="Wingdings"/>
              </a:rPr>
              <a:t></a:t>
            </a:r>
            <a:endParaRPr lang="nl-NL" sz="2800" dirty="0"/>
          </a:p>
          <a:p>
            <a:pPr marL="0" indent="0">
              <a:buNone/>
            </a:pPr>
            <a:r>
              <a:rPr lang="nl-NL" dirty="0" smtClean="0">
                <a:latin typeface="Wingdings"/>
                <a:ea typeface="Wingdings"/>
                <a:cs typeface="Wingdings"/>
                <a:sym typeface="Wingdings"/>
              </a:rPr>
              <a:t>							 </a:t>
            </a:r>
            <a:r>
              <a:rPr lang="nl-NL" dirty="0">
                <a:sym typeface="Wingdings"/>
              </a:rPr>
              <a:t>	</a:t>
            </a:r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 smtClean="0"/>
          </a:p>
          <a:p>
            <a:endParaRPr lang="nl-NL" dirty="0"/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422803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b="1" dirty="0" smtClean="0">
                <a:solidFill>
                  <a:srgbClr val="FF0000"/>
                </a:solidFill>
              </a:rPr>
              <a:t/>
            </a:r>
            <a:br>
              <a:rPr lang="nl-NL" b="1" dirty="0" smtClean="0">
                <a:solidFill>
                  <a:srgbClr val="FF0000"/>
                </a:solidFill>
              </a:rPr>
            </a:br>
            <a:r>
              <a:rPr lang="nl-NL" b="1" dirty="0" smtClean="0">
                <a:solidFill>
                  <a:srgbClr val="0000FF"/>
                </a:solidFill>
              </a:rPr>
              <a:t>Situationeel leiden</a:t>
            </a:r>
            <a:r>
              <a:rPr lang="nl-NL" b="1" dirty="0">
                <a:solidFill>
                  <a:srgbClr val="FF0000"/>
                </a:solidFill>
              </a:rPr>
              <a:t/>
            </a:r>
            <a:br>
              <a:rPr lang="nl-NL" b="1" dirty="0">
                <a:solidFill>
                  <a:srgbClr val="FF0000"/>
                </a:solidFill>
              </a:rPr>
            </a:b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830387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nl-NL" dirty="0" smtClean="0">
              <a:solidFill>
                <a:srgbClr val="000090"/>
              </a:solidFill>
            </a:endParaRPr>
          </a:p>
          <a:p>
            <a:pPr marL="0" indent="0" algn="ctr">
              <a:buNone/>
            </a:pPr>
            <a:r>
              <a:rPr lang="nl-NL" dirty="0">
                <a:solidFill>
                  <a:srgbClr val="000090"/>
                </a:solidFill>
              </a:rPr>
              <a:t>v</a:t>
            </a:r>
            <a:r>
              <a:rPr lang="nl-NL" dirty="0" smtClean="0">
                <a:solidFill>
                  <a:srgbClr val="000090"/>
                </a:solidFill>
              </a:rPr>
              <a:t>anuit de </a:t>
            </a:r>
          </a:p>
          <a:p>
            <a:pPr marL="0" indent="0" algn="ctr">
              <a:buNone/>
            </a:pPr>
            <a:r>
              <a:rPr lang="nl-NL" b="1" dirty="0" smtClean="0">
                <a:solidFill>
                  <a:srgbClr val="000090"/>
                </a:solidFill>
              </a:rPr>
              <a:t>gemeenschappelijke verwachtingen</a:t>
            </a:r>
            <a:endParaRPr lang="nl-NL" i="1" dirty="0" smtClean="0">
              <a:solidFill>
                <a:srgbClr val="000090"/>
              </a:solidFill>
            </a:endParaRPr>
          </a:p>
          <a:p>
            <a:pPr marL="0" indent="0" algn="ctr">
              <a:buNone/>
            </a:pPr>
            <a:r>
              <a:rPr lang="nl-NL" i="1" dirty="0" smtClean="0">
                <a:solidFill>
                  <a:srgbClr val="000090"/>
                </a:solidFill>
              </a:rPr>
              <a:t>de doelstellingen van de school nastreven</a:t>
            </a:r>
          </a:p>
          <a:p>
            <a:pPr marL="0" indent="0" algn="ctr">
              <a:buNone/>
            </a:pPr>
            <a:r>
              <a:rPr lang="nl-NL" i="1" dirty="0">
                <a:solidFill>
                  <a:srgbClr val="000090"/>
                </a:solidFill>
              </a:rPr>
              <a:t>m</a:t>
            </a:r>
            <a:r>
              <a:rPr lang="nl-NL" i="1" dirty="0" smtClean="0">
                <a:solidFill>
                  <a:srgbClr val="000090"/>
                </a:solidFill>
              </a:rPr>
              <a:t>et aangepast gedrag en juiste taal.</a:t>
            </a:r>
          </a:p>
          <a:p>
            <a:pPr marL="0" indent="0" algn="ctr">
              <a:buNone/>
            </a:pPr>
            <a:endParaRPr lang="nl-NL" i="1" dirty="0" smtClean="0">
              <a:solidFill>
                <a:srgbClr val="000090"/>
              </a:solidFill>
            </a:endParaRPr>
          </a:p>
          <a:p>
            <a:pPr marL="0" indent="0" algn="ctr">
              <a:buNone/>
            </a:pPr>
            <a:endParaRPr lang="nl-NL" b="1" i="1" dirty="0">
              <a:solidFill>
                <a:srgbClr val="000090"/>
              </a:solidFill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579515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Je “natuurlijk” gedrag …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nl-NL" dirty="0" smtClean="0"/>
          </a:p>
          <a:p>
            <a:pPr marL="0" indent="0" algn="ctr">
              <a:buNone/>
            </a:pPr>
            <a:r>
              <a:rPr lang="nl-NL" sz="3600" b="1" dirty="0" smtClean="0"/>
              <a:t>harde </a:t>
            </a:r>
          </a:p>
          <a:p>
            <a:pPr marL="0" indent="0" algn="ctr">
              <a:buNone/>
            </a:pPr>
            <a:r>
              <a:rPr lang="nl-NL" sz="3600" u="sng" dirty="0" smtClean="0"/>
              <a:t>taak-coach</a:t>
            </a:r>
          </a:p>
          <a:p>
            <a:pPr marL="0" indent="0" algn="ctr">
              <a:buNone/>
            </a:pPr>
            <a:r>
              <a:rPr lang="nl-NL" sz="3600" dirty="0" smtClean="0">
                <a:latin typeface="Apple Chancery"/>
                <a:cs typeface="Apple Chancery"/>
              </a:rPr>
              <a:t>vriendelijke</a:t>
            </a:r>
          </a:p>
          <a:p>
            <a:pPr marL="0" indent="0" algn="ctr">
              <a:buNone/>
            </a:pPr>
            <a:r>
              <a:rPr lang="nl-NL" sz="3600" dirty="0" smtClean="0">
                <a:latin typeface="Ayuthaya"/>
                <a:cs typeface="Ayuthaya"/>
              </a:rPr>
              <a:t>mens-coach</a:t>
            </a:r>
          </a:p>
          <a:p>
            <a:endParaRPr lang="nl-NL" dirty="0"/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11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492687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Uitgangspunten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417639"/>
            <a:ext cx="8229600" cy="4531642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endParaRPr lang="nl-NL" dirty="0" smtClean="0"/>
          </a:p>
          <a:p>
            <a:r>
              <a:rPr lang="nl-NL" sz="4400" dirty="0" smtClean="0">
                <a:solidFill>
                  <a:srgbClr val="008000"/>
                </a:solidFill>
              </a:rPr>
              <a:t>Werk vanuit de sterktes </a:t>
            </a:r>
          </a:p>
          <a:p>
            <a:r>
              <a:rPr lang="nl-NL" sz="4400" dirty="0" smtClean="0">
                <a:solidFill>
                  <a:srgbClr val="008000"/>
                </a:solidFill>
              </a:rPr>
              <a:t>Kijk naar talent en tekortkomingen</a:t>
            </a:r>
          </a:p>
          <a:p>
            <a:r>
              <a:rPr lang="nl-NL" sz="4400" dirty="0" smtClean="0">
                <a:solidFill>
                  <a:srgbClr val="008000"/>
                </a:solidFill>
              </a:rPr>
              <a:t>Ontwikkel talent en remedieert tekortkomingen</a:t>
            </a:r>
          </a:p>
          <a:p>
            <a:r>
              <a:rPr lang="nl-NL" sz="4400" dirty="0" smtClean="0">
                <a:solidFill>
                  <a:srgbClr val="008000"/>
                </a:solidFill>
              </a:rPr>
              <a:t>Geef opbouwende feedback</a:t>
            </a:r>
          </a:p>
          <a:p>
            <a:endParaRPr lang="nl-NL" sz="4400" dirty="0" smtClean="0">
              <a:solidFill>
                <a:srgbClr val="008000"/>
              </a:solidFill>
            </a:endParaRPr>
          </a:p>
          <a:p>
            <a:r>
              <a:rPr lang="nl-NL" sz="4400" dirty="0" smtClean="0">
                <a:solidFill>
                  <a:srgbClr val="3366FF"/>
                </a:solidFill>
              </a:rPr>
              <a:t>Zorg voor positieve sfeer</a:t>
            </a:r>
          </a:p>
          <a:p>
            <a:r>
              <a:rPr lang="nl-NL" sz="4400" dirty="0" smtClean="0">
                <a:solidFill>
                  <a:srgbClr val="3366FF"/>
                </a:solidFill>
              </a:rPr>
              <a:t>Zorg voor een motiverende context</a:t>
            </a:r>
          </a:p>
          <a:p>
            <a:r>
              <a:rPr lang="nl-NL" sz="4400" dirty="0">
                <a:solidFill>
                  <a:srgbClr val="3366FF"/>
                </a:solidFill>
              </a:rPr>
              <a:t>Zorg voor draagvlak voor de </a:t>
            </a:r>
            <a:r>
              <a:rPr lang="nl-NL" sz="4400" dirty="0" smtClean="0">
                <a:solidFill>
                  <a:srgbClr val="3366FF"/>
                </a:solidFill>
              </a:rPr>
              <a:t>doelstellingen</a:t>
            </a:r>
          </a:p>
          <a:p>
            <a:endParaRPr lang="nl-NL" sz="4400" dirty="0">
              <a:solidFill>
                <a:srgbClr val="3366FF"/>
              </a:solidFill>
            </a:endParaRPr>
          </a:p>
          <a:p>
            <a:r>
              <a:rPr lang="nl-NL" sz="4400" dirty="0" smtClean="0">
                <a:solidFill>
                  <a:schemeClr val="accent6">
                    <a:lumMod val="75000"/>
                  </a:schemeClr>
                </a:solidFill>
              </a:rPr>
              <a:t>Plan </a:t>
            </a:r>
            <a:r>
              <a:rPr lang="nl-NL" sz="4400" dirty="0">
                <a:solidFill>
                  <a:schemeClr val="accent6">
                    <a:lumMod val="75000"/>
                  </a:schemeClr>
                </a:solidFill>
              </a:rPr>
              <a:t>en </a:t>
            </a:r>
            <a:r>
              <a:rPr lang="nl-NL" sz="4400" dirty="0" smtClean="0">
                <a:solidFill>
                  <a:schemeClr val="accent6">
                    <a:lumMod val="75000"/>
                  </a:schemeClr>
                </a:solidFill>
              </a:rPr>
              <a:t>organiseer</a:t>
            </a:r>
          </a:p>
          <a:p>
            <a:r>
              <a:rPr lang="nl-NL" sz="4400" dirty="0" smtClean="0">
                <a:solidFill>
                  <a:schemeClr val="accent6">
                    <a:lumMod val="75000"/>
                  </a:schemeClr>
                </a:solidFill>
              </a:rPr>
              <a:t>Stel (samen) regels en afspraken </a:t>
            </a:r>
          </a:p>
          <a:p>
            <a:r>
              <a:rPr lang="nl-NL" sz="4400" dirty="0" smtClean="0">
                <a:solidFill>
                  <a:schemeClr val="accent6">
                    <a:lumMod val="75000"/>
                  </a:schemeClr>
                </a:solidFill>
              </a:rPr>
              <a:t>Wees consequent in gedrag en taal </a:t>
            </a:r>
            <a:endParaRPr lang="nl-NL" sz="4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375055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70706" y="274638"/>
            <a:ext cx="8229600" cy="1143000"/>
          </a:xfrm>
        </p:spPr>
        <p:txBody>
          <a:bodyPr/>
          <a:lstStyle/>
          <a:p>
            <a:r>
              <a:rPr lang="nl-NL" dirty="0" smtClean="0"/>
              <a:t>Verticale as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44616" y="1700808"/>
            <a:ext cx="8229600" cy="4493096"/>
          </a:xfrm>
        </p:spPr>
        <p:txBody>
          <a:bodyPr>
            <a:normAutofit/>
          </a:bodyPr>
          <a:lstStyle/>
          <a:p>
            <a:pPr marL="3200400" lvl="7" indent="0">
              <a:buNone/>
            </a:pPr>
            <a:r>
              <a:rPr lang="nl-NL" sz="5400" dirty="0" smtClean="0"/>
              <a:t> </a:t>
            </a:r>
            <a:endParaRPr lang="nl-NL" sz="36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13</a:t>
            </a:fld>
            <a:endParaRPr lang="nl-NL"/>
          </a:p>
        </p:txBody>
      </p:sp>
      <p:cxnSp>
        <p:nvCxnSpPr>
          <p:cNvPr id="6" name="Rechte verbindingslijn 5"/>
          <p:cNvCxnSpPr/>
          <p:nvPr/>
        </p:nvCxnSpPr>
        <p:spPr>
          <a:xfrm>
            <a:off x="2411760" y="3551056"/>
            <a:ext cx="4320480" cy="0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Rechte verbindingslijn 7"/>
          <p:cNvCxnSpPr/>
          <p:nvPr/>
        </p:nvCxnSpPr>
        <p:spPr>
          <a:xfrm>
            <a:off x="4559416" y="2132856"/>
            <a:ext cx="0" cy="2736304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Tekstvak 26"/>
          <p:cNvSpPr txBox="1"/>
          <p:nvPr/>
        </p:nvSpPr>
        <p:spPr>
          <a:xfrm>
            <a:off x="4120218" y="1468883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Taak</a:t>
            </a:r>
            <a:endParaRPr lang="nl-NL" sz="2800" dirty="0"/>
          </a:p>
        </p:txBody>
      </p:sp>
      <p:sp>
        <p:nvSpPr>
          <p:cNvPr id="28" name="Tekstvak 27"/>
          <p:cNvSpPr txBox="1"/>
          <p:nvPr/>
        </p:nvSpPr>
        <p:spPr>
          <a:xfrm>
            <a:off x="3797040" y="5229200"/>
            <a:ext cx="1524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Mensen</a:t>
            </a:r>
            <a:endParaRPr lang="nl-NL" sz="2800" dirty="0"/>
          </a:p>
        </p:txBody>
      </p:sp>
    </p:spTree>
    <p:extLst>
      <p:ext uri="{BB962C8B-B14F-4D97-AF65-F5344CB8AC3E}">
        <p14:creationId xmlns:p14="http://schemas.microsoft.com/office/powerpoint/2010/main" val="35475540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Taak &amp; Mensen</a:t>
            </a:r>
          </a:p>
        </p:txBody>
      </p:sp>
      <p:sp>
        <p:nvSpPr>
          <p:cNvPr id="5" name="Tijdelijke aanduiding voor inhoud 4"/>
          <p:cNvSpPr>
            <a:spLocks noGrp="1"/>
          </p:cNvSpPr>
          <p:nvPr>
            <p:ph sz="half" idx="1"/>
          </p:nvPr>
        </p:nvSpPr>
        <p:spPr>
          <a:xfrm>
            <a:off x="251520" y="1600200"/>
            <a:ext cx="4038600" cy="4525963"/>
          </a:xfrm>
          <a:ln w="19050" cmpd="sng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914400" lvl="2" indent="0" algn="ctr">
              <a:buNone/>
            </a:pPr>
            <a:r>
              <a:rPr lang="nl-NL" sz="3500" b="1" dirty="0" smtClean="0">
                <a:solidFill>
                  <a:srgbClr val="BA1E2D"/>
                </a:solidFill>
              </a:rPr>
              <a:t>Taakgericht</a:t>
            </a:r>
          </a:p>
          <a:p>
            <a:pPr marL="914400" lvl="2" indent="0" algn="ctr">
              <a:buNone/>
            </a:pPr>
            <a:endParaRPr lang="nl-NL" sz="1500" b="1" dirty="0">
              <a:solidFill>
                <a:srgbClr val="BA1E2D"/>
              </a:solidFill>
            </a:endParaRPr>
          </a:p>
          <a:p>
            <a:pPr marL="914400" lvl="2" indent="0" algn="ctr">
              <a:buNone/>
            </a:pPr>
            <a:r>
              <a:rPr lang="nl-NL" sz="2800" dirty="0" smtClean="0">
                <a:solidFill>
                  <a:srgbClr val="BA1E2D"/>
                </a:solidFill>
              </a:rPr>
              <a:t>Denken</a:t>
            </a:r>
          </a:p>
          <a:p>
            <a:pPr marL="914400" lvl="2" indent="0" algn="ctr">
              <a:buNone/>
            </a:pPr>
            <a:r>
              <a:rPr lang="nl-NL" sz="2800" dirty="0" smtClean="0">
                <a:solidFill>
                  <a:srgbClr val="BA1E2D"/>
                </a:solidFill>
              </a:rPr>
              <a:t>Timing</a:t>
            </a:r>
          </a:p>
          <a:p>
            <a:pPr marL="914400" lvl="2" indent="0" algn="ctr">
              <a:buNone/>
            </a:pPr>
            <a:r>
              <a:rPr lang="nl-NL" sz="2800" dirty="0" smtClean="0">
                <a:solidFill>
                  <a:srgbClr val="BA1E2D"/>
                </a:solidFill>
              </a:rPr>
              <a:t>Formeler</a:t>
            </a:r>
          </a:p>
          <a:p>
            <a:pPr marL="914400" lvl="2" indent="0" algn="ctr">
              <a:buNone/>
            </a:pPr>
            <a:r>
              <a:rPr lang="nl-NL" sz="2800" dirty="0" smtClean="0">
                <a:solidFill>
                  <a:srgbClr val="BA1E2D"/>
                </a:solidFill>
              </a:rPr>
              <a:t>Feiten</a:t>
            </a:r>
          </a:p>
          <a:p>
            <a:pPr marL="914400" lvl="2" indent="0" algn="ctr">
              <a:buNone/>
            </a:pPr>
            <a:r>
              <a:rPr lang="nl-NL" sz="2800" dirty="0" smtClean="0">
                <a:solidFill>
                  <a:srgbClr val="BA1E2D"/>
                </a:solidFill>
              </a:rPr>
              <a:t>Structuur</a:t>
            </a:r>
          </a:p>
          <a:p>
            <a:pPr marL="914400" lvl="2" indent="0" algn="ctr">
              <a:buNone/>
            </a:pPr>
            <a:r>
              <a:rPr lang="nl-NL" sz="2800" dirty="0" smtClean="0">
                <a:solidFill>
                  <a:srgbClr val="BA1E2D"/>
                </a:solidFill>
              </a:rPr>
              <a:t>Niet expressief Neutrale stem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half" idx="2"/>
          </p:nvPr>
        </p:nvSpPr>
        <p:spPr>
          <a:ln w="19050" cmpd="sng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nl-NL" sz="3200" b="1" dirty="0" smtClean="0">
                <a:solidFill>
                  <a:srgbClr val="246906"/>
                </a:solidFill>
              </a:rPr>
              <a:t>Mensgericht</a:t>
            </a:r>
          </a:p>
          <a:p>
            <a:pPr marL="0" indent="0" algn="ctr">
              <a:buNone/>
            </a:pPr>
            <a:endParaRPr lang="nl-NL" sz="1500" b="1" dirty="0">
              <a:solidFill>
                <a:srgbClr val="246906"/>
              </a:solidFill>
            </a:endParaRPr>
          </a:p>
          <a:p>
            <a:pPr marL="0" indent="0" algn="ctr">
              <a:buNone/>
            </a:pPr>
            <a:r>
              <a:rPr lang="nl-NL" dirty="0" smtClean="0">
                <a:solidFill>
                  <a:srgbClr val="246906"/>
                </a:solidFill>
              </a:rPr>
              <a:t>V</a:t>
            </a:r>
            <a:r>
              <a:rPr lang="nl-NL" sz="2800" dirty="0" smtClean="0">
                <a:solidFill>
                  <a:srgbClr val="246906"/>
                </a:solidFill>
              </a:rPr>
              <a:t>oelen</a:t>
            </a:r>
          </a:p>
          <a:p>
            <a:pPr marL="0" indent="0" algn="ctr">
              <a:buNone/>
            </a:pPr>
            <a:r>
              <a:rPr lang="nl-NL" dirty="0" smtClean="0">
                <a:solidFill>
                  <a:srgbClr val="246906"/>
                </a:solidFill>
              </a:rPr>
              <a:t>Minder tijdsgericht</a:t>
            </a:r>
          </a:p>
          <a:p>
            <a:pPr marL="0" indent="0" algn="ctr">
              <a:buNone/>
            </a:pPr>
            <a:r>
              <a:rPr lang="nl-NL" sz="2800" dirty="0" smtClean="0">
                <a:solidFill>
                  <a:srgbClr val="246906"/>
                </a:solidFill>
              </a:rPr>
              <a:t>Informeler</a:t>
            </a:r>
          </a:p>
          <a:p>
            <a:pPr marL="0" indent="0" algn="ctr">
              <a:buNone/>
            </a:pPr>
            <a:r>
              <a:rPr lang="nl-NL" dirty="0" smtClean="0">
                <a:solidFill>
                  <a:srgbClr val="246906"/>
                </a:solidFill>
              </a:rPr>
              <a:t>Emotie gevoelig</a:t>
            </a:r>
          </a:p>
          <a:p>
            <a:pPr marL="0" indent="0" algn="ctr">
              <a:buNone/>
            </a:pPr>
            <a:r>
              <a:rPr lang="nl-NL" sz="2800" dirty="0" smtClean="0">
                <a:solidFill>
                  <a:srgbClr val="246906"/>
                </a:solidFill>
              </a:rPr>
              <a:t>Minder gestructureerd</a:t>
            </a:r>
          </a:p>
          <a:p>
            <a:pPr marL="0" indent="0" algn="ctr">
              <a:buNone/>
            </a:pPr>
            <a:r>
              <a:rPr lang="nl-NL" dirty="0" smtClean="0">
                <a:solidFill>
                  <a:srgbClr val="246906"/>
                </a:solidFill>
              </a:rPr>
              <a:t>Geanimeerd </a:t>
            </a:r>
          </a:p>
          <a:p>
            <a:pPr marL="0" indent="0" algn="ctr">
              <a:buNone/>
            </a:pPr>
            <a:r>
              <a:rPr lang="nl-NL" sz="2800" dirty="0" smtClean="0">
                <a:solidFill>
                  <a:srgbClr val="246906"/>
                </a:solidFill>
              </a:rPr>
              <a:t>Volle intonatie</a:t>
            </a:r>
            <a:endParaRPr lang="nl-NL" sz="2800" dirty="0">
              <a:solidFill>
                <a:srgbClr val="246906"/>
              </a:solidFill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14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953509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70706" y="274638"/>
            <a:ext cx="8229600" cy="1143000"/>
          </a:xfrm>
        </p:spPr>
        <p:txBody>
          <a:bodyPr/>
          <a:lstStyle/>
          <a:p>
            <a:r>
              <a:rPr lang="nl-NL" dirty="0" smtClean="0"/>
              <a:t>Horizontale as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93096"/>
          </a:xfrm>
        </p:spPr>
        <p:txBody>
          <a:bodyPr>
            <a:normAutofit/>
          </a:bodyPr>
          <a:lstStyle/>
          <a:p>
            <a:pPr marL="3200400" lvl="7" indent="0">
              <a:buNone/>
            </a:pPr>
            <a:r>
              <a:rPr lang="nl-NL" sz="5400" dirty="0" smtClean="0"/>
              <a:t> </a:t>
            </a:r>
            <a:endParaRPr lang="nl-NL" sz="36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15</a:t>
            </a:fld>
            <a:endParaRPr lang="nl-NL"/>
          </a:p>
        </p:txBody>
      </p:sp>
      <p:cxnSp>
        <p:nvCxnSpPr>
          <p:cNvPr id="6" name="Rechte verbindingslijn 5"/>
          <p:cNvCxnSpPr/>
          <p:nvPr/>
        </p:nvCxnSpPr>
        <p:spPr>
          <a:xfrm>
            <a:off x="2411760" y="3551056"/>
            <a:ext cx="4320480" cy="0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Rechte verbindingslijn 7"/>
          <p:cNvCxnSpPr/>
          <p:nvPr/>
        </p:nvCxnSpPr>
        <p:spPr>
          <a:xfrm>
            <a:off x="4559416" y="2132856"/>
            <a:ext cx="0" cy="2736304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Tekstvak 26"/>
          <p:cNvSpPr txBox="1"/>
          <p:nvPr/>
        </p:nvSpPr>
        <p:spPr>
          <a:xfrm>
            <a:off x="4120218" y="1468883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Taak</a:t>
            </a:r>
            <a:endParaRPr lang="nl-NL" sz="2800" dirty="0"/>
          </a:p>
        </p:txBody>
      </p:sp>
      <p:sp>
        <p:nvSpPr>
          <p:cNvPr id="28" name="Tekstvak 27"/>
          <p:cNvSpPr txBox="1"/>
          <p:nvPr/>
        </p:nvSpPr>
        <p:spPr>
          <a:xfrm>
            <a:off x="3797040" y="5229200"/>
            <a:ext cx="1524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Mensen</a:t>
            </a:r>
            <a:endParaRPr lang="nl-NL" sz="2800" dirty="0"/>
          </a:p>
        </p:txBody>
      </p:sp>
      <p:sp>
        <p:nvSpPr>
          <p:cNvPr id="29" name="Tekstvak 28"/>
          <p:cNvSpPr txBox="1"/>
          <p:nvPr/>
        </p:nvSpPr>
        <p:spPr>
          <a:xfrm>
            <a:off x="827584" y="3269457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Indirect</a:t>
            </a:r>
            <a:endParaRPr lang="nl-NL" sz="2800" dirty="0"/>
          </a:p>
        </p:txBody>
      </p:sp>
      <p:sp>
        <p:nvSpPr>
          <p:cNvPr id="30" name="Tekstvak 29"/>
          <p:cNvSpPr txBox="1"/>
          <p:nvPr/>
        </p:nvSpPr>
        <p:spPr>
          <a:xfrm>
            <a:off x="7308304" y="3289446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Direct</a:t>
            </a:r>
            <a:endParaRPr lang="nl-NL" sz="2800" dirty="0"/>
          </a:p>
        </p:txBody>
      </p:sp>
    </p:spTree>
    <p:extLst>
      <p:ext uri="{BB962C8B-B14F-4D97-AF65-F5344CB8AC3E}">
        <p14:creationId xmlns:p14="http://schemas.microsoft.com/office/powerpoint/2010/main" val="42792820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Indirect &amp; Direct</a:t>
            </a:r>
            <a:endParaRPr lang="nl-NL" dirty="0"/>
          </a:p>
        </p:txBody>
      </p:sp>
      <p:sp>
        <p:nvSpPr>
          <p:cNvPr id="5" name="Tijdelijke aanduiding voor inhoud 4"/>
          <p:cNvSpPr>
            <a:spLocks noGrp="1"/>
          </p:cNvSpPr>
          <p:nvPr>
            <p:ph sz="half" idx="1"/>
          </p:nvPr>
        </p:nvSpPr>
        <p:spPr>
          <a:xfrm>
            <a:off x="251520" y="1600200"/>
            <a:ext cx="4038600" cy="4525963"/>
          </a:xfrm>
          <a:ln w="19050" cmpd="sng"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marL="114300" indent="0" algn="ctr">
              <a:buNone/>
            </a:pPr>
            <a:r>
              <a:rPr lang="nl-NL" sz="4200" b="1" dirty="0" smtClean="0">
                <a:solidFill>
                  <a:srgbClr val="246906"/>
                </a:solidFill>
              </a:rPr>
              <a:t>Indirect</a:t>
            </a:r>
          </a:p>
          <a:p>
            <a:pPr marL="114300" indent="0" algn="ctr">
              <a:buNone/>
            </a:pPr>
            <a:endParaRPr lang="nl-NL" sz="1300" b="1" dirty="0" smtClean="0">
              <a:solidFill>
                <a:srgbClr val="246906"/>
              </a:solidFill>
            </a:endParaRPr>
          </a:p>
          <a:p>
            <a:pPr marL="114300" indent="0" algn="ctr">
              <a:buNone/>
            </a:pPr>
            <a:r>
              <a:rPr lang="nl-NL" sz="2600" dirty="0" smtClean="0">
                <a:solidFill>
                  <a:srgbClr val="246906"/>
                </a:solidFill>
              </a:rPr>
              <a:t>Zekerheid</a:t>
            </a:r>
          </a:p>
          <a:p>
            <a:pPr marL="114300" indent="0" algn="ctr">
              <a:buNone/>
            </a:pPr>
            <a:r>
              <a:rPr lang="nl-NL" sz="2600" dirty="0" smtClean="0">
                <a:solidFill>
                  <a:srgbClr val="246906"/>
                </a:solidFill>
              </a:rPr>
              <a:t>Indirect taalgebruik</a:t>
            </a:r>
          </a:p>
          <a:p>
            <a:pPr marL="114300" indent="0" algn="ctr">
              <a:buNone/>
            </a:pPr>
            <a:r>
              <a:rPr lang="nl-NL" sz="2600" dirty="0" smtClean="0">
                <a:solidFill>
                  <a:srgbClr val="246906"/>
                </a:solidFill>
              </a:rPr>
              <a:t>Bevragend</a:t>
            </a:r>
          </a:p>
          <a:p>
            <a:pPr marL="114300" indent="0" algn="ctr">
              <a:buNone/>
            </a:pPr>
            <a:r>
              <a:rPr lang="nl-NL" sz="2600" dirty="0" smtClean="0">
                <a:solidFill>
                  <a:srgbClr val="246906"/>
                </a:solidFill>
              </a:rPr>
              <a:t>Geduldiger</a:t>
            </a:r>
          </a:p>
          <a:p>
            <a:pPr marL="114300" indent="0" algn="ctr">
              <a:buNone/>
            </a:pPr>
            <a:r>
              <a:rPr lang="nl-NL" sz="2600" dirty="0" smtClean="0">
                <a:solidFill>
                  <a:srgbClr val="246906"/>
                </a:solidFill>
              </a:rPr>
              <a:t>Langzaam handelend</a:t>
            </a:r>
          </a:p>
          <a:p>
            <a:pPr marL="114300" indent="0" algn="ctr">
              <a:buNone/>
            </a:pPr>
            <a:r>
              <a:rPr lang="nl-NL" sz="2600" dirty="0" smtClean="0">
                <a:solidFill>
                  <a:srgbClr val="246906"/>
                </a:solidFill>
              </a:rPr>
              <a:t>Gereserveerd </a:t>
            </a:r>
          </a:p>
          <a:p>
            <a:pPr marL="114300" indent="0" algn="ctr">
              <a:buNone/>
            </a:pPr>
            <a:r>
              <a:rPr lang="nl-NL" sz="2600" dirty="0" smtClean="0">
                <a:solidFill>
                  <a:srgbClr val="246906"/>
                </a:solidFill>
              </a:rPr>
              <a:t>Weinig oogcontact</a:t>
            </a:r>
          </a:p>
          <a:p>
            <a:pPr marL="114300" indent="0" algn="ctr">
              <a:buNone/>
            </a:pPr>
            <a:r>
              <a:rPr lang="nl-NL" sz="2600" dirty="0" smtClean="0">
                <a:solidFill>
                  <a:srgbClr val="246906"/>
                </a:solidFill>
              </a:rPr>
              <a:t>Beheerste non-verbaliteit</a:t>
            </a:r>
          </a:p>
          <a:p>
            <a:pPr marL="114300" indent="0" algn="ctr">
              <a:buNone/>
            </a:pPr>
            <a:endParaRPr lang="nl-NL" sz="3600" dirty="0" smtClean="0"/>
          </a:p>
        </p:txBody>
      </p:sp>
      <p:sp>
        <p:nvSpPr>
          <p:cNvPr id="6" name="Tijdelijke aanduiding voor inhoud 5"/>
          <p:cNvSpPr>
            <a:spLocks noGrp="1"/>
          </p:cNvSpPr>
          <p:nvPr>
            <p:ph sz="half" idx="2"/>
          </p:nvPr>
        </p:nvSpPr>
        <p:spPr>
          <a:ln w="19050" cmpd="sng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nl-NL" sz="3600" b="1" dirty="0" smtClean="0">
                <a:solidFill>
                  <a:srgbClr val="BA1E2D"/>
                </a:solidFill>
              </a:rPr>
              <a:t>Direct</a:t>
            </a:r>
          </a:p>
          <a:p>
            <a:pPr marL="0" indent="0" algn="ctr">
              <a:buNone/>
            </a:pPr>
            <a:endParaRPr lang="nl-NL" sz="400" b="1" dirty="0" smtClean="0">
              <a:solidFill>
                <a:srgbClr val="BA1E2D"/>
              </a:solidFill>
            </a:endParaRPr>
          </a:p>
          <a:p>
            <a:pPr marL="0" indent="0" algn="ctr">
              <a:buNone/>
            </a:pPr>
            <a:r>
              <a:rPr lang="nl-NL" sz="2500" dirty="0" smtClean="0">
                <a:solidFill>
                  <a:srgbClr val="BA1E2D"/>
                </a:solidFill>
              </a:rPr>
              <a:t>Risico’s</a:t>
            </a:r>
          </a:p>
          <a:p>
            <a:pPr marL="0" indent="0" algn="ctr">
              <a:buNone/>
            </a:pPr>
            <a:r>
              <a:rPr lang="nl-NL" sz="2500" dirty="0" smtClean="0">
                <a:solidFill>
                  <a:srgbClr val="BA1E2D"/>
                </a:solidFill>
              </a:rPr>
              <a:t>Direct taalgebruik</a:t>
            </a:r>
          </a:p>
          <a:p>
            <a:pPr marL="0" indent="0" algn="ctr">
              <a:buNone/>
            </a:pPr>
            <a:r>
              <a:rPr lang="nl-NL" sz="2500" dirty="0" smtClean="0">
                <a:solidFill>
                  <a:srgbClr val="BA1E2D"/>
                </a:solidFill>
              </a:rPr>
              <a:t>Heeft een mening</a:t>
            </a:r>
          </a:p>
          <a:p>
            <a:pPr marL="0" indent="0" algn="ctr">
              <a:buNone/>
            </a:pPr>
            <a:r>
              <a:rPr lang="nl-NL" sz="2500" dirty="0" smtClean="0">
                <a:solidFill>
                  <a:srgbClr val="BA1E2D"/>
                </a:solidFill>
              </a:rPr>
              <a:t>Beperkt geduld</a:t>
            </a:r>
          </a:p>
          <a:p>
            <a:pPr marL="0" indent="0" algn="ctr">
              <a:buNone/>
            </a:pPr>
            <a:r>
              <a:rPr lang="nl-NL" sz="2500" dirty="0" smtClean="0">
                <a:solidFill>
                  <a:srgbClr val="BA1E2D"/>
                </a:solidFill>
              </a:rPr>
              <a:t>Snel handelend</a:t>
            </a:r>
          </a:p>
          <a:p>
            <a:pPr marL="0" indent="0" algn="ctr">
              <a:buNone/>
            </a:pPr>
            <a:r>
              <a:rPr lang="nl-NL" sz="2500" dirty="0" smtClean="0">
                <a:solidFill>
                  <a:srgbClr val="BA1E2D"/>
                </a:solidFill>
              </a:rPr>
              <a:t>Neemt initiatief</a:t>
            </a:r>
          </a:p>
          <a:p>
            <a:pPr marL="0" indent="0" algn="ctr">
              <a:buNone/>
            </a:pPr>
            <a:r>
              <a:rPr lang="nl-NL" sz="2500" dirty="0" smtClean="0">
                <a:solidFill>
                  <a:srgbClr val="BA1E2D"/>
                </a:solidFill>
              </a:rPr>
              <a:t>Oogcontact</a:t>
            </a:r>
          </a:p>
          <a:p>
            <a:pPr marL="0" indent="0" algn="ctr">
              <a:buNone/>
            </a:pPr>
            <a:r>
              <a:rPr lang="nl-NL" sz="2500" dirty="0" smtClean="0">
                <a:solidFill>
                  <a:srgbClr val="BA1E2D"/>
                </a:solidFill>
              </a:rPr>
              <a:t>Sterke non-verbaliteit</a:t>
            </a:r>
            <a:endParaRPr lang="nl-NL" sz="2500" dirty="0">
              <a:solidFill>
                <a:srgbClr val="BA1E2D"/>
              </a:solidFill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16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677579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Kleuren = DISC</a:t>
            </a:r>
            <a:endParaRPr lang="nl-NL" dirty="0"/>
          </a:p>
        </p:txBody>
      </p:sp>
      <p:sp>
        <p:nvSpPr>
          <p:cNvPr id="6" name="Tijdelijke aanduiding voor inhoud 5"/>
          <p:cNvSpPr>
            <a:spLocks noGrp="1"/>
          </p:cNvSpPr>
          <p:nvPr>
            <p:ph idx="1"/>
          </p:nvPr>
        </p:nvSpPr>
        <p:spPr>
          <a:xfrm>
            <a:off x="0" y="1497072"/>
            <a:ext cx="8856984" cy="4525963"/>
          </a:xfrm>
        </p:spPr>
        <p:txBody>
          <a:bodyPr>
            <a:normAutofit fontScale="92500" lnSpcReduction="10000"/>
          </a:bodyPr>
          <a:lstStyle/>
          <a:p>
            <a:endParaRPr lang="nl-NL" dirty="0" smtClean="0">
              <a:solidFill>
                <a:srgbClr val="BA1E2D"/>
              </a:solidFill>
            </a:endParaRPr>
          </a:p>
          <a:p>
            <a:pPr marL="457200" lvl="1" indent="0" algn="ctr">
              <a:buNone/>
            </a:pPr>
            <a:r>
              <a:rPr lang="nl-NL" sz="3500" dirty="0" smtClean="0">
                <a:solidFill>
                  <a:srgbClr val="BA1E2D"/>
                </a:solidFill>
              </a:rPr>
              <a:t>Rood </a:t>
            </a:r>
            <a:r>
              <a:rPr lang="nl-NL" sz="3500" dirty="0">
                <a:solidFill>
                  <a:srgbClr val="BA1E2D"/>
                </a:solidFill>
              </a:rPr>
              <a:t>		</a:t>
            </a:r>
            <a:r>
              <a:rPr lang="nl-NL" sz="3500" b="1" dirty="0" smtClean="0">
                <a:solidFill>
                  <a:srgbClr val="BA1E2D"/>
                </a:solidFill>
              </a:rPr>
              <a:t>D</a:t>
            </a:r>
            <a:r>
              <a:rPr lang="nl-NL" sz="3500" dirty="0" smtClean="0">
                <a:solidFill>
                  <a:srgbClr val="BA1E2D"/>
                </a:solidFill>
              </a:rPr>
              <a:t>ominant</a:t>
            </a:r>
            <a:r>
              <a:rPr lang="nl-NL" sz="3500" dirty="0">
                <a:solidFill>
                  <a:srgbClr val="BA1E2D"/>
                </a:solidFill>
              </a:rPr>
              <a:t>	</a:t>
            </a:r>
            <a:endParaRPr lang="nl-NL" sz="3500" dirty="0" smtClean="0">
              <a:solidFill>
                <a:srgbClr val="BA1E2D"/>
              </a:solidFill>
            </a:endParaRPr>
          </a:p>
          <a:p>
            <a:pPr marL="457200" lvl="1" indent="0">
              <a:buNone/>
            </a:pPr>
            <a:endParaRPr lang="nl-NL" sz="3500" dirty="0">
              <a:solidFill>
                <a:srgbClr val="BA1E2D"/>
              </a:solidFill>
            </a:endParaRPr>
          </a:p>
          <a:p>
            <a:pPr marL="457200" lvl="1" indent="0" algn="ctr">
              <a:buNone/>
            </a:pPr>
            <a:r>
              <a:rPr lang="nl-NL" sz="3500" dirty="0">
                <a:solidFill>
                  <a:srgbClr val="A28504"/>
                </a:solidFill>
              </a:rPr>
              <a:t>Geel 		 </a:t>
            </a:r>
            <a:r>
              <a:rPr lang="nl-NL" sz="3500" dirty="0" smtClean="0">
                <a:solidFill>
                  <a:srgbClr val="A28504"/>
                </a:solidFill>
              </a:rPr>
              <a:t>   </a:t>
            </a:r>
            <a:r>
              <a:rPr lang="nl-NL" sz="3500" dirty="0" err="1" smtClean="0">
                <a:solidFill>
                  <a:srgbClr val="A28504"/>
                </a:solidFill>
              </a:rPr>
              <a:t>Initiative</a:t>
            </a:r>
            <a:endParaRPr lang="nl-NL" sz="3500" dirty="0">
              <a:solidFill>
                <a:srgbClr val="A28504"/>
              </a:solidFill>
            </a:endParaRPr>
          </a:p>
          <a:p>
            <a:pPr marL="457200" lvl="1" indent="0" algn="ctr">
              <a:buNone/>
            </a:pPr>
            <a:endParaRPr lang="nl-NL" sz="3500" dirty="0" smtClean="0">
              <a:solidFill>
                <a:srgbClr val="246906"/>
              </a:solidFill>
            </a:endParaRPr>
          </a:p>
          <a:p>
            <a:pPr marL="457200" lvl="1" indent="0" algn="ctr">
              <a:buNone/>
            </a:pPr>
            <a:r>
              <a:rPr lang="nl-NL" sz="3500" dirty="0" smtClean="0">
                <a:solidFill>
                  <a:srgbClr val="246906"/>
                </a:solidFill>
              </a:rPr>
              <a:t>Groen		</a:t>
            </a:r>
            <a:r>
              <a:rPr lang="nl-NL" sz="3500" dirty="0">
                <a:solidFill>
                  <a:srgbClr val="246906"/>
                </a:solidFill>
              </a:rPr>
              <a:t> </a:t>
            </a:r>
            <a:r>
              <a:rPr lang="nl-NL" sz="3500" dirty="0" smtClean="0">
                <a:solidFill>
                  <a:srgbClr val="246906"/>
                </a:solidFill>
              </a:rPr>
              <a:t> </a:t>
            </a:r>
            <a:r>
              <a:rPr lang="nl-NL" sz="4300" b="1" dirty="0" err="1" smtClean="0">
                <a:solidFill>
                  <a:srgbClr val="246906"/>
                </a:solidFill>
              </a:rPr>
              <a:t>S</a:t>
            </a:r>
            <a:r>
              <a:rPr lang="nl-NL" sz="3500" dirty="0" err="1" smtClean="0">
                <a:solidFill>
                  <a:srgbClr val="246906"/>
                </a:solidFill>
              </a:rPr>
              <a:t>teadfast</a:t>
            </a:r>
            <a:endParaRPr lang="nl-NL" sz="3500" dirty="0" smtClean="0">
              <a:solidFill>
                <a:srgbClr val="246906"/>
              </a:solidFill>
            </a:endParaRPr>
          </a:p>
          <a:p>
            <a:pPr marL="457200" lvl="1" indent="0" algn="ctr">
              <a:buNone/>
            </a:pPr>
            <a:endParaRPr lang="nl-NL" sz="3500" dirty="0"/>
          </a:p>
          <a:p>
            <a:pPr marL="457200" lvl="1" indent="0" algn="ctr">
              <a:buNone/>
            </a:pPr>
            <a:r>
              <a:rPr lang="nl-NL" sz="3500" dirty="0" smtClean="0">
                <a:solidFill>
                  <a:srgbClr val="0000FF"/>
                </a:solidFill>
              </a:rPr>
              <a:t>			Blauw			  </a:t>
            </a:r>
            <a:r>
              <a:rPr lang="nl-NL" sz="3500" b="1" dirty="0" err="1" smtClean="0">
                <a:solidFill>
                  <a:srgbClr val="0000FF"/>
                </a:solidFill>
              </a:rPr>
              <a:t>C</a:t>
            </a:r>
            <a:r>
              <a:rPr lang="nl-NL" sz="3500" dirty="0" err="1" smtClean="0">
                <a:solidFill>
                  <a:srgbClr val="0000FF"/>
                </a:solidFill>
              </a:rPr>
              <a:t>onscientious</a:t>
            </a:r>
            <a:r>
              <a:rPr lang="nl-NL" sz="3500" dirty="0" smtClean="0"/>
              <a:t>	</a:t>
            </a:r>
          </a:p>
          <a:p>
            <a:pPr algn="ctr"/>
            <a:endParaRPr lang="nl-NL" dirty="0" smtClean="0"/>
          </a:p>
          <a:p>
            <a:endParaRPr lang="nl-NL" dirty="0" smtClean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17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131378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Griet</a:t>
            </a:r>
            <a:endParaRPr lang="nl-NL" dirty="0"/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alphaModFix amt="80000"/>
          </a:blip>
          <a:stretch>
            <a:fillRect/>
          </a:stretch>
        </p:blipFill>
        <p:spPr>
          <a:xfrm>
            <a:off x="6913421" y="-771"/>
            <a:ext cx="2230579" cy="1574221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nl-NL" dirty="0" smtClean="0"/>
              <a:t>Griet is een </a:t>
            </a:r>
            <a:r>
              <a:rPr lang="nl-NL" b="1" dirty="0" smtClean="0"/>
              <a:t>trouwe kracht</a:t>
            </a:r>
            <a:r>
              <a:rPr lang="nl-NL" dirty="0" smtClean="0"/>
              <a:t>. Zij vindt dat je de dingen doet die zijn afgesproken. Telkens terugkomen op gemaakte afspraken getuigt voor haar niet van leiderschap. </a:t>
            </a:r>
          </a:p>
          <a:p>
            <a:pPr marL="0" indent="0">
              <a:buNone/>
            </a:pPr>
            <a:r>
              <a:rPr lang="nl-NL" dirty="0" smtClean="0"/>
              <a:t>Zij is </a:t>
            </a:r>
            <a:r>
              <a:rPr lang="nl-NL" b="1" dirty="0" smtClean="0"/>
              <a:t>bezorgd</a:t>
            </a:r>
            <a:r>
              <a:rPr lang="nl-NL" dirty="0" smtClean="0"/>
              <a:t> dat ieder kind gelijk en met zorg benaderd wordt. Het duurt </a:t>
            </a:r>
            <a:r>
              <a:rPr lang="nl-NL" b="1" dirty="0" smtClean="0"/>
              <a:t>enige tijd </a:t>
            </a:r>
            <a:r>
              <a:rPr lang="nl-NL" dirty="0" smtClean="0"/>
              <a:t>voor zij een </a:t>
            </a:r>
            <a:r>
              <a:rPr lang="nl-NL" b="1" dirty="0" smtClean="0"/>
              <a:t>verandering aanvaardt</a:t>
            </a:r>
            <a:r>
              <a:rPr lang="nl-NL" dirty="0" smtClean="0"/>
              <a:t>. Zij vraagt achteraf nog al eens naar meer uitleg of een persoonlijke commentaar. In de groep neemt zij </a:t>
            </a:r>
            <a:r>
              <a:rPr lang="nl-NL" b="1" dirty="0" smtClean="0"/>
              <a:t>niet het hoge woord </a:t>
            </a:r>
            <a:r>
              <a:rPr lang="nl-NL" dirty="0" smtClean="0"/>
              <a:t>maar zal op een bepaald moment wel haar mening delen. Bij verschillende meningen gaat zij niet snel een discussie aan. </a:t>
            </a:r>
          </a:p>
          <a:p>
            <a:pPr marL="0" indent="0">
              <a:buNone/>
            </a:pPr>
            <a:r>
              <a:rPr lang="nl-NL" dirty="0" smtClean="0"/>
              <a:t>Wat haar echt boeit en stoort zal zij niet spontaan tonen of vertellen.  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18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3104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70706" y="274638"/>
            <a:ext cx="8229600" cy="1143000"/>
          </a:xfrm>
        </p:spPr>
        <p:txBody>
          <a:bodyPr/>
          <a:lstStyle/>
          <a:p>
            <a:r>
              <a:rPr lang="nl-NL" dirty="0" smtClean="0"/>
              <a:t>Groen </a:t>
            </a:r>
            <a:r>
              <a:rPr lang="nl-NL" sz="2400" dirty="0" smtClean="0"/>
              <a:t>(</a:t>
            </a:r>
            <a:r>
              <a:rPr lang="nl-NL" sz="2400" dirty="0" err="1" smtClean="0"/>
              <a:t>Steadfast</a:t>
            </a:r>
            <a:r>
              <a:rPr lang="nl-NL" sz="2400" dirty="0" smtClean="0"/>
              <a:t>)</a:t>
            </a:r>
            <a:endParaRPr lang="nl-NL" sz="240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93096"/>
          </a:xfrm>
        </p:spPr>
        <p:txBody>
          <a:bodyPr>
            <a:normAutofit/>
          </a:bodyPr>
          <a:lstStyle/>
          <a:p>
            <a:pPr marL="3200400" lvl="7" indent="0">
              <a:buNone/>
            </a:pPr>
            <a:r>
              <a:rPr lang="nl-NL" sz="5400" dirty="0" smtClean="0"/>
              <a:t> </a:t>
            </a:r>
            <a:endParaRPr lang="nl-NL" sz="36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19</a:t>
            </a:fld>
            <a:endParaRPr lang="nl-NL"/>
          </a:p>
        </p:txBody>
      </p:sp>
      <p:cxnSp>
        <p:nvCxnSpPr>
          <p:cNvPr id="6" name="Rechte verbindingslijn 5"/>
          <p:cNvCxnSpPr/>
          <p:nvPr/>
        </p:nvCxnSpPr>
        <p:spPr>
          <a:xfrm>
            <a:off x="2411760" y="3551056"/>
            <a:ext cx="4320480" cy="0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Rechte verbindingslijn 7"/>
          <p:cNvCxnSpPr/>
          <p:nvPr/>
        </p:nvCxnSpPr>
        <p:spPr>
          <a:xfrm>
            <a:off x="4559416" y="2132856"/>
            <a:ext cx="0" cy="2736304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Tekstvak 26"/>
          <p:cNvSpPr txBox="1"/>
          <p:nvPr/>
        </p:nvSpPr>
        <p:spPr>
          <a:xfrm>
            <a:off x="4120218" y="1468883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Taak</a:t>
            </a:r>
            <a:endParaRPr lang="nl-NL" sz="2800" dirty="0"/>
          </a:p>
        </p:txBody>
      </p:sp>
      <p:sp>
        <p:nvSpPr>
          <p:cNvPr id="28" name="Tekstvak 27"/>
          <p:cNvSpPr txBox="1"/>
          <p:nvPr/>
        </p:nvSpPr>
        <p:spPr>
          <a:xfrm>
            <a:off x="3797040" y="5229200"/>
            <a:ext cx="1524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Mensen</a:t>
            </a:r>
            <a:endParaRPr lang="nl-NL" sz="2800" dirty="0"/>
          </a:p>
        </p:txBody>
      </p:sp>
      <p:sp>
        <p:nvSpPr>
          <p:cNvPr id="29" name="Tekstvak 28"/>
          <p:cNvSpPr txBox="1"/>
          <p:nvPr/>
        </p:nvSpPr>
        <p:spPr>
          <a:xfrm>
            <a:off x="827584" y="3269457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Indirect</a:t>
            </a:r>
            <a:endParaRPr lang="nl-NL" sz="2800" dirty="0"/>
          </a:p>
        </p:txBody>
      </p:sp>
      <p:sp>
        <p:nvSpPr>
          <p:cNvPr id="30" name="Tekstvak 29"/>
          <p:cNvSpPr txBox="1"/>
          <p:nvPr/>
        </p:nvSpPr>
        <p:spPr>
          <a:xfrm>
            <a:off x="7308304" y="3289446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Direct</a:t>
            </a:r>
            <a:endParaRPr lang="nl-NL" sz="2800" dirty="0"/>
          </a:p>
        </p:txBody>
      </p:sp>
      <p:sp>
        <p:nvSpPr>
          <p:cNvPr id="5" name="Rechthoek 4"/>
          <p:cNvSpPr/>
          <p:nvPr/>
        </p:nvSpPr>
        <p:spPr>
          <a:xfrm>
            <a:off x="1979712" y="4149080"/>
            <a:ext cx="2140506" cy="864096"/>
          </a:xfrm>
          <a:prstGeom prst="rect">
            <a:avLst/>
          </a:prstGeom>
          <a:solidFill>
            <a:srgbClr val="008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2" name="Tijdelijke aanduiding voor inhoud 2"/>
          <p:cNvSpPr txBox="1">
            <a:spLocks/>
          </p:cNvSpPr>
          <p:nvPr/>
        </p:nvSpPr>
        <p:spPr>
          <a:xfrm>
            <a:off x="609600" y="3551056"/>
            <a:ext cx="4394448" cy="26946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200400" lvl="7" indent="0">
              <a:buFont typeface="Arial"/>
              <a:buNone/>
            </a:pPr>
            <a:r>
              <a:rPr lang="nl-NL" sz="5400" smtClean="0"/>
              <a:t> </a:t>
            </a:r>
            <a:endParaRPr lang="nl-NL" sz="3600" dirty="0"/>
          </a:p>
        </p:txBody>
      </p:sp>
      <p:pic>
        <p:nvPicPr>
          <p:cNvPr id="15" name="Afbeelding 1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00636"/>
            <a:ext cx="1691680" cy="13170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615090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Wat zoekt Groen?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endParaRPr lang="nl-NL" dirty="0" smtClean="0"/>
          </a:p>
          <a:p>
            <a:r>
              <a:rPr lang="nl-NL" dirty="0" smtClean="0"/>
              <a:t>Veiligheid </a:t>
            </a:r>
          </a:p>
          <a:p>
            <a:r>
              <a:rPr lang="nl-NL" dirty="0" smtClean="0"/>
              <a:t>Houden van de erkentelijkheid van de anderen</a:t>
            </a:r>
          </a:p>
          <a:p>
            <a:r>
              <a:rPr lang="nl-NL" dirty="0" smtClean="0"/>
              <a:t>Vraagt tijd voor aanpassing aan veranderingen</a:t>
            </a:r>
          </a:p>
          <a:p>
            <a:r>
              <a:rPr lang="nl-NL" dirty="0" smtClean="0"/>
              <a:t>Concrete en heldere verantwoordelijkheden</a:t>
            </a:r>
          </a:p>
          <a:p>
            <a:r>
              <a:rPr lang="nl-NL" dirty="0" smtClean="0"/>
              <a:t>Houdt van de groep en voelt zich ermee verbonden</a:t>
            </a:r>
          </a:p>
          <a:p>
            <a:r>
              <a:rPr lang="nl-NL" dirty="0" smtClean="0"/>
              <a:t>Harde werker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20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134220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Hoe werk ik met Groen?</a:t>
            </a:r>
            <a:endParaRPr lang="nl-NL" sz="360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nl-NL" dirty="0" smtClean="0"/>
          </a:p>
          <a:p>
            <a:r>
              <a:rPr lang="nl-NL" dirty="0" smtClean="0"/>
              <a:t>Zorg voor een aangename sfeer</a:t>
            </a:r>
          </a:p>
          <a:p>
            <a:r>
              <a:rPr lang="nl-NL" dirty="0"/>
              <a:t>W</a:t>
            </a:r>
            <a:r>
              <a:rPr lang="nl-NL" dirty="0" smtClean="0"/>
              <a:t>ees persoonlijk en oprecht</a:t>
            </a:r>
          </a:p>
          <a:p>
            <a:r>
              <a:rPr lang="nl-NL" dirty="0" smtClean="0"/>
              <a:t>Geef antwoord op “hoe”-vragen</a:t>
            </a:r>
          </a:p>
          <a:p>
            <a:r>
              <a:rPr lang="nl-NL" dirty="0" smtClean="0"/>
              <a:t>Verduidelijk doelen en de manier van aanpak</a:t>
            </a:r>
          </a:p>
          <a:p>
            <a:r>
              <a:rPr lang="nl-NL" dirty="0" smtClean="0"/>
              <a:t>Schets</a:t>
            </a:r>
            <a:r>
              <a:rPr lang="nl-NL" dirty="0"/>
              <a:t> </a:t>
            </a:r>
            <a:r>
              <a:rPr lang="nl-NL" dirty="0" smtClean="0"/>
              <a:t>de rol in het geheel </a:t>
            </a:r>
          </a:p>
          <a:p>
            <a:r>
              <a:rPr lang="nl-NL" dirty="0" smtClean="0"/>
              <a:t>Geef zekerheid door betrokkenheid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21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423100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alphaModFix amt="88000"/>
          </a:blip>
          <a:stretch>
            <a:fillRect/>
          </a:stretch>
        </p:blipFill>
        <p:spPr>
          <a:xfrm>
            <a:off x="7020273" y="-27384"/>
            <a:ext cx="2123728" cy="1431049"/>
          </a:xfrm>
          <a:prstGeom prst="rect">
            <a:avLst/>
          </a:prstGeom>
        </p:spPr>
      </p:pic>
      <p:sp>
        <p:nvSpPr>
          <p:cNvPr id="10" name="Titel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Bart</a:t>
            </a:r>
            <a:endParaRPr lang="nl-NL" dirty="0"/>
          </a:p>
        </p:txBody>
      </p:sp>
      <p:sp>
        <p:nvSpPr>
          <p:cNvPr id="11" name="Tijdelijke aanduiding voor inhoud 10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nl-NL" dirty="0" smtClean="0">
                <a:solidFill>
                  <a:schemeClr val="bg2">
                    <a:lumMod val="25000"/>
                  </a:schemeClr>
                </a:solidFill>
              </a:rPr>
              <a:t>Is heel erg </a:t>
            </a:r>
            <a:r>
              <a:rPr lang="nl-NL" b="1" dirty="0" smtClean="0">
                <a:solidFill>
                  <a:schemeClr val="bg2">
                    <a:lumMod val="25000"/>
                  </a:schemeClr>
                </a:solidFill>
              </a:rPr>
              <a:t>betrokken</a:t>
            </a:r>
            <a:r>
              <a:rPr lang="nl-NL" dirty="0" smtClean="0">
                <a:solidFill>
                  <a:schemeClr val="bg2">
                    <a:lumMod val="25000"/>
                  </a:schemeClr>
                </a:solidFill>
              </a:rPr>
              <a:t> op zijn school en team. Hij wil altijd </a:t>
            </a:r>
            <a:r>
              <a:rPr lang="nl-NL" dirty="0" smtClean="0">
                <a:solidFill>
                  <a:srgbClr val="000000"/>
                </a:solidFill>
              </a:rPr>
              <a:t>goed voorbereid </a:t>
            </a:r>
            <a:r>
              <a:rPr lang="nl-NL" dirty="0" smtClean="0">
                <a:solidFill>
                  <a:schemeClr val="bg2">
                    <a:lumMod val="25000"/>
                  </a:schemeClr>
                </a:solidFill>
              </a:rPr>
              <a:t>aan elke vergadering, overleg beginnen. Je hebt het gevoel dat hij steeds vooraf heeft </a:t>
            </a:r>
            <a:r>
              <a:rPr lang="nl-NL" b="1" dirty="0" smtClean="0">
                <a:solidFill>
                  <a:schemeClr val="bg2">
                    <a:lumMod val="25000"/>
                  </a:schemeClr>
                </a:solidFill>
              </a:rPr>
              <a:t>nagedacht </a:t>
            </a:r>
            <a:r>
              <a:rPr lang="nl-NL" dirty="0" smtClean="0">
                <a:solidFill>
                  <a:schemeClr val="bg2">
                    <a:lumMod val="25000"/>
                  </a:schemeClr>
                </a:solidFill>
              </a:rPr>
              <a:t>voor hij zijn mening in groep ter sprake brengt. </a:t>
            </a:r>
          </a:p>
          <a:p>
            <a:pPr marL="0" indent="0">
              <a:buNone/>
            </a:pPr>
            <a:r>
              <a:rPr lang="nl-NL" dirty="0" smtClean="0">
                <a:solidFill>
                  <a:schemeClr val="bg2">
                    <a:lumMod val="25000"/>
                  </a:schemeClr>
                </a:solidFill>
              </a:rPr>
              <a:t>Het schoolfeest is tot </a:t>
            </a:r>
            <a:r>
              <a:rPr lang="nl-NL" b="1" dirty="0" smtClean="0">
                <a:solidFill>
                  <a:schemeClr val="bg2">
                    <a:lumMod val="25000"/>
                  </a:schemeClr>
                </a:solidFill>
              </a:rPr>
              <a:t>het detail </a:t>
            </a:r>
            <a:r>
              <a:rPr lang="nl-NL" dirty="0" smtClean="0">
                <a:solidFill>
                  <a:schemeClr val="bg2">
                    <a:lumMod val="25000"/>
                  </a:schemeClr>
                </a:solidFill>
              </a:rPr>
              <a:t>voorbereid, het begin en het einde van het schooljaar zijn in grote mate voorbereid. </a:t>
            </a:r>
          </a:p>
          <a:p>
            <a:pPr marL="0" indent="0">
              <a:buNone/>
            </a:pPr>
            <a:r>
              <a:rPr lang="nl-NL" dirty="0" smtClean="0">
                <a:solidFill>
                  <a:schemeClr val="bg2">
                    <a:lumMod val="25000"/>
                  </a:schemeClr>
                </a:solidFill>
              </a:rPr>
              <a:t>Zijn communicatie is </a:t>
            </a:r>
            <a:r>
              <a:rPr lang="nl-NL" b="1" dirty="0" smtClean="0">
                <a:solidFill>
                  <a:schemeClr val="bg2">
                    <a:lumMod val="25000"/>
                  </a:schemeClr>
                </a:solidFill>
              </a:rPr>
              <a:t>aangepast</a:t>
            </a:r>
            <a:r>
              <a:rPr lang="nl-NL" dirty="0" smtClean="0">
                <a:solidFill>
                  <a:schemeClr val="bg2">
                    <a:lumMod val="25000"/>
                  </a:schemeClr>
                </a:solidFill>
              </a:rPr>
              <a:t> in functie van ouders, collega’s, kinderen. </a:t>
            </a:r>
          </a:p>
          <a:p>
            <a:pPr marL="0" indent="0">
              <a:buNone/>
            </a:pPr>
            <a:r>
              <a:rPr lang="nl-NL" dirty="0" smtClean="0">
                <a:solidFill>
                  <a:schemeClr val="bg2">
                    <a:lumMod val="25000"/>
                  </a:schemeClr>
                </a:solidFill>
              </a:rPr>
              <a:t>Hij vertelt </a:t>
            </a:r>
            <a:r>
              <a:rPr lang="nl-NL" b="1" dirty="0" smtClean="0">
                <a:solidFill>
                  <a:schemeClr val="bg2">
                    <a:lumMod val="25000"/>
                  </a:schemeClr>
                </a:solidFill>
              </a:rPr>
              <a:t>weinig over zichzelf</a:t>
            </a:r>
            <a:r>
              <a:rPr lang="nl-NL" dirty="0" smtClean="0">
                <a:solidFill>
                  <a:schemeClr val="bg2">
                    <a:lumMod val="25000"/>
                  </a:schemeClr>
                </a:solidFill>
              </a:rPr>
              <a:t>. Zelden vertelt hij iets over zijn gezin, familie of vrienden, vakantie. </a:t>
            </a:r>
            <a:endParaRPr lang="nl-NL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" name="Tekstvak 3"/>
          <p:cNvSpPr txBox="1"/>
          <p:nvPr/>
        </p:nvSpPr>
        <p:spPr>
          <a:xfrm>
            <a:off x="0" y="6488668"/>
            <a:ext cx="9143999" cy="369332"/>
          </a:xfrm>
          <a:prstGeom prst="rect">
            <a:avLst/>
          </a:prstGeom>
          <a:solidFill>
            <a:srgbClr val="FFD024"/>
          </a:solidFill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22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320697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70706" y="274638"/>
            <a:ext cx="8229600" cy="1143000"/>
          </a:xfrm>
        </p:spPr>
        <p:txBody>
          <a:bodyPr/>
          <a:lstStyle/>
          <a:p>
            <a:r>
              <a:rPr lang="nl-NL" dirty="0" smtClean="0"/>
              <a:t>Blauw </a:t>
            </a:r>
            <a:r>
              <a:rPr lang="nl-NL" sz="2400" dirty="0" smtClean="0"/>
              <a:t>(</a:t>
            </a:r>
            <a:r>
              <a:rPr lang="nl-NL" sz="2400" dirty="0" err="1" smtClean="0"/>
              <a:t>Conscientious</a:t>
            </a:r>
            <a:r>
              <a:rPr lang="nl-NL" sz="2400" dirty="0" smtClean="0"/>
              <a:t>)</a:t>
            </a:r>
            <a:endParaRPr lang="nl-NL" sz="240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93096"/>
          </a:xfrm>
        </p:spPr>
        <p:txBody>
          <a:bodyPr>
            <a:normAutofit/>
          </a:bodyPr>
          <a:lstStyle/>
          <a:p>
            <a:pPr marL="3200400" lvl="7" indent="0">
              <a:buNone/>
            </a:pPr>
            <a:r>
              <a:rPr lang="nl-NL" sz="5400" dirty="0" smtClean="0"/>
              <a:t> </a:t>
            </a:r>
            <a:endParaRPr lang="nl-NL" sz="36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23</a:t>
            </a:fld>
            <a:endParaRPr lang="nl-NL"/>
          </a:p>
        </p:txBody>
      </p:sp>
      <p:cxnSp>
        <p:nvCxnSpPr>
          <p:cNvPr id="6" name="Rechte verbindingslijn 5"/>
          <p:cNvCxnSpPr/>
          <p:nvPr/>
        </p:nvCxnSpPr>
        <p:spPr>
          <a:xfrm>
            <a:off x="2411760" y="3551056"/>
            <a:ext cx="4320480" cy="0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Rechte verbindingslijn 7"/>
          <p:cNvCxnSpPr/>
          <p:nvPr/>
        </p:nvCxnSpPr>
        <p:spPr>
          <a:xfrm>
            <a:off x="4559416" y="2132856"/>
            <a:ext cx="0" cy="2736304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Tekstvak 26"/>
          <p:cNvSpPr txBox="1"/>
          <p:nvPr/>
        </p:nvSpPr>
        <p:spPr>
          <a:xfrm>
            <a:off x="4120218" y="1468883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Taak</a:t>
            </a:r>
            <a:endParaRPr lang="nl-NL" sz="2800" dirty="0"/>
          </a:p>
        </p:txBody>
      </p:sp>
      <p:sp>
        <p:nvSpPr>
          <p:cNvPr id="28" name="Tekstvak 27"/>
          <p:cNvSpPr txBox="1"/>
          <p:nvPr/>
        </p:nvSpPr>
        <p:spPr>
          <a:xfrm>
            <a:off x="3797040" y="5229200"/>
            <a:ext cx="1524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Mensen</a:t>
            </a:r>
            <a:endParaRPr lang="nl-NL" sz="2800" dirty="0"/>
          </a:p>
        </p:txBody>
      </p:sp>
      <p:sp>
        <p:nvSpPr>
          <p:cNvPr id="29" name="Tekstvak 28"/>
          <p:cNvSpPr txBox="1"/>
          <p:nvPr/>
        </p:nvSpPr>
        <p:spPr>
          <a:xfrm>
            <a:off x="827584" y="3269457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Indirect</a:t>
            </a:r>
            <a:endParaRPr lang="nl-NL" sz="2800" dirty="0"/>
          </a:p>
        </p:txBody>
      </p:sp>
      <p:sp>
        <p:nvSpPr>
          <p:cNvPr id="30" name="Tekstvak 29"/>
          <p:cNvSpPr txBox="1"/>
          <p:nvPr/>
        </p:nvSpPr>
        <p:spPr>
          <a:xfrm>
            <a:off x="7308304" y="3289446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Direct</a:t>
            </a:r>
            <a:endParaRPr lang="nl-NL" sz="2800" dirty="0"/>
          </a:p>
        </p:txBody>
      </p:sp>
      <p:sp>
        <p:nvSpPr>
          <p:cNvPr id="12" name="Rechthoek 11"/>
          <p:cNvSpPr/>
          <p:nvPr/>
        </p:nvSpPr>
        <p:spPr>
          <a:xfrm>
            <a:off x="1979712" y="2134516"/>
            <a:ext cx="2140506" cy="864096"/>
          </a:xfrm>
          <a:prstGeom prst="rect">
            <a:avLst/>
          </a:prstGeom>
          <a:solidFill>
            <a:srgbClr val="0000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3" name="Afbeelding 1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00636"/>
            <a:ext cx="1691680" cy="13170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358329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Wat zoekt Blauw?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nl-NL" dirty="0" smtClean="0"/>
          </a:p>
          <a:p>
            <a:r>
              <a:rPr lang="nl-NL" dirty="0" smtClean="0"/>
              <a:t>Zelfstandig werken en plannen</a:t>
            </a:r>
          </a:p>
          <a:p>
            <a:r>
              <a:rPr lang="nl-NL" dirty="0" smtClean="0"/>
              <a:t>Streeft naar onafhankelijkheid </a:t>
            </a:r>
          </a:p>
          <a:p>
            <a:r>
              <a:rPr lang="nl-NL" dirty="0" smtClean="0"/>
              <a:t>Controle</a:t>
            </a:r>
          </a:p>
          <a:p>
            <a:r>
              <a:rPr lang="nl-NL" dirty="0" smtClean="0"/>
              <a:t>Voorbereid en planning</a:t>
            </a:r>
          </a:p>
          <a:p>
            <a:r>
              <a:rPr lang="nl-NL" dirty="0" smtClean="0"/>
              <a:t>Gedocumenteerd, analyse, reflectie</a:t>
            </a:r>
          </a:p>
          <a:p>
            <a:pPr marL="0" indent="0">
              <a:buNone/>
            </a:pPr>
            <a:r>
              <a:rPr lang="nl-NL" dirty="0" smtClean="0"/>
              <a:t> </a:t>
            </a: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24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620861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Hoe werk ik met Blauw</a:t>
            </a:r>
            <a:r>
              <a:rPr lang="nl-NL" sz="3600" dirty="0" smtClean="0"/>
              <a:t>?</a:t>
            </a:r>
            <a:endParaRPr lang="nl-NL" sz="360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nl-NL" dirty="0" smtClean="0"/>
          </a:p>
          <a:p>
            <a:r>
              <a:rPr lang="nl-NL" dirty="0" smtClean="0"/>
              <a:t>Voorbereiding is sleutel tot succes</a:t>
            </a:r>
          </a:p>
          <a:p>
            <a:r>
              <a:rPr lang="nl-NL" dirty="0" smtClean="0"/>
              <a:t>Ondersteun vragen en verwachtingen met data of voorbeelden</a:t>
            </a:r>
          </a:p>
          <a:p>
            <a:r>
              <a:rPr lang="nl-NL" dirty="0"/>
              <a:t>O</a:t>
            </a:r>
            <a:r>
              <a:rPr lang="nl-NL" dirty="0" smtClean="0"/>
              <a:t>p een concrete, gedocumenteerde en systematische manier</a:t>
            </a:r>
          </a:p>
          <a:p>
            <a:r>
              <a:rPr lang="nl-NL" dirty="0" smtClean="0"/>
              <a:t>Vertrek vanuit de feiten</a:t>
            </a:r>
          </a:p>
          <a:p>
            <a:r>
              <a:rPr lang="nl-NL" dirty="0" smtClean="0"/>
              <a:t>Consequent </a:t>
            </a: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25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219864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alphaModFix amt="71000"/>
          </a:blip>
          <a:stretch>
            <a:fillRect/>
          </a:stretch>
        </p:blipFill>
        <p:spPr>
          <a:xfrm>
            <a:off x="7380312" y="-54949"/>
            <a:ext cx="3891054" cy="1942683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Rudy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nl-NL" dirty="0" smtClean="0">
                <a:solidFill>
                  <a:srgbClr val="000000"/>
                </a:solidFill>
              </a:rPr>
              <a:t>Tijdens vergaderingen zal Rudy niet nalaten </a:t>
            </a:r>
            <a:r>
              <a:rPr lang="nl-NL" b="1" dirty="0" smtClean="0">
                <a:solidFill>
                  <a:srgbClr val="000000"/>
                </a:solidFill>
              </a:rPr>
              <a:t>bijkomende verduidelijkingen </a:t>
            </a:r>
            <a:r>
              <a:rPr lang="nl-NL" dirty="0" smtClean="0">
                <a:solidFill>
                  <a:srgbClr val="000000"/>
                </a:solidFill>
              </a:rPr>
              <a:t>te vragen opmerkingen te maken. Na voldoende argumenten is het voor hem snel </a:t>
            </a:r>
            <a:r>
              <a:rPr lang="nl-NL" b="1" dirty="0" smtClean="0">
                <a:solidFill>
                  <a:srgbClr val="000000"/>
                </a:solidFill>
              </a:rPr>
              <a:t>duidelijk hoe </a:t>
            </a:r>
            <a:r>
              <a:rPr lang="nl-NL" dirty="0" smtClean="0">
                <a:solidFill>
                  <a:srgbClr val="000000"/>
                </a:solidFill>
              </a:rPr>
              <a:t>de dingen aangepakt moeten worden. </a:t>
            </a:r>
          </a:p>
          <a:p>
            <a:pPr marL="0" indent="0">
              <a:buNone/>
            </a:pPr>
            <a:r>
              <a:rPr lang="nl-NL" dirty="0" smtClean="0">
                <a:solidFill>
                  <a:srgbClr val="000000"/>
                </a:solidFill>
              </a:rPr>
              <a:t>Hij vindt het zeer belangrijk dat iedereen zijn taak naar de </a:t>
            </a:r>
            <a:r>
              <a:rPr lang="nl-NL" b="1" dirty="0" smtClean="0">
                <a:solidFill>
                  <a:srgbClr val="000000"/>
                </a:solidFill>
              </a:rPr>
              <a:t>afgesproken</a:t>
            </a:r>
            <a:r>
              <a:rPr lang="nl-NL" dirty="0" smtClean="0">
                <a:solidFill>
                  <a:srgbClr val="000000"/>
                </a:solidFill>
              </a:rPr>
              <a:t> normen uitvoert. Er is geen behoefte aan een nieuwe discussie als de beslissingen genomen zijn. </a:t>
            </a:r>
          </a:p>
          <a:p>
            <a:pPr marL="0" indent="0">
              <a:buNone/>
            </a:pPr>
            <a:r>
              <a:rPr lang="nl-NL" dirty="0" smtClean="0">
                <a:solidFill>
                  <a:srgbClr val="000000"/>
                </a:solidFill>
              </a:rPr>
              <a:t>Hij hecht veel belang aan de </a:t>
            </a:r>
            <a:r>
              <a:rPr lang="nl-NL" b="1" dirty="0" smtClean="0">
                <a:solidFill>
                  <a:srgbClr val="000000"/>
                </a:solidFill>
              </a:rPr>
              <a:t>juiste cijfers en motivatie</a:t>
            </a:r>
            <a:r>
              <a:rPr lang="nl-NL" dirty="0" smtClean="0">
                <a:solidFill>
                  <a:srgbClr val="000000"/>
                </a:solidFill>
              </a:rPr>
              <a:t>. </a:t>
            </a:r>
            <a:endParaRPr lang="nl-NL" dirty="0">
              <a:solidFill>
                <a:srgbClr val="000000"/>
              </a:solidFill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26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020655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70706" y="274638"/>
            <a:ext cx="8229600" cy="1143000"/>
          </a:xfrm>
        </p:spPr>
        <p:txBody>
          <a:bodyPr/>
          <a:lstStyle/>
          <a:p>
            <a:r>
              <a:rPr lang="nl-NL" dirty="0" smtClean="0"/>
              <a:t>Rood </a:t>
            </a:r>
            <a:r>
              <a:rPr lang="nl-NL" sz="2400" dirty="0" smtClean="0"/>
              <a:t>(Dominant)</a:t>
            </a:r>
            <a:endParaRPr lang="nl-NL" sz="240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93096"/>
          </a:xfrm>
        </p:spPr>
        <p:txBody>
          <a:bodyPr>
            <a:normAutofit/>
          </a:bodyPr>
          <a:lstStyle/>
          <a:p>
            <a:pPr marL="3200400" lvl="7" indent="0">
              <a:buNone/>
            </a:pPr>
            <a:r>
              <a:rPr lang="nl-NL" sz="5400" dirty="0" smtClean="0"/>
              <a:t> </a:t>
            </a:r>
            <a:endParaRPr lang="nl-NL" sz="36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27</a:t>
            </a:fld>
            <a:endParaRPr lang="nl-NL"/>
          </a:p>
        </p:txBody>
      </p:sp>
      <p:cxnSp>
        <p:nvCxnSpPr>
          <p:cNvPr id="6" name="Rechte verbindingslijn 5"/>
          <p:cNvCxnSpPr/>
          <p:nvPr/>
        </p:nvCxnSpPr>
        <p:spPr>
          <a:xfrm>
            <a:off x="2411760" y="3551056"/>
            <a:ext cx="4320480" cy="0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Rechte verbindingslijn 7"/>
          <p:cNvCxnSpPr/>
          <p:nvPr/>
        </p:nvCxnSpPr>
        <p:spPr>
          <a:xfrm>
            <a:off x="4559416" y="2132856"/>
            <a:ext cx="0" cy="2736304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Tekstvak 26"/>
          <p:cNvSpPr txBox="1"/>
          <p:nvPr/>
        </p:nvSpPr>
        <p:spPr>
          <a:xfrm>
            <a:off x="4120218" y="1468883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Taak</a:t>
            </a:r>
            <a:endParaRPr lang="nl-NL" sz="2800" dirty="0"/>
          </a:p>
        </p:txBody>
      </p:sp>
      <p:sp>
        <p:nvSpPr>
          <p:cNvPr id="28" name="Tekstvak 27"/>
          <p:cNvSpPr txBox="1"/>
          <p:nvPr/>
        </p:nvSpPr>
        <p:spPr>
          <a:xfrm>
            <a:off x="3797040" y="5229200"/>
            <a:ext cx="1524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Mensen</a:t>
            </a:r>
            <a:endParaRPr lang="nl-NL" sz="2800" dirty="0"/>
          </a:p>
        </p:txBody>
      </p:sp>
      <p:sp>
        <p:nvSpPr>
          <p:cNvPr id="29" name="Tekstvak 28"/>
          <p:cNvSpPr txBox="1"/>
          <p:nvPr/>
        </p:nvSpPr>
        <p:spPr>
          <a:xfrm>
            <a:off x="827584" y="3269457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Indirect</a:t>
            </a:r>
            <a:endParaRPr lang="nl-NL" sz="2800" dirty="0"/>
          </a:p>
        </p:txBody>
      </p:sp>
      <p:sp>
        <p:nvSpPr>
          <p:cNvPr id="30" name="Tekstvak 29"/>
          <p:cNvSpPr txBox="1"/>
          <p:nvPr/>
        </p:nvSpPr>
        <p:spPr>
          <a:xfrm>
            <a:off x="7308304" y="3289446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Direct</a:t>
            </a:r>
            <a:endParaRPr lang="nl-NL" sz="2800" dirty="0"/>
          </a:p>
        </p:txBody>
      </p:sp>
      <p:sp>
        <p:nvSpPr>
          <p:cNvPr id="13" name="Rechthoek 12"/>
          <p:cNvSpPr/>
          <p:nvPr/>
        </p:nvSpPr>
        <p:spPr>
          <a:xfrm>
            <a:off x="5138363" y="2115615"/>
            <a:ext cx="2140506" cy="864096"/>
          </a:xfrm>
          <a:prstGeom prst="rect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2" name="Afbeelding 1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4624"/>
            <a:ext cx="1691680" cy="13170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996494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Wat zoekt Rood?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nl-NL" dirty="0" smtClean="0"/>
          </a:p>
          <a:p>
            <a:r>
              <a:rPr lang="nl-NL" dirty="0" smtClean="0"/>
              <a:t>Autoriteit </a:t>
            </a:r>
          </a:p>
          <a:p>
            <a:r>
              <a:rPr lang="nl-NL" dirty="0" smtClean="0"/>
              <a:t>Afwisseling</a:t>
            </a:r>
          </a:p>
          <a:p>
            <a:r>
              <a:rPr lang="nl-NL" dirty="0" smtClean="0"/>
              <a:t>Aanzien</a:t>
            </a:r>
          </a:p>
          <a:p>
            <a:r>
              <a:rPr lang="nl-NL" dirty="0" smtClean="0"/>
              <a:t>Belangrijkheid </a:t>
            </a:r>
          </a:p>
          <a:p>
            <a:r>
              <a:rPr lang="nl-NL" dirty="0" smtClean="0"/>
              <a:t>Persoonlijke groei</a:t>
            </a:r>
          </a:p>
          <a:p>
            <a:r>
              <a:rPr lang="nl-NL" dirty="0" smtClean="0"/>
              <a:t>Zakelijke benadering</a:t>
            </a:r>
          </a:p>
          <a:p>
            <a:r>
              <a:rPr lang="nl-NL" dirty="0" smtClean="0"/>
              <a:t>Groeikansen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28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403815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Hoe werk ik met Rood</a:t>
            </a:r>
            <a:r>
              <a:rPr lang="nl-NL" sz="3600" dirty="0" smtClean="0"/>
              <a:t>?</a:t>
            </a:r>
            <a:endParaRPr lang="nl-NL" sz="360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NL" dirty="0" smtClean="0"/>
              <a:t>Kort, </a:t>
            </a:r>
            <a:r>
              <a:rPr lang="nl-NL" dirty="0" err="1" smtClean="0"/>
              <a:t>to</a:t>
            </a:r>
            <a:r>
              <a:rPr lang="nl-NL" dirty="0" smtClean="0"/>
              <a:t> the point, helder geformuleerd</a:t>
            </a:r>
          </a:p>
          <a:p>
            <a:r>
              <a:rPr lang="nl-NL" dirty="0" smtClean="0"/>
              <a:t>Leg de nadruk op het resultaat</a:t>
            </a:r>
          </a:p>
          <a:p>
            <a:r>
              <a:rPr lang="nl-NL" dirty="0" smtClean="0"/>
              <a:t>Suggereer manieren van werken, leg ze niet op</a:t>
            </a:r>
          </a:p>
          <a:p>
            <a:r>
              <a:rPr lang="nl-NL" dirty="0" smtClean="0"/>
              <a:t>Zet voordelen in de verf</a:t>
            </a:r>
          </a:p>
          <a:p>
            <a:r>
              <a:rPr lang="nl-NL" dirty="0" smtClean="0"/>
              <a:t>Benadruk overeenstemming over de ideeën</a:t>
            </a:r>
          </a:p>
          <a:p>
            <a:r>
              <a:rPr lang="nl-NL" dirty="0" smtClean="0"/>
              <a:t>Benoem de dingen </a:t>
            </a:r>
            <a:endParaRPr lang="nl-NL" dirty="0"/>
          </a:p>
          <a:p>
            <a:r>
              <a:rPr lang="nl-NL" dirty="0" smtClean="0"/>
              <a:t>Zeg waar het op staat</a:t>
            </a:r>
          </a:p>
          <a:p>
            <a:endParaRPr lang="nl-NL" dirty="0" smtClean="0"/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29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173325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>
                <a:solidFill>
                  <a:srgbClr val="000000"/>
                </a:solidFill>
              </a:rPr>
              <a:t>Els</a:t>
            </a:r>
            <a:endParaRPr lang="nl-NL" dirty="0">
              <a:solidFill>
                <a:srgbClr val="00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nl-NL" dirty="0" smtClean="0">
                <a:solidFill>
                  <a:srgbClr val="000000"/>
                </a:solidFill>
              </a:rPr>
              <a:t>Met een paar woorden en Els </a:t>
            </a:r>
            <a:r>
              <a:rPr lang="nl-NL" b="1" dirty="0" smtClean="0">
                <a:solidFill>
                  <a:srgbClr val="000000"/>
                </a:solidFill>
              </a:rPr>
              <a:t>gaat ervoor</a:t>
            </a:r>
            <a:r>
              <a:rPr lang="nl-NL" dirty="0" smtClean="0">
                <a:solidFill>
                  <a:srgbClr val="000000"/>
                </a:solidFill>
              </a:rPr>
              <a:t>. Haar </a:t>
            </a:r>
            <a:r>
              <a:rPr lang="nl-NL" b="1" dirty="0" smtClean="0">
                <a:solidFill>
                  <a:srgbClr val="000000"/>
                </a:solidFill>
              </a:rPr>
              <a:t>enthousiasme</a:t>
            </a:r>
            <a:r>
              <a:rPr lang="nl-NL" dirty="0" smtClean="0">
                <a:solidFill>
                  <a:srgbClr val="000000"/>
                </a:solidFill>
              </a:rPr>
              <a:t> is soms aanstekelijk maar kan ook “</a:t>
            </a:r>
            <a:r>
              <a:rPr lang="nl-NL" dirty="0" err="1" smtClean="0">
                <a:solidFill>
                  <a:srgbClr val="000000"/>
                </a:solidFill>
              </a:rPr>
              <a:t>d’er</a:t>
            </a:r>
            <a:r>
              <a:rPr lang="nl-NL" dirty="0" smtClean="0">
                <a:solidFill>
                  <a:srgbClr val="000000"/>
                </a:solidFill>
              </a:rPr>
              <a:t> over zijn”. Zij zit vol goede bedoelingen en weet mensen mee te nemen om </a:t>
            </a:r>
            <a:r>
              <a:rPr lang="nl-NL" b="1" dirty="0" smtClean="0">
                <a:solidFill>
                  <a:srgbClr val="000000"/>
                </a:solidFill>
              </a:rPr>
              <a:t>samen</a:t>
            </a:r>
            <a:r>
              <a:rPr lang="nl-NL" dirty="0" smtClean="0">
                <a:solidFill>
                  <a:srgbClr val="000000"/>
                </a:solidFill>
              </a:rPr>
              <a:t> iets te bereiken. </a:t>
            </a:r>
          </a:p>
          <a:p>
            <a:pPr marL="0" indent="0">
              <a:buNone/>
            </a:pPr>
            <a:r>
              <a:rPr lang="nl-NL" dirty="0" smtClean="0">
                <a:solidFill>
                  <a:srgbClr val="000000"/>
                </a:solidFill>
              </a:rPr>
              <a:t>Het plezier dat zij in haar job vindt is eraan te merken. Met plotse, onverwachte situatie of veranderingen heeft zij het soms moeilijk maar ze </a:t>
            </a:r>
            <a:r>
              <a:rPr lang="nl-NL" b="1" dirty="0" smtClean="0">
                <a:solidFill>
                  <a:srgbClr val="000000"/>
                </a:solidFill>
              </a:rPr>
              <a:t>staat er niet te lang bij stil</a:t>
            </a:r>
            <a:r>
              <a:rPr lang="nl-NL" dirty="0" smtClean="0">
                <a:solidFill>
                  <a:srgbClr val="000000"/>
                </a:solidFill>
              </a:rPr>
              <a:t>. </a:t>
            </a:r>
          </a:p>
          <a:p>
            <a:pPr marL="0" indent="0">
              <a:buNone/>
            </a:pPr>
            <a:r>
              <a:rPr lang="nl-NL" dirty="0" smtClean="0">
                <a:solidFill>
                  <a:srgbClr val="000000"/>
                </a:solidFill>
              </a:rPr>
              <a:t>Alles hoeft niet altijd tot in de puntjes uitgewerkt worden als het einddoel duidelijk is, kunnen we aan de slag.  </a:t>
            </a:r>
            <a:endParaRPr lang="nl-NL" dirty="0">
              <a:solidFill>
                <a:srgbClr val="000000"/>
              </a:solidFill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30</a:t>
            </a:fld>
            <a:endParaRPr lang="nl-NL"/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2582" y="-2219"/>
            <a:ext cx="1277077" cy="1915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4620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70706" y="274638"/>
            <a:ext cx="8229600" cy="1143000"/>
          </a:xfrm>
        </p:spPr>
        <p:txBody>
          <a:bodyPr/>
          <a:lstStyle/>
          <a:p>
            <a:r>
              <a:rPr lang="nl-NL" dirty="0" smtClean="0"/>
              <a:t>Geel </a:t>
            </a:r>
            <a:r>
              <a:rPr lang="nl-NL" sz="2400" dirty="0" smtClean="0"/>
              <a:t>(</a:t>
            </a:r>
            <a:r>
              <a:rPr lang="nl-NL" sz="2400" dirty="0" err="1" smtClean="0"/>
              <a:t>Initiave</a:t>
            </a:r>
            <a:r>
              <a:rPr lang="nl-NL" sz="2400" dirty="0" smtClean="0"/>
              <a:t>)</a:t>
            </a:r>
            <a:endParaRPr lang="nl-NL" sz="240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93096"/>
          </a:xfrm>
        </p:spPr>
        <p:txBody>
          <a:bodyPr>
            <a:normAutofit/>
          </a:bodyPr>
          <a:lstStyle/>
          <a:p>
            <a:pPr marL="3200400" lvl="7" indent="0">
              <a:buNone/>
            </a:pPr>
            <a:r>
              <a:rPr lang="nl-NL" sz="5400" dirty="0" smtClean="0"/>
              <a:t> </a:t>
            </a:r>
            <a:endParaRPr lang="nl-NL" sz="36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31</a:t>
            </a:fld>
            <a:endParaRPr lang="nl-NL"/>
          </a:p>
        </p:txBody>
      </p:sp>
      <p:cxnSp>
        <p:nvCxnSpPr>
          <p:cNvPr id="6" name="Rechte verbindingslijn 5"/>
          <p:cNvCxnSpPr/>
          <p:nvPr/>
        </p:nvCxnSpPr>
        <p:spPr>
          <a:xfrm>
            <a:off x="2411760" y="3551056"/>
            <a:ext cx="4320480" cy="0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Rechte verbindingslijn 7"/>
          <p:cNvCxnSpPr/>
          <p:nvPr/>
        </p:nvCxnSpPr>
        <p:spPr>
          <a:xfrm>
            <a:off x="4559416" y="2132856"/>
            <a:ext cx="0" cy="2736304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Tekstvak 26"/>
          <p:cNvSpPr txBox="1"/>
          <p:nvPr/>
        </p:nvSpPr>
        <p:spPr>
          <a:xfrm>
            <a:off x="4120218" y="1468883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Taak</a:t>
            </a:r>
            <a:endParaRPr lang="nl-NL" sz="2800" dirty="0"/>
          </a:p>
        </p:txBody>
      </p:sp>
      <p:sp>
        <p:nvSpPr>
          <p:cNvPr id="28" name="Tekstvak 27"/>
          <p:cNvSpPr txBox="1"/>
          <p:nvPr/>
        </p:nvSpPr>
        <p:spPr>
          <a:xfrm>
            <a:off x="3797040" y="5229200"/>
            <a:ext cx="1524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Mensen</a:t>
            </a:r>
            <a:endParaRPr lang="nl-NL" sz="2800" dirty="0"/>
          </a:p>
        </p:txBody>
      </p:sp>
      <p:sp>
        <p:nvSpPr>
          <p:cNvPr id="29" name="Tekstvak 28"/>
          <p:cNvSpPr txBox="1"/>
          <p:nvPr/>
        </p:nvSpPr>
        <p:spPr>
          <a:xfrm>
            <a:off x="827584" y="3269457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Indirect</a:t>
            </a:r>
            <a:endParaRPr lang="nl-NL" sz="2800" dirty="0"/>
          </a:p>
        </p:txBody>
      </p:sp>
      <p:sp>
        <p:nvSpPr>
          <p:cNvPr id="30" name="Tekstvak 29"/>
          <p:cNvSpPr txBox="1"/>
          <p:nvPr/>
        </p:nvSpPr>
        <p:spPr>
          <a:xfrm>
            <a:off x="7308304" y="3289446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Direct</a:t>
            </a:r>
            <a:endParaRPr lang="nl-NL" sz="2800" dirty="0"/>
          </a:p>
        </p:txBody>
      </p:sp>
      <p:sp>
        <p:nvSpPr>
          <p:cNvPr id="14" name="Rechthoek 13"/>
          <p:cNvSpPr/>
          <p:nvPr/>
        </p:nvSpPr>
        <p:spPr>
          <a:xfrm>
            <a:off x="5138363" y="4149080"/>
            <a:ext cx="2140506" cy="864096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2" name="Afbeelding 1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35030"/>
            <a:ext cx="1691680" cy="13170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881813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Wat zoekt Geel?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nl-NL" dirty="0" smtClean="0"/>
          </a:p>
          <a:p>
            <a:r>
              <a:rPr lang="nl-NL" dirty="0" smtClean="0"/>
              <a:t>Aanzien </a:t>
            </a:r>
          </a:p>
          <a:p>
            <a:r>
              <a:rPr lang="nl-NL" dirty="0" smtClean="0"/>
              <a:t>Niet te veel “detail”</a:t>
            </a:r>
            <a:endParaRPr lang="nl-NL" dirty="0"/>
          </a:p>
          <a:p>
            <a:r>
              <a:rPr lang="nl-NL" dirty="0" smtClean="0"/>
              <a:t>Vrijheid van handelen</a:t>
            </a:r>
          </a:p>
          <a:p>
            <a:r>
              <a:rPr lang="nl-NL" dirty="0"/>
              <a:t>L</a:t>
            </a:r>
            <a:r>
              <a:rPr lang="nl-NL" dirty="0" smtClean="0"/>
              <a:t>euk werk en leuke collega’s</a:t>
            </a:r>
          </a:p>
          <a:p>
            <a:r>
              <a:rPr lang="nl-NL" dirty="0" smtClean="0"/>
              <a:t>Erkenning</a:t>
            </a:r>
          </a:p>
          <a:p>
            <a:r>
              <a:rPr lang="nl-NL" dirty="0" smtClean="0"/>
              <a:t>Aandacht</a:t>
            </a:r>
          </a:p>
          <a:p>
            <a:r>
              <a:rPr lang="nl-NL" dirty="0" smtClean="0"/>
              <a:t>Praat graag om haarzelf, ideeën, resultaten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32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299167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Hoe werk ik met Geel?</a:t>
            </a:r>
            <a:endParaRPr lang="nl-NL" sz="240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nl-NL" dirty="0" smtClean="0"/>
          </a:p>
          <a:p>
            <a:r>
              <a:rPr lang="nl-NL" dirty="0" smtClean="0"/>
              <a:t>Binnen een vriendelijke en aangename kader</a:t>
            </a:r>
          </a:p>
          <a:p>
            <a:r>
              <a:rPr lang="nl-NL" dirty="0" smtClean="0"/>
              <a:t>Geef de kans zich uit te spreken over </a:t>
            </a:r>
            <a:r>
              <a:rPr lang="nl-NL" dirty="0" err="1" smtClean="0"/>
              <a:t>mense</a:t>
            </a:r>
            <a:r>
              <a:rPr lang="nl-NL" dirty="0" smtClean="0"/>
              <a:t>, ideeën, mensen, aanvoelen</a:t>
            </a:r>
          </a:p>
          <a:p>
            <a:r>
              <a:rPr lang="nl-NL" dirty="0" smtClean="0"/>
              <a:t>Help om op een concrete acties te nemen</a:t>
            </a:r>
          </a:p>
          <a:p>
            <a:r>
              <a:rPr lang="nl-NL" dirty="0" smtClean="0"/>
              <a:t>Verwijs naar anderen </a:t>
            </a:r>
          </a:p>
          <a:p>
            <a:r>
              <a:rPr lang="nl-NL" dirty="0" smtClean="0"/>
              <a:t>Ontwikkel “samen”-werken</a:t>
            </a:r>
          </a:p>
          <a:p>
            <a:r>
              <a:rPr lang="nl-NL" dirty="0" smtClean="0"/>
              <a:t>Stimuleer op taken te blijven opvolgen en af te werken</a:t>
            </a:r>
          </a:p>
          <a:p>
            <a:endParaRPr lang="nl-NL" dirty="0" smtClean="0"/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33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86209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70706" y="274638"/>
            <a:ext cx="8229600" cy="1143000"/>
          </a:xfrm>
        </p:spPr>
        <p:txBody>
          <a:bodyPr>
            <a:normAutofit/>
          </a:bodyPr>
          <a:lstStyle/>
          <a:p>
            <a:r>
              <a:rPr lang="nl-NL" dirty="0" smtClean="0"/>
              <a:t>Vermijd, Kracht en Valkuil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93096"/>
          </a:xfrm>
        </p:spPr>
        <p:txBody>
          <a:bodyPr>
            <a:normAutofit/>
          </a:bodyPr>
          <a:lstStyle/>
          <a:p>
            <a:pPr marL="3200400" lvl="7" indent="0">
              <a:buNone/>
            </a:pPr>
            <a:r>
              <a:rPr lang="nl-NL" sz="5400" dirty="0" smtClean="0"/>
              <a:t> </a:t>
            </a:r>
            <a:endParaRPr lang="nl-NL" sz="36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34</a:t>
            </a:fld>
            <a:endParaRPr lang="nl-NL"/>
          </a:p>
        </p:txBody>
      </p:sp>
      <p:cxnSp>
        <p:nvCxnSpPr>
          <p:cNvPr id="6" name="Rechte verbindingslijn 5"/>
          <p:cNvCxnSpPr/>
          <p:nvPr/>
        </p:nvCxnSpPr>
        <p:spPr>
          <a:xfrm>
            <a:off x="2411760" y="3551056"/>
            <a:ext cx="4320480" cy="0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Rechte verbindingslijn 7"/>
          <p:cNvCxnSpPr/>
          <p:nvPr/>
        </p:nvCxnSpPr>
        <p:spPr>
          <a:xfrm>
            <a:off x="4559416" y="2132856"/>
            <a:ext cx="0" cy="2736304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Tekstvak 26"/>
          <p:cNvSpPr txBox="1"/>
          <p:nvPr/>
        </p:nvSpPr>
        <p:spPr>
          <a:xfrm>
            <a:off x="4120218" y="1468883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Taak</a:t>
            </a:r>
            <a:endParaRPr lang="nl-NL" sz="2800" dirty="0"/>
          </a:p>
        </p:txBody>
      </p:sp>
      <p:sp>
        <p:nvSpPr>
          <p:cNvPr id="28" name="Tekstvak 27"/>
          <p:cNvSpPr txBox="1"/>
          <p:nvPr/>
        </p:nvSpPr>
        <p:spPr>
          <a:xfrm>
            <a:off x="3797040" y="5229200"/>
            <a:ext cx="1524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Mensen</a:t>
            </a:r>
            <a:endParaRPr lang="nl-NL" sz="2800" dirty="0"/>
          </a:p>
        </p:txBody>
      </p:sp>
      <p:sp>
        <p:nvSpPr>
          <p:cNvPr id="29" name="Tekstvak 28"/>
          <p:cNvSpPr txBox="1"/>
          <p:nvPr/>
        </p:nvSpPr>
        <p:spPr>
          <a:xfrm>
            <a:off x="827584" y="3269457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Indirect</a:t>
            </a:r>
            <a:endParaRPr lang="nl-NL" sz="2800" dirty="0"/>
          </a:p>
        </p:txBody>
      </p:sp>
      <p:sp>
        <p:nvSpPr>
          <p:cNvPr id="30" name="Tekstvak 29"/>
          <p:cNvSpPr txBox="1"/>
          <p:nvPr/>
        </p:nvSpPr>
        <p:spPr>
          <a:xfrm>
            <a:off x="7308304" y="3289446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Direct</a:t>
            </a:r>
            <a:endParaRPr lang="nl-NL" sz="2800" dirty="0"/>
          </a:p>
        </p:txBody>
      </p:sp>
      <p:sp>
        <p:nvSpPr>
          <p:cNvPr id="5" name="Rechthoek 4"/>
          <p:cNvSpPr/>
          <p:nvPr/>
        </p:nvSpPr>
        <p:spPr>
          <a:xfrm>
            <a:off x="1979712" y="4149080"/>
            <a:ext cx="2140506" cy="864096"/>
          </a:xfrm>
          <a:prstGeom prst="rect">
            <a:avLst/>
          </a:prstGeom>
          <a:solidFill>
            <a:srgbClr val="008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2" name="Rechthoek 11"/>
          <p:cNvSpPr/>
          <p:nvPr/>
        </p:nvSpPr>
        <p:spPr>
          <a:xfrm>
            <a:off x="1979712" y="2134516"/>
            <a:ext cx="2140506" cy="864096"/>
          </a:xfrm>
          <a:prstGeom prst="rect">
            <a:avLst/>
          </a:prstGeom>
          <a:solidFill>
            <a:srgbClr val="0000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3" name="Rechthoek 12"/>
          <p:cNvSpPr/>
          <p:nvPr/>
        </p:nvSpPr>
        <p:spPr>
          <a:xfrm>
            <a:off x="5138363" y="2115615"/>
            <a:ext cx="2140506" cy="864096"/>
          </a:xfrm>
          <a:prstGeom prst="rect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4" name="Rechthoek 13"/>
          <p:cNvSpPr/>
          <p:nvPr/>
        </p:nvSpPr>
        <p:spPr>
          <a:xfrm>
            <a:off x="5138363" y="4149080"/>
            <a:ext cx="2140506" cy="864096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51189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70706" y="274638"/>
            <a:ext cx="8229600" cy="1143000"/>
          </a:xfrm>
        </p:spPr>
        <p:txBody>
          <a:bodyPr/>
          <a:lstStyle/>
          <a:p>
            <a:r>
              <a:rPr lang="nl-NL" dirty="0" smtClean="0"/>
              <a:t>Blauw </a:t>
            </a:r>
            <a:r>
              <a:rPr lang="nl-NL" sz="2400" dirty="0" smtClean="0"/>
              <a:t>(</a:t>
            </a:r>
            <a:r>
              <a:rPr lang="nl-NL" sz="2400" dirty="0" err="1" smtClean="0"/>
              <a:t>Conscientious</a:t>
            </a:r>
            <a:r>
              <a:rPr lang="nl-NL" sz="2400" dirty="0" smtClean="0"/>
              <a:t>)</a:t>
            </a:r>
            <a:endParaRPr lang="nl-NL" sz="240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93096"/>
          </a:xfrm>
        </p:spPr>
        <p:txBody>
          <a:bodyPr>
            <a:normAutofit/>
          </a:bodyPr>
          <a:lstStyle/>
          <a:p>
            <a:pPr marL="3200400" lvl="7" indent="0">
              <a:buNone/>
            </a:pPr>
            <a:r>
              <a:rPr lang="nl-NL" sz="5400" dirty="0" smtClean="0"/>
              <a:t> </a:t>
            </a:r>
            <a:endParaRPr lang="nl-NL" sz="36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35</a:t>
            </a:fld>
            <a:endParaRPr lang="nl-NL"/>
          </a:p>
        </p:txBody>
      </p:sp>
      <p:cxnSp>
        <p:nvCxnSpPr>
          <p:cNvPr id="6" name="Rechte verbindingslijn 5"/>
          <p:cNvCxnSpPr/>
          <p:nvPr/>
        </p:nvCxnSpPr>
        <p:spPr>
          <a:xfrm>
            <a:off x="2411760" y="3551056"/>
            <a:ext cx="4320480" cy="0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Rechte verbindingslijn 7"/>
          <p:cNvCxnSpPr/>
          <p:nvPr/>
        </p:nvCxnSpPr>
        <p:spPr>
          <a:xfrm>
            <a:off x="4559416" y="2132856"/>
            <a:ext cx="0" cy="2736304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Tekstvak 26"/>
          <p:cNvSpPr txBox="1"/>
          <p:nvPr/>
        </p:nvSpPr>
        <p:spPr>
          <a:xfrm>
            <a:off x="4120218" y="1468883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Taak</a:t>
            </a:r>
            <a:endParaRPr lang="nl-NL" sz="2800" dirty="0"/>
          </a:p>
        </p:txBody>
      </p:sp>
      <p:sp>
        <p:nvSpPr>
          <p:cNvPr id="28" name="Tekstvak 27"/>
          <p:cNvSpPr txBox="1"/>
          <p:nvPr/>
        </p:nvSpPr>
        <p:spPr>
          <a:xfrm>
            <a:off x="3797040" y="5229200"/>
            <a:ext cx="1524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Mensen</a:t>
            </a:r>
            <a:endParaRPr lang="nl-NL" sz="2800" dirty="0"/>
          </a:p>
        </p:txBody>
      </p:sp>
      <p:sp>
        <p:nvSpPr>
          <p:cNvPr id="29" name="Tekstvak 28"/>
          <p:cNvSpPr txBox="1"/>
          <p:nvPr/>
        </p:nvSpPr>
        <p:spPr>
          <a:xfrm>
            <a:off x="827584" y="3269457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Indirect</a:t>
            </a:r>
            <a:endParaRPr lang="nl-NL" sz="2800" dirty="0"/>
          </a:p>
        </p:txBody>
      </p:sp>
      <p:sp>
        <p:nvSpPr>
          <p:cNvPr id="30" name="Tekstvak 29"/>
          <p:cNvSpPr txBox="1"/>
          <p:nvPr/>
        </p:nvSpPr>
        <p:spPr>
          <a:xfrm>
            <a:off x="7308304" y="3289446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Direct</a:t>
            </a:r>
            <a:endParaRPr lang="nl-NL" sz="2800" dirty="0"/>
          </a:p>
        </p:txBody>
      </p:sp>
      <p:sp>
        <p:nvSpPr>
          <p:cNvPr id="12" name="Rechthoek 11"/>
          <p:cNvSpPr/>
          <p:nvPr/>
        </p:nvSpPr>
        <p:spPr>
          <a:xfrm>
            <a:off x="1979712" y="2134516"/>
            <a:ext cx="2140506" cy="864096"/>
          </a:xfrm>
          <a:prstGeom prst="rect">
            <a:avLst/>
          </a:prstGeom>
          <a:solidFill>
            <a:srgbClr val="0000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3" name="Afbeelding 1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00636"/>
            <a:ext cx="1691680" cy="13170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410944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Vermijd bij Blauw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nl-NL" dirty="0" smtClean="0"/>
          </a:p>
          <a:p>
            <a:r>
              <a:rPr lang="nl-NL" dirty="0" smtClean="0"/>
              <a:t>Onvolledigheid</a:t>
            </a:r>
          </a:p>
          <a:p>
            <a:r>
              <a:rPr lang="nl-NL" dirty="0" smtClean="0"/>
              <a:t>Onvoorbereid </a:t>
            </a:r>
          </a:p>
          <a:p>
            <a:r>
              <a:rPr lang="nl-NL" dirty="0" smtClean="0"/>
              <a:t>Vervallen in details</a:t>
            </a:r>
          </a:p>
          <a:p>
            <a:r>
              <a:rPr lang="nl-NL" dirty="0" smtClean="0"/>
              <a:t>Slordig in uitwerking (taal, cijfers, verwachtingen)</a:t>
            </a:r>
          </a:p>
          <a:p>
            <a:r>
              <a:rPr lang="nl-NL" dirty="0" smtClean="0"/>
              <a:t>Onduidelijke werkwijze en doelstellingen</a:t>
            </a:r>
          </a:p>
          <a:p>
            <a:r>
              <a:rPr lang="nl-NL" dirty="0"/>
              <a:t>N</a:t>
            </a:r>
            <a:r>
              <a:rPr lang="nl-NL" dirty="0" smtClean="0"/>
              <a:t>iet controleerbare argumenten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36</a:t>
            </a:fld>
            <a:endParaRPr lang="nl-NL"/>
          </a:p>
        </p:txBody>
      </p:sp>
      <p:pic>
        <p:nvPicPr>
          <p:cNvPr id="5" name="Afbeelding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4624"/>
            <a:ext cx="1691680" cy="13170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848614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Kracht van Blauw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nl-NL" dirty="0" smtClean="0"/>
              <a:t>Houdt van concrete en gedocumenteerde werkwijze  – </a:t>
            </a:r>
            <a:r>
              <a:rPr lang="nl-NL" i="1" dirty="0" smtClean="0">
                <a:solidFill>
                  <a:srgbClr val="008000"/>
                </a:solidFill>
              </a:rPr>
              <a:t>is een steun om de manier van werken door anderen te laten  overnemen</a:t>
            </a:r>
          </a:p>
          <a:p>
            <a:r>
              <a:rPr lang="nl-NL" dirty="0" smtClean="0"/>
              <a:t>Helpt het proces, de verandering, aanpak vooruit – </a:t>
            </a:r>
            <a:r>
              <a:rPr lang="nl-NL" i="1" dirty="0" smtClean="0">
                <a:solidFill>
                  <a:srgbClr val="008000"/>
                </a:solidFill>
              </a:rPr>
              <a:t>verhoogt de aanvaarding door anderen</a:t>
            </a:r>
          </a:p>
          <a:p>
            <a:r>
              <a:rPr lang="nl-NL" dirty="0" smtClean="0"/>
              <a:t>Kan nieuwe, verfrissende inzichten geven die dreigen vergeten te worden – </a:t>
            </a:r>
            <a:r>
              <a:rPr lang="nl-NL" i="1" dirty="0" smtClean="0">
                <a:solidFill>
                  <a:srgbClr val="008000"/>
                </a:solidFill>
              </a:rPr>
              <a:t>maak gebruik van zijn feedback</a:t>
            </a:r>
          </a:p>
          <a:p>
            <a:r>
              <a:rPr lang="nl-NL" dirty="0" smtClean="0">
                <a:solidFill>
                  <a:srgbClr val="000000"/>
                </a:solidFill>
              </a:rPr>
              <a:t>Werkt ondersteunend bij goede leiderschap –</a:t>
            </a:r>
            <a:r>
              <a:rPr lang="nl-NL" dirty="0" smtClean="0">
                <a:solidFill>
                  <a:srgbClr val="008000"/>
                </a:solidFill>
              </a:rPr>
              <a:t> </a:t>
            </a:r>
            <a:r>
              <a:rPr lang="nl-NL" i="1" dirty="0" smtClean="0">
                <a:solidFill>
                  <a:srgbClr val="008000"/>
                </a:solidFill>
              </a:rPr>
              <a:t>bevestig aanpak en apprecieer ondersteuning</a:t>
            </a:r>
            <a:endParaRPr lang="nl-NL" i="1" dirty="0"/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37</a:t>
            </a:fld>
            <a:endParaRPr lang="nl-NL"/>
          </a:p>
        </p:txBody>
      </p:sp>
      <p:pic>
        <p:nvPicPr>
          <p:cNvPr id="5" name="Afbeelding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4624"/>
            <a:ext cx="1691680" cy="13170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791397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Valkuil van Blauw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nl-NL" dirty="0" smtClean="0"/>
          </a:p>
          <a:p>
            <a:r>
              <a:rPr lang="nl-NL" dirty="0" smtClean="0"/>
              <a:t>Ongeduldig </a:t>
            </a:r>
          </a:p>
          <a:p>
            <a:r>
              <a:rPr lang="nl-NL" dirty="0" smtClean="0"/>
              <a:t>Op de groep vooruit lopen</a:t>
            </a:r>
          </a:p>
          <a:p>
            <a:r>
              <a:rPr lang="nl-NL" dirty="0" smtClean="0"/>
              <a:t>Verlies van motivatie als afspraken niet bewaakt worden</a:t>
            </a:r>
          </a:p>
          <a:p>
            <a:r>
              <a:rPr lang="nl-NL" dirty="0" smtClean="0"/>
              <a:t>Laag </a:t>
            </a:r>
            <a:r>
              <a:rPr lang="nl-NL" dirty="0" err="1" smtClean="0"/>
              <a:t>empatisch</a:t>
            </a:r>
            <a:r>
              <a:rPr lang="nl-NL" dirty="0" smtClean="0"/>
              <a:t> vermogen</a:t>
            </a:r>
          </a:p>
          <a:p>
            <a:r>
              <a:rPr lang="nl-NL" dirty="0" smtClean="0"/>
              <a:t>Cynisme en sarcasme</a:t>
            </a:r>
          </a:p>
          <a:p>
            <a:r>
              <a:rPr lang="nl-NL" dirty="0" smtClean="0"/>
              <a:t>Zwart/wit denken</a:t>
            </a:r>
          </a:p>
          <a:p>
            <a:endParaRPr lang="nl-NL" dirty="0" smtClean="0"/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38</a:t>
            </a:fld>
            <a:endParaRPr lang="nl-NL"/>
          </a:p>
        </p:txBody>
      </p:sp>
      <p:pic>
        <p:nvPicPr>
          <p:cNvPr id="5" name="Afbeelding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4624"/>
            <a:ext cx="1691680" cy="13170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83539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70706" y="274638"/>
            <a:ext cx="8229600" cy="1143000"/>
          </a:xfrm>
        </p:spPr>
        <p:txBody>
          <a:bodyPr/>
          <a:lstStyle/>
          <a:p>
            <a:r>
              <a:rPr lang="nl-NL" dirty="0" smtClean="0"/>
              <a:t>Rood </a:t>
            </a:r>
            <a:r>
              <a:rPr lang="nl-NL" sz="2400" dirty="0" smtClean="0"/>
              <a:t>(Dominant)</a:t>
            </a:r>
            <a:endParaRPr lang="nl-NL" sz="240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93096"/>
          </a:xfrm>
        </p:spPr>
        <p:txBody>
          <a:bodyPr>
            <a:normAutofit/>
          </a:bodyPr>
          <a:lstStyle/>
          <a:p>
            <a:pPr marL="3200400" lvl="7" indent="0">
              <a:buNone/>
            </a:pPr>
            <a:r>
              <a:rPr lang="nl-NL" sz="5400" dirty="0" smtClean="0"/>
              <a:t> </a:t>
            </a:r>
            <a:endParaRPr lang="nl-NL" sz="36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39</a:t>
            </a:fld>
            <a:endParaRPr lang="nl-NL"/>
          </a:p>
        </p:txBody>
      </p:sp>
      <p:cxnSp>
        <p:nvCxnSpPr>
          <p:cNvPr id="6" name="Rechte verbindingslijn 5"/>
          <p:cNvCxnSpPr/>
          <p:nvPr/>
        </p:nvCxnSpPr>
        <p:spPr>
          <a:xfrm>
            <a:off x="2411760" y="3551056"/>
            <a:ext cx="4320480" cy="0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Rechte verbindingslijn 7"/>
          <p:cNvCxnSpPr/>
          <p:nvPr/>
        </p:nvCxnSpPr>
        <p:spPr>
          <a:xfrm>
            <a:off x="4559416" y="2132856"/>
            <a:ext cx="0" cy="2736304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Tekstvak 26"/>
          <p:cNvSpPr txBox="1"/>
          <p:nvPr/>
        </p:nvSpPr>
        <p:spPr>
          <a:xfrm>
            <a:off x="4120218" y="1468883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Taak</a:t>
            </a:r>
            <a:endParaRPr lang="nl-NL" sz="2800" dirty="0"/>
          </a:p>
        </p:txBody>
      </p:sp>
      <p:sp>
        <p:nvSpPr>
          <p:cNvPr id="28" name="Tekstvak 27"/>
          <p:cNvSpPr txBox="1"/>
          <p:nvPr/>
        </p:nvSpPr>
        <p:spPr>
          <a:xfrm>
            <a:off x="3797040" y="5229200"/>
            <a:ext cx="1524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Mensen</a:t>
            </a:r>
            <a:endParaRPr lang="nl-NL" sz="2800" dirty="0"/>
          </a:p>
        </p:txBody>
      </p:sp>
      <p:sp>
        <p:nvSpPr>
          <p:cNvPr id="29" name="Tekstvak 28"/>
          <p:cNvSpPr txBox="1"/>
          <p:nvPr/>
        </p:nvSpPr>
        <p:spPr>
          <a:xfrm>
            <a:off x="827584" y="3269457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Indirect</a:t>
            </a:r>
            <a:endParaRPr lang="nl-NL" sz="2800" dirty="0"/>
          </a:p>
        </p:txBody>
      </p:sp>
      <p:sp>
        <p:nvSpPr>
          <p:cNvPr id="30" name="Tekstvak 29"/>
          <p:cNvSpPr txBox="1"/>
          <p:nvPr/>
        </p:nvSpPr>
        <p:spPr>
          <a:xfrm>
            <a:off x="7308304" y="3289446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Direct</a:t>
            </a:r>
            <a:endParaRPr lang="nl-NL" sz="2800" dirty="0"/>
          </a:p>
        </p:txBody>
      </p:sp>
      <p:sp>
        <p:nvSpPr>
          <p:cNvPr id="13" name="Rechthoek 12"/>
          <p:cNvSpPr/>
          <p:nvPr/>
        </p:nvSpPr>
        <p:spPr>
          <a:xfrm>
            <a:off x="5138363" y="2115615"/>
            <a:ext cx="2140506" cy="864096"/>
          </a:xfrm>
          <a:prstGeom prst="rect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2" name="Afbeelding 1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4624"/>
            <a:ext cx="1691680" cy="13170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068766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Vermijd bij Rood 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nl-NL" dirty="0" smtClean="0"/>
          </a:p>
          <a:p>
            <a:r>
              <a:rPr lang="nl-NL" dirty="0" smtClean="0"/>
              <a:t>Rond de pot draaien</a:t>
            </a:r>
          </a:p>
          <a:p>
            <a:r>
              <a:rPr lang="nl-NL" dirty="0" smtClean="0"/>
              <a:t>Blijven herhalen </a:t>
            </a:r>
          </a:p>
          <a:p>
            <a:r>
              <a:rPr lang="nl-NL" dirty="0" smtClean="0"/>
              <a:t>Niet onderbouwde feedback</a:t>
            </a:r>
          </a:p>
          <a:p>
            <a:r>
              <a:rPr lang="nl-NL" dirty="0" smtClean="0"/>
              <a:t>Emotionele, sympathische benadering </a:t>
            </a:r>
          </a:p>
          <a:p>
            <a:r>
              <a:rPr lang="nl-NL" dirty="0" smtClean="0"/>
              <a:t>Focus op problemen en mensen </a:t>
            </a:r>
            <a:r>
              <a:rPr lang="nl-NL" dirty="0" err="1" smtClean="0"/>
              <a:t>ipv</a:t>
            </a:r>
            <a:r>
              <a:rPr lang="nl-NL" dirty="0" smtClean="0"/>
              <a:t> op oplossingen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40</a:t>
            </a:fld>
            <a:endParaRPr lang="nl-NL"/>
          </a:p>
        </p:txBody>
      </p:sp>
      <p:pic>
        <p:nvPicPr>
          <p:cNvPr id="5" name="Afbeelding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4624"/>
            <a:ext cx="1691680" cy="13170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602606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/>
              <a:t>K</a:t>
            </a:r>
            <a:r>
              <a:rPr lang="nl-NL" dirty="0" smtClean="0"/>
              <a:t>racht van Rood 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NL" dirty="0" smtClean="0"/>
              <a:t>Doet de zaken vooruitgaan – </a:t>
            </a:r>
            <a:r>
              <a:rPr lang="nl-NL" i="1" dirty="0" smtClean="0">
                <a:solidFill>
                  <a:srgbClr val="008000"/>
                </a:solidFill>
              </a:rPr>
              <a:t>helpt om tot besluitvorming te komen </a:t>
            </a:r>
          </a:p>
          <a:p>
            <a:r>
              <a:rPr lang="nl-NL" dirty="0" smtClean="0"/>
              <a:t>Wil een merkbare bijdrage leveren – </a:t>
            </a:r>
            <a:r>
              <a:rPr lang="nl-NL" i="1" dirty="0" smtClean="0">
                <a:solidFill>
                  <a:srgbClr val="008000"/>
                </a:solidFill>
              </a:rPr>
              <a:t>kan helpen om aandacht voor het essentiële te houden </a:t>
            </a:r>
          </a:p>
          <a:p>
            <a:r>
              <a:rPr lang="nl-NL" dirty="0" smtClean="0"/>
              <a:t>Houdt van het nemen van leiding en acties – </a:t>
            </a:r>
            <a:r>
              <a:rPr lang="nl-NL" i="1" dirty="0" smtClean="0">
                <a:solidFill>
                  <a:srgbClr val="008000"/>
                </a:solidFill>
              </a:rPr>
              <a:t>draagt bij om te start</a:t>
            </a:r>
          </a:p>
          <a:p>
            <a:r>
              <a:rPr lang="nl-NL" dirty="0" smtClean="0">
                <a:solidFill>
                  <a:srgbClr val="000000"/>
                </a:solidFill>
              </a:rPr>
              <a:t>Kan vernieuwende ideeën aanbrengen –</a:t>
            </a:r>
            <a:r>
              <a:rPr lang="nl-NL" dirty="0" smtClean="0">
                <a:solidFill>
                  <a:srgbClr val="008000"/>
                </a:solidFill>
              </a:rPr>
              <a:t> </a:t>
            </a:r>
            <a:r>
              <a:rPr lang="nl-NL" i="1" dirty="0" smtClean="0">
                <a:solidFill>
                  <a:srgbClr val="008000"/>
                </a:solidFill>
              </a:rPr>
              <a:t>onderken zijn probleemoplossend vermogen 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41</a:t>
            </a:fld>
            <a:endParaRPr lang="nl-NL"/>
          </a:p>
        </p:txBody>
      </p:sp>
      <p:pic>
        <p:nvPicPr>
          <p:cNvPr id="5" name="Afbeelding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4624"/>
            <a:ext cx="1691680" cy="13170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442324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Valkuil van Rood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639341"/>
            <a:ext cx="8229600" cy="4525963"/>
          </a:xfrm>
        </p:spPr>
        <p:txBody>
          <a:bodyPr>
            <a:normAutofit fontScale="92500" lnSpcReduction="20000"/>
          </a:bodyPr>
          <a:lstStyle/>
          <a:p>
            <a:endParaRPr lang="nl-NL" dirty="0" smtClean="0"/>
          </a:p>
          <a:p>
            <a:r>
              <a:rPr lang="nl-NL" dirty="0" smtClean="0">
                <a:solidFill>
                  <a:srgbClr val="000000"/>
                </a:solidFill>
              </a:rPr>
              <a:t>Ongeduldig</a:t>
            </a:r>
          </a:p>
          <a:p>
            <a:r>
              <a:rPr lang="nl-NL" dirty="0">
                <a:solidFill>
                  <a:srgbClr val="000000"/>
                </a:solidFill>
              </a:rPr>
              <a:t>W</a:t>
            </a:r>
            <a:r>
              <a:rPr lang="nl-NL" dirty="0" smtClean="0">
                <a:solidFill>
                  <a:srgbClr val="000000"/>
                </a:solidFill>
              </a:rPr>
              <a:t>einig </a:t>
            </a:r>
            <a:r>
              <a:rPr lang="nl-NL" dirty="0" err="1" smtClean="0">
                <a:solidFill>
                  <a:srgbClr val="000000"/>
                </a:solidFill>
              </a:rPr>
              <a:t>empathisch</a:t>
            </a:r>
            <a:r>
              <a:rPr lang="nl-NL" dirty="0" smtClean="0">
                <a:solidFill>
                  <a:srgbClr val="000000"/>
                </a:solidFill>
              </a:rPr>
              <a:t> </a:t>
            </a:r>
          </a:p>
          <a:p>
            <a:r>
              <a:rPr lang="nl-NL" dirty="0" smtClean="0">
                <a:solidFill>
                  <a:srgbClr val="000000"/>
                </a:solidFill>
              </a:rPr>
              <a:t>Moeite om te delegeren </a:t>
            </a:r>
          </a:p>
          <a:p>
            <a:r>
              <a:rPr lang="nl-NL" dirty="0" smtClean="0">
                <a:solidFill>
                  <a:srgbClr val="000000"/>
                </a:solidFill>
              </a:rPr>
              <a:t>Controlefreak</a:t>
            </a:r>
          </a:p>
          <a:p>
            <a:r>
              <a:rPr lang="nl-NL" dirty="0" smtClean="0">
                <a:solidFill>
                  <a:srgbClr val="000000"/>
                </a:solidFill>
              </a:rPr>
              <a:t>Voortvarende beslis</a:t>
            </a:r>
            <a:r>
              <a:rPr lang="nl-NL" dirty="0" smtClean="0"/>
              <a:t>singen </a:t>
            </a:r>
          </a:p>
          <a:p>
            <a:r>
              <a:rPr lang="nl-NL" dirty="0" smtClean="0"/>
              <a:t>Gevaar voor kwaliteitsverlies </a:t>
            </a:r>
          </a:p>
          <a:p>
            <a:r>
              <a:rPr lang="nl-NL" dirty="0" smtClean="0"/>
              <a:t>Vraagt doortastende leiding</a:t>
            </a:r>
          </a:p>
          <a:p>
            <a:pPr marL="0" indent="0">
              <a:buNone/>
            </a:pPr>
            <a:r>
              <a:rPr lang="nl-NL" dirty="0" smtClean="0"/>
              <a:t> </a:t>
            </a:r>
          </a:p>
          <a:p>
            <a:endParaRPr lang="nl-NL" dirty="0" smtClean="0"/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42</a:t>
            </a:fld>
            <a:endParaRPr lang="nl-NL"/>
          </a:p>
        </p:txBody>
      </p:sp>
      <p:pic>
        <p:nvPicPr>
          <p:cNvPr id="5" name="Afbeelding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95774"/>
            <a:ext cx="1691680" cy="13170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422286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70706" y="274638"/>
            <a:ext cx="8229600" cy="1143000"/>
          </a:xfrm>
        </p:spPr>
        <p:txBody>
          <a:bodyPr/>
          <a:lstStyle/>
          <a:p>
            <a:r>
              <a:rPr lang="nl-NL" dirty="0" smtClean="0"/>
              <a:t>Groen </a:t>
            </a:r>
            <a:r>
              <a:rPr lang="nl-NL" sz="2400" dirty="0" smtClean="0"/>
              <a:t>(</a:t>
            </a:r>
            <a:r>
              <a:rPr lang="nl-NL" sz="2400" dirty="0" err="1" smtClean="0"/>
              <a:t>Steadfast</a:t>
            </a:r>
            <a:r>
              <a:rPr lang="nl-NL" sz="2400" dirty="0" smtClean="0"/>
              <a:t>)</a:t>
            </a:r>
            <a:endParaRPr lang="nl-NL" sz="240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93096"/>
          </a:xfrm>
        </p:spPr>
        <p:txBody>
          <a:bodyPr>
            <a:normAutofit/>
          </a:bodyPr>
          <a:lstStyle/>
          <a:p>
            <a:pPr marL="3200400" lvl="7" indent="0">
              <a:buNone/>
            </a:pPr>
            <a:r>
              <a:rPr lang="nl-NL" sz="5400" dirty="0" smtClean="0"/>
              <a:t> </a:t>
            </a:r>
            <a:endParaRPr lang="nl-NL" sz="36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43</a:t>
            </a:fld>
            <a:endParaRPr lang="nl-NL"/>
          </a:p>
        </p:txBody>
      </p:sp>
      <p:cxnSp>
        <p:nvCxnSpPr>
          <p:cNvPr id="6" name="Rechte verbindingslijn 5"/>
          <p:cNvCxnSpPr/>
          <p:nvPr/>
        </p:nvCxnSpPr>
        <p:spPr>
          <a:xfrm>
            <a:off x="2411760" y="3551056"/>
            <a:ext cx="4320480" cy="0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Rechte verbindingslijn 7"/>
          <p:cNvCxnSpPr/>
          <p:nvPr/>
        </p:nvCxnSpPr>
        <p:spPr>
          <a:xfrm>
            <a:off x="4559416" y="2132856"/>
            <a:ext cx="0" cy="2736304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Tekstvak 26"/>
          <p:cNvSpPr txBox="1"/>
          <p:nvPr/>
        </p:nvSpPr>
        <p:spPr>
          <a:xfrm>
            <a:off x="4120218" y="1468883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Taak</a:t>
            </a:r>
            <a:endParaRPr lang="nl-NL" sz="2800" dirty="0"/>
          </a:p>
        </p:txBody>
      </p:sp>
      <p:sp>
        <p:nvSpPr>
          <p:cNvPr id="28" name="Tekstvak 27"/>
          <p:cNvSpPr txBox="1"/>
          <p:nvPr/>
        </p:nvSpPr>
        <p:spPr>
          <a:xfrm>
            <a:off x="3797040" y="5229200"/>
            <a:ext cx="1524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Mensen</a:t>
            </a:r>
            <a:endParaRPr lang="nl-NL" sz="2800" dirty="0"/>
          </a:p>
        </p:txBody>
      </p:sp>
      <p:sp>
        <p:nvSpPr>
          <p:cNvPr id="29" name="Tekstvak 28"/>
          <p:cNvSpPr txBox="1"/>
          <p:nvPr/>
        </p:nvSpPr>
        <p:spPr>
          <a:xfrm>
            <a:off x="827584" y="3269457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Indirect</a:t>
            </a:r>
            <a:endParaRPr lang="nl-NL" sz="2800" dirty="0"/>
          </a:p>
        </p:txBody>
      </p:sp>
      <p:sp>
        <p:nvSpPr>
          <p:cNvPr id="30" name="Tekstvak 29"/>
          <p:cNvSpPr txBox="1"/>
          <p:nvPr/>
        </p:nvSpPr>
        <p:spPr>
          <a:xfrm>
            <a:off x="7308304" y="3289446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Direct</a:t>
            </a:r>
            <a:endParaRPr lang="nl-NL" sz="2800" dirty="0"/>
          </a:p>
        </p:txBody>
      </p:sp>
      <p:sp>
        <p:nvSpPr>
          <p:cNvPr id="5" name="Rechthoek 4"/>
          <p:cNvSpPr/>
          <p:nvPr/>
        </p:nvSpPr>
        <p:spPr>
          <a:xfrm>
            <a:off x="1979712" y="4149080"/>
            <a:ext cx="2140506" cy="864096"/>
          </a:xfrm>
          <a:prstGeom prst="rect">
            <a:avLst/>
          </a:prstGeom>
          <a:solidFill>
            <a:srgbClr val="008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2" name="Tijdelijke aanduiding voor inhoud 2"/>
          <p:cNvSpPr txBox="1">
            <a:spLocks/>
          </p:cNvSpPr>
          <p:nvPr/>
        </p:nvSpPr>
        <p:spPr>
          <a:xfrm>
            <a:off x="609600" y="3551056"/>
            <a:ext cx="4394448" cy="26946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200400" lvl="7" indent="0">
              <a:buFont typeface="Arial"/>
              <a:buNone/>
            </a:pPr>
            <a:r>
              <a:rPr lang="nl-NL" sz="5400" smtClean="0"/>
              <a:t> </a:t>
            </a:r>
            <a:endParaRPr lang="nl-NL" sz="3600" dirty="0"/>
          </a:p>
        </p:txBody>
      </p:sp>
      <p:pic>
        <p:nvPicPr>
          <p:cNvPr id="15" name="Afbeelding 1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00636"/>
            <a:ext cx="1691680" cy="13170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914404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Vermijd bij Groen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 dirty="0" smtClean="0"/>
          </a:p>
          <a:p>
            <a:r>
              <a:rPr lang="nl-NL" dirty="0" smtClean="0"/>
              <a:t>Ongeduld en druk </a:t>
            </a:r>
          </a:p>
          <a:p>
            <a:r>
              <a:rPr lang="nl-NL" dirty="0" smtClean="0"/>
              <a:t>Veeleisend zonder kader en tijd voor (h)erkenning</a:t>
            </a:r>
          </a:p>
          <a:p>
            <a:r>
              <a:rPr lang="nl-NL" dirty="0" smtClean="0"/>
              <a:t>Dominantie </a:t>
            </a:r>
          </a:p>
          <a:p>
            <a:r>
              <a:rPr lang="nl-NL" dirty="0" smtClean="0"/>
              <a:t>Niet-gekaderde feedback</a:t>
            </a:r>
          </a:p>
          <a:p>
            <a:endParaRPr lang="nl-NL" dirty="0" smtClean="0"/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44</a:t>
            </a:fld>
            <a:endParaRPr lang="nl-NL"/>
          </a:p>
        </p:txBody>
      </p:sp>
      <p:pic>
        <p:nvPicPr>
          <p:cNvPr id="5" name="Afbeelding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4624"/>
            <a:ext cx="1691680" cy="13170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683610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/>
              <a:t>K</a:t>
            </a:r>
            <a:r>
              <a:rPr lang="nl-NL" dirty="0" smtClean="0"/>
              <a:t>racht van Groen  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nl-NL" dirty="0" smtClean="0"/>
              <a:t>Kan dat er akkoord gegaan wordt maar er toch gewerkt wordt met eigen idee – </a:t>
            </a:r>
            <a:r>
              <a:rPr lang="nl-NL" i="1" dirty="0" smtClean="0">
                <a:solidFill>
                  <a:srgbClr val="008000"/>
                </a:solidFill>
              </a:rPr>
              <a:t>vraag achteraf nogmaals naar de eigen mening</a:t>
            </a:r>
          </a:p>
          <a:p>
            <a:r>
              <a:rPr lang="nl-NL" dirty="0" smtClean="0"/>
              <a:t>Kan twijfels en bezorgdheid voor zich houden – </a:t>
            </a:r>
            <a:r>
              <a:rPr lang="nl-NL" i="1" dirty="0" smtClean="0">
                <a:solidFill>
                  <a:srgbClr val="008000"/>
                </a:solidFill>
              </a:rPr>
              <a:t>een </a:t>
            </a:r>
            <a:r>
              <a:rPr lang="nl-NL" i="1" dirty="0" err="1" smtClean="0">
                <a:solidFill>
                  <a:srgbClr val="008000"/>
                </a:solidFill>
              </a:rPr>
              <a:t>na-gesprek</a:t>
            </a:r>
            <a:r>
              <a:rPr lang="nl-NL" i="1" dirty="0" smtClean="0">
                <a:solidFill>
                  <a:srgbClr val="008000"/>
                </a:solidFill>
              </a:rPr>
              <a:t> kan vertrouwen geven</a:t>
            </a:r>
          </a:p>
          <a:p>
            <a:r>
              <a:rPr lang="nl-NL" dirty="0" smtClean="0"/>
              <a:t>Geef </a:t>
            </a:r>
            <a:r>
              <a:rPr lang="nl-NL" dirty="0"/>
              <a:t>op </a:t>
            </a:r>
            <a:r>
              <a:rPr lang="nl-NL" dirty="0" smtClean="0"/>
              <a:t>een doordachte feedback – </a:t>
            </a:r>
            <a:r>
              <a:rPr lang="nl-NL" i="1" dirty="0" smtClean="0">
                <a:solidFill>
                  <a:srgbClr val="008000"/>
                </a:solidFill>
              </a:rPr>
              <a:t>zal in dank aanvaard worden </a:t>
            </a:r>
          </a:p>
          <a:p>
            <a:r>
              <a:rPr lang="nl-NL" dirty="0" smtClean="0">
                <a:solidFill>
                  <a:srgbClr val="000000"/>
                </a:solidFill>
              </a:rPr>
              <a:t>Is een waardevolle </a:t>
            </a:r>
            <a:r>
              <a:rPr lang="nl-NL" dirty="0">
                <a:solidFill>
                  <a:srgbClr val="000000"/>
                </a:solidFill>
              </a:rPr>
              <a:t>kracht om gezamenlijke doelen te bereiken </a:t>
            </a:r>
            <a:r>
              <a:rPr lang="nl-NL" dirty="0" smtClean="0">
                <a:solidFill>
                  <a:srgbClr val="000000"/>
                </a:solidFill>
              </a:rPr>
              <a:t>- </a:t>
            </a:r>
            <a:r>
              <a:rPr lang="nl-NL" i="1" dirty="0" smtClean="0">
                <a:solidFill>
                  <a:srgbClr val="008000"/>
                </a:solidFill>
              </a:rPr>
              <a:t>draagt </a:t>
            </a:r>
            <a:r>
              <a:rPr lang="nl-NL" i="1" dirty="0">
                <a:solidFill>
                  <a:srgbClr val="008000"/>
                </a:solidFill>
              </a:rPr>
              <a:t>zorg voor de groep en “achterblijvers” 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45</a:t>
            </a:fld>
            <a:endParaRPr lang="nl-NL"/>
          </a:p>
        </p:txBody>
      </p:sp>
      <p:pic>
        <p:nvPicPr>
          <p:cNvPr id="5" name="Afbeelding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95774"/>
            <a:ext cx="1691680" cy="13170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92373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Valkuil voor Groen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nl-NL" dirty="0" smtClean="0"/>
          </a:p>
          <a:p>
            <a:r>
              <a:rPr lang="nl-NL" dirty="0" smtClean="0"/>
              <a:t>Emotionele benadering </a:t>
            </a:r>
          </a:p>
          <a:p>
            <a:r>
              <a:rPr lang="nl-NL" dirty="0" smtClean="0"/>
              <a:t>Haakt af als er geen erkenning gevoeld wordt</a:t>
            </a:r>
          </a:p>
          <a:p>
            <a:r>
              <a:rPr lang="nl-NL" dirty="0" smtClean="0"/>
              <a:t>Demotivatie kan anderen infecteren</a:t>
            </a:r>
          </a:p>
          <a:p>
            <a:r>
              <a:rPr lang="nl-NL" dirty="0" smtClean="0"/>
              <a:t>Onverschilligheid – deconstructief </a:t>
            </a:r>
          </a:p>
          <a:p>
            <a:r>
              <a:rPr lang="nl-NL" dirty="0" smtClean="0"/>
              <a:t>Veel aandacht om vertrouwen te herstellen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46</a:t>
            </a:fld>
            <a:endParaRPr lang="nl-NL"/>
          </a:p>
        </p:txBody>
      </p:sp>
      <p:pic>
        <p:nvPicPr>
          <p:cNvPr id="5" name="Afbeelding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4624"/>
            <a:ext cx="1691680" cy="13170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909299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70706" y="274638"/>
            <a:ext cx="8229600" cy="1143000"/>
          </a:xfrm>
        </p:spPr>
        <p:txBody>
          <a:bodyPr/>
          <a:lstStyle/>
          <a:p>
            <a:r>
              <a:rPr lang="nl-NL" dirty="0" smtClean="0"/>
              <a:t>Geel </a:t>
            </a:r>
            <a:r>
              <a:rPr lang="nl-NL" sz="2400" dirty="0" smtClean="0"/>
              <a:t>(</a:t>
            </a:r>
            <a:r>
              <a:rPr lang="nl-NL" sz="2400" dirty="0" err="1" smtClean="0"/>
              <a:t>Initiave</a:t>
            </a:r>
            <a:r>
              <a:rPr lang="nl-NL" sz="2400" dirty="0" smtClean="0"/>
              <a:t>)</a:t>
            </a:r>
            <a:endParaRPr lang="nl-NL" sz="240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93096"/>
          </a:xfrm>
        </p:spPr>
        <p:txBody>
          <a:bodyPr>
            <a:normAutofit/>
          </a:bodyPr>
          <a:lstStyle/>
          <a:p>
            <a:pPr marL="3200400" lvl="7" indent="0">
              <a:buNone/>
            </a:pPr>
            <a:r>
              <a:rPr lang="nl-NL" sz="5400" dirty="0" smtClean="0"/>
              <a:t> </a:t>
            </a:r>
            <a:endParaRPr lang="nl-NL" sz="36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47</a:t>
            </a:fld>
            <a:endParaRPr lang="nl-NL"/>
          </a:p>
        </p:txBody>
      </p:sp>
      <p:cxnSp>
        <p:nvCxnSpPr>
          <p:cNvPr id="6" name="Rechte verbindingslijn 5"/>
          <p:cNvCxnSpPr/>
          <p:nvPr/>
        </p:nvCxnSpPr>
        <p:spPr>
          <a:xfrm>
            <a:off x="2411760" y="3551056"/>
            <a:ext cx="4320480" cy="0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Rechte verbindingslijn 7"/>
          <p:cNvCxnSpPr/>
          <p:nvPr/>
        </p:nvCxnSpPr>
        <p:spPr>
          <a:xfrm>
            <a:off x="4559416" y="2132856"/>
            <a:ext cx="0" cy="2736304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Tekstvak 26"/>
          <p:cNvSpPr txBox="1"/>
          <p:nvPr/>
        </p:nvSpPr>
        <p:spPr>
          <a:xfrm>
            <a:off x="4120218" y="1468883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Taak</a:t>
            </a:r>
            <a:endParaRPr lang="nl-NL" sz="2800" dirty="0"/>
          </a:p>
        </p:txBody>
      </p:sp>
      <p:sp>
        <p:nvSpPr>
          <p:cNvPr id="28" name="Tekstvak 27"/>
          <p:cNvSpPr txBox="1"/>
          <p:nvPr/>
        </p:nvSpPr>
        <p:spPr>
          <a:xfrm>
            <a:off x="3797040" y="5229200"/>
            <a:ext cx="1524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Mensen</a:t>
            </a:r>
            <a:endParaRPr lang="nl-NL" sz="2800" dirty="0"/>
          </a:p>
        </p:txBody>
      </p:sp>
      <p:sp>
        <p:nvSpPr>
          <p:cNvPr id="29" name="Tekstvak 28"/>
          <p:cNvSpPr txBox="1"/>
          <p:nvPr/>
        </p:nvSpPr>
        <p:spPr>
          <a:xfrm>
            <a:off x="827584" y="3269457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Indirect</a:t>
            </a:r>
            <a:endParaRPr lang="nl-NL" sz="2800" dirty="0"/>
          </a:p>
        </p:txBody>
      </p:sp>
      <p:sp>
        <p:nvSpPr>
          <p:cNvPr id="30" name="Tekstvak 29"/>
          <p:cNvSpPr txBox="1"/>
          <p:nvPr/>
        </p:nvSpPr>
        <p:spPr>
          <a:xfrm>
            <a:off x="7308304" y="3289446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Direct</a:t>
            </a:r>
            <a:endParaRPr lang="nl-NL" sz="2800" dirty="0"/>
          </a:p>
        </p:txBody>
      </p:sp>
      <p:sp>
        <p:nvSpPr>
          <p:cNvPr id="14" name="Rechthoek 13"/>
          <p:cNvSpPr/>
          <p:nvPr/>
        </p:nvSpPr>
        <p:spPr>
          <a:xfrm>
            <a:off x="5138363" y="4149080"/>
            <a:ext cx="2140506" cy="864096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2" name="Afbeelding 1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35030"/>
            <a:ext cx="1691680" cy="13170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753713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Vermijdt bij Geel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nl-NL" dirty="0" smtClean="0"/>
          </a:p>
          <a:p>
            <a:r>
              <a:rPr lang="nl-NL" dirty="0" smtClean="0">
                <a:solidFill>
                  <a:srgbClr val="000000"/>
                </a:solidFill>
              </a:rPr>
              <a:t>“Small take” </a:t>
            </a:r>
          </a:p>
          <a:p>
            <a:r>
              <a:rPr lang="nl-NL" dirty="0" smtClean="0"/>
              <a:t>Assertieve communicatie</a:t>
            </a:r>
          </a:p>
          <a:p>
            <a:r>
              <a:rPr lang="nl-NL" dirty="0" smtClean="0"/>
              <a:t>“Opleggen” </a:t>
            </a:r>
          </a:p>
          <a:p>
            <a:r>
              <a:rPr lang="nl-NL" dirty="0" smtClean="0"/>
              <a:t>Te analytische benadering </a:t>
            </a:r>
          </a:p>
          <a:p>
            <a:r>
              <a:rPr lang="nl-NL" dirty="0" smtClean="0"/>
              <a:t>Onvoldoende betrokkenheid bij besluitvorming of afspraken</a:t>
            </a:r>
          </a:p>
          <a:p>
            <a:r>
              <a:rPr lang="nl-NL" dirty="0" smtClean="0"/>
              <a:t>Open agenda</a:t>
            </a:r>
          </a:p>
          <a:p>
            <a:r>
              <a:rPr lang="nl-NL" dirty="0" smtClean="0"/>
              <a:t>Algemeenheden</a:t>
            </a:r>
          </a:p>
          <a:p>
            <a:endParaRPr lang="nl-NL" dirty="0" smtClean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48</a:t>
            </a:fld>
            <a:endParaRPr lang="nl-NL"/>
          </a:p>
        </p:txBody>
      </p:sp>
      <p:pic>
        <p:nvPicPr>
          <p:cNvPr id="5" name="Afbeelding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4624"/>
            <a:ext cx="1691680" cy="13170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146277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/>
              <a:t>K</a:t>
            </a:r>
            <a:r>
              <a:rPr lang="nl-NL" dirty="0" smtClean="0"/>
              <a:t>racht van Geel 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601663" y="1597125"/>
            <a:ext cx="8229600" cy="4525963"/>
          </a:xfrm>
        </p:spPr>
        <p:txBody>
          <a:bodyPr>
            <a:normAutofit lnSpcReduction="10000"/>
          </a:bodyPr>
          <a:lstStyle/>
          <a:p>
            <a:endParaRPr lang="nl-NL" dirty="0" smtClean="0"/>
          </a:p>
          <a:p>
            <a:r>
              <a:rPr lang="nl-NL" dirty="0" smtClean="0"/>
              <a:t>Wil op een actieve manier “in de groep” zitten – </a:t>
            </a:r>
            <a:r>
              <a:rPr lang="nl-NL" i="1" dirty="0" smtClean="0">
                <a:solidFill>
                  <a:srgbClr val="008000"/>
                </a:solidFill>
              </a:rPr>
              <a:t>kan zorgen voor een betrokken en open sfeer </a:t>
            </a:r>
          </a:p>
          <a:p>
            <a:r>
              <a:rPr lang="nl-NL" dirty="0"/>
              <a:t>G</a:t>
            </a:r>
            <a:r>
              <a:rPr lang="nl-NL" dirty="0" smtClean="0"/>
              <a:t>aat voor de uitdaging en straalt daadkracht uit – </a:t>
            </a:r>
            <a:r>
              <a:rPr lang="nl-NL" i="1" dirty="0" smtClean="0">
                <a:solidFill>
                  <a:srgbClr val="008000"/>
                </a:solidFill>
              </a:rPr>
              <a:t>kan een motiverend en inspireerde voorbeeld zijn </a:t>
            </a:r>
          </a:p>
          <a:p>
            <a:r>
              <a:rPr lang="nl-NL" dirty="0" smtClean="0"/>
              <a:t>Is een bewaker van de informele momenten, organisator – </a:t>
            </a:r>
            <a:r>
              <a:rPr lang="nl-NL" i="1" dirty="0" smtClean="0">
                <a:solidFill>
                  <a:srgbClr val="008000"/>
                </a:solidFill>
              </a:rPr>
              <a:t>schakel wervende en bindende kracht in  </a:t>
            </a:r>
            <a:r>
              <a:rPr lang="nl-NL" i="1" dirty="0" err="1" smtClean="0">
                <a:solidFill>
                  <a:srgbClr val="008000"/>
                </a:solidFill>
              </a:rPr>
              <a:t>ifv</a:t>
            </a:r>
            <a:r>
              <a:rPr lang="nl-NL" i="1" dirty="0" smtClean="0">
                <a:solidFill>
                  <a:srgbClr val="008000"/>
                </a:solidFill>
              </a:rPr>
              <a:t> sfeer en teamgeest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49</a:t>
            </a:fld>
            <a:endParaRPr lang="nl-NL"/>
          </a:p>
        </p:txBody>
      </p:sp>
      <p:pic>
        <p:nvPicPr>
          <p:cNvPr id="5" name="Afbeelding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4624"/>
            <a:ext cx="1691680" cy="13170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805445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Valkuil van Geel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 fontScale="92500" lnSpcReduction="20000"/>
          </a:bodyPr>
          <a:lstStyle/>
          <a:p>
            <a:endParaRPr lang="nl-NL" dirty="0" smtClean="0"/>
          </a:p>
          <a:p>
            <a:r>
              <a:rPr lang="nl-NL" dirty="0" smtClean="0"/>
              <a:t>Verlies aan concentratie en daadkracht</a:t>
            </a:r>
          </a:p>
          <a:p>
            <a:r>
              <a:rPr lang="nl-NL" dirty="0" smtClean="0"/>
              <a:t>Zich verliezen in details </a:t>
            </a:r>
          </a:p>
          <a:p>
            <a:r>
              <a:rPr lang="nl-NL" dirty="0" smtClean="0"/>
              <a:t>Verzwakken van focus </a:t>
            </a:r>
          </a:p>
          <a:p>
            <a:r>
              <a:rPr lang="nl-NL" dirty="0" smtClean="0"/>
              <a:t>Moeite om bijzaak van hoofdzaak te onderscheiden</a:t>
            </a:r>
          </a:p>
          <a:p>
            <a:r>
              <a:rPr lang="nl-NL" dirty="0" smtClean="0"/>
              <a:t>Niet optimaal tijdsgebruik</a:t>
            </a:r>
          </a:p>
          <a:p>
            <a:r>
              <a:rPr lang="nl-NL" dirty="0" smtClean="0"/>
              <a:t>Overdrijven</a:t>
            </a:r>
          </a:p>
          <a:p>
            <a:r>
              <a:rPr lang="nl-NL" dirty="0" smtClean="0"/>
              <a:t>“Te” creatief in oplossingen</a:t>
            </a:r>
          </a:p>
          <a:p>
            <a:r>
              <a:rPr lang="nl-NL" dirty="0" smtClean="0"/>
              <a:t>Onvoldoende ruimte voor reflectie</a:t>
            </a:r>
          </a:p>
          <a:p>
            <a:endParaRPr lang="nl-NL" dirty="0" smtClean="0"/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50</a:t>
            </a:fld>
            <a:endParaRPr lang="nl-NL"/>
          </a:p>
        </p:txBody>
      </p:sp>
      <p:pic>
        <p:nvPicPr>
          <p:cNvPr id="5" name="Afbeelding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4624"/>
            <a:ext cx="1691680" cy="13170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711022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70706" y="274638"/>
            <a:ext cx="8229600" cy="1143000"/>
          </a:xfrm>
        </p:spPr>
        <p:txBody>
          <a:bodyPr>
            <a:normAutofit/>
          </a:bodyPr>
          <a:lstStyle/>
          <a:p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93096"/>
          </a:xfrm>
        </p:spPr>
        <p:txBody>
          <a:bodyPr>
            <a:normAutofit/>
          </a:bodyPr>
          <a:lstStyle/>
          <a:p>
            <a:pPr marL="3200400" lvl="7" indent="0">
              <a:buNone/>
            </a:pPr>
            <a:r>
              <a:rPr lang="nl-NL" sz="5400" dirty="0" smtClean="0"/>
              <a:t> </a:t>
            </a:r>
            <a:endParaRPr lang="nl-NL" sz="36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51</a:t>
            </a:fld>
            <a:endParaRPr lang="nl-NL"/>
          </a:p>
        </p:txBody>
      </p:sp>
      <p:cxnSp>
        <p:nvCxnSpPr>
          <p:cNvPr id="6" name="Rechte verbindingslijn 5"/>
          <p:cNvCxnSpPr/>
          <p:nvPr/>
        </p:nvCxnSpPr>
        <p:spPr>
          <a:xfrm>
            <a:off x="2411760" y="3551056"/>
            <a:ext cx="4320480" cy="0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Rechte verbindingslijn 7"/>
          <p:cNvCxnSpPr/>
          <p:nvPr/>
        </p:nvCxnSpPr>
        <p:spPr>
          <a:xfrm>
            <a:off x="4559416" y="2132856"/>
            <a:ext cx="0" cy="2736304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Tekstvak 26"/>
          <p:cNvSpPr txBox="1"/>
          <p:nvPr/>
        </p:nvSpPr>
        <p:spPr>
          <a:xfrm>
            <a:off x="4120218" y="1468883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Taak</a:t>
            </a:r>
            <a:endParaRPr lang="nl-NL" sz="2800" dirty="0"/>
          </a:p>
        </p:txBody>
      </p:sp>
      <p:sp>
        <p:nvSpPr>
          <p:cNvPr id="28" name="Tekstvak 27"/>
          <p:cNvSpPr txBox="1"/>
          <p:nvPr/>
        </p:nvSpPr>
        <p:spPr>
          <a:xfrm>
            <a:off x="3797040" y="5229200"/>
            <a:ext cx="1524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Mensen</a:t>
            </a:r>
            <a:endParaRPr lang="nl-NL" sz="2800" dirty="0"/>
          </a:p>
        </p:txBody>
      </p:sp>
      <p:sp>
        <p:nvSpPr>
          <p:cNvPr id="29" name="Tekstvak 28"/>
          <p:cNvSpPr txBox="1"/>
          <p:nvPr/>
        </p:nvSpPr>
        <p:spPr>
          <a:xfrm>
            <a:off x="827584" y="3269457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Indirect</a:t>
            </a:r>
            <a:endParaRPr lang="nl-NL" sz="2800" dirty="0"/>
          </a:p>
        </p:txBody>
      </p:sp>
      <p:sp>
        <p:nvSpPr>
          <p:cNvPr id="30" name="Tekstvak 29"/>
          <p:cNvSpPr txBox="1"/>
          <p:nvPr/>
        </p:nvSpPr>
        <p:spPr>
          <a:xfrm>
            <a:off x="7308304" y="3289446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Direct</a:t>
            </a:r>
            <a:endParaRPr lang="nl-NL" sz="2800" dirty="0"/>
          </a:p>
        </p:txBody>
      </p:sp>
      <p:sp>
        <p:nvSpPr>
          <p:cNvPr id="5" name="Rechthoek 4"/>
          <p:cNvSpPr/>
          <p:nvPr/>
        </p:nvSpPr>
        <p:spPr>
          <a:xfrm>
            <a:off x="1979712" y="4149080"/>
            <a:ext cx="2140506" cy="864096"/>
          </a:xfrm>
          <a:prstGeom prst="rect">
            <a:avLst/>
          </a:prstGeom>
          <a:solidFill>
            <a:srgbClr val="008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2" name="Rechthoek 11"/>
          <p:cNvSpPr/>
          <p:nvPr/>
        </p:nvSpPr>
        <p:spPr>
          <a:xfrm>
            <a:off x="1979712" y="2134516"/>
            <a:ext cx="2140506" cy="864096"/>
          </a:xfrm>
          <a:prstGeom prst="rect">
            <a:avLst/>
          </a:prstGeom>
          <a:solidFill>
            <a:srgbClr val="0000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3" name="Rechthoek 12"/>
          <p:cNvSpPr/>
          <p:nvPr/>
        </p:nvSpPr>
        <p:spPr>
          <a:xfrm>
            <a:off x="5138363" y="2115615"/>
            <a:ext cx="2140506" cy="864096"/>
          </a:xfrm>
          <a:prstGeom prst="rect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4" name="Rechthoek 13"/>
          <p:cNvSpPr/>
          <p:nvPr/>
        </p:nvSpPr>
        <p:spPr>
          <a:xfrm>
            <a:off x="5138363" y="4149080"/>
            <a:ext cx="2140506" cy="864096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484431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70706" y="274638"/>
            <a:ext cx="8229600" cy="1143000"/>
          </a:xfrm>
        </p:spPr>
        <p:txBody>
          <a:bodyPr>
            <a:normAutofit/>
          </a:bodyPr>
          <a:lstStyle/>
          <a:p>
            <a:r>
              <a:rPr lang="nl-NL" dirty="0" smtClean="0"/>
              <a:t>Valkuil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93096"/>
          </a:xfrm>
        </p:spPr>
        <p:txBody>
          <a:bodyPr>
            <a:normAutofit/>
          </a:bodyPr>
          <a:lstStyle/>
          <a:p>
            <a:pPr marL="3200400" lvl="7" indent="0">
              <a:buNone/>
            </a:pPr>
            <a:r>
              <a:rPr lang="nl-NL" sz="5400" dirty="0" smtClean="0"/>
              <a:t> </a:t>
            </a:r>
            <a:endParaRPr lang="nl-NL" sz="36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52</a:t>
            </a:fld>
            <a:endParaRPr lang="nl-NL"/>
          </a:p>
        </p:txBody>
      </p:sp>
      <p:cxnSp>
        <p:nvCxnSpPr>
          <p:cNvPr id="6" name="Rechte verbindingslijn 5"/>
          <p:cNvCxnSpPr/>
          <p:nvPr/>
        </p:nvCxnSpPr>
        <p:spPr>
          <a:xfrm>
            <a:off x="2411760" y="3551056"/>
            <a:ext cx="4320480" cy="0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Rechte verbindingslijn 7"/>
          <p:cNvCxnSpPr/>
          <p:nvPr/>
        </p:nvCxnSpPr>
        <p:spPr>
          <a:xfrm>
            <a:off x="4559416" y="2132856"/>
            <a:ext cx="0" cy="2736304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Tekstvak 26"/>
          <p:cNvSpPr txBox="1"/>
          <p:nvPr/>
        </p:nvSpPr>
        <p:spPr>
          <a:xfrm>
            <a:off x="4120218" y="1468883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Taak</a:t>
            </a:r>
            <a:endParaRPr lang="nl-NL" sz="2800" dirty="0"/>
          </a:p>
        </p:txBody>
      </p:sp>
      <p:sp>
        <p:nvSpPr>
          <p:cNvPr id="28" name="Tekstvak 27"/>
          <p:cNvSpPr txBox="1"/>
          <p:nvPr/>
        </p:nvSpPr>
        <p:spPr>
          <a:xfrm>
            <a:off x="3797040" y="5229200"/>
            <a:ext cx="1524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Mensen</a:t>
            </a:r>
            <a:endParaRPr lang="nl-NL" sz="2800" dirty="0"/>
          </a:p>
        </p:txBody>
      </p:sp>
      <p:sp>
        <p:nvSpPr>
          <p:cNvPr id="29" name="Tekstvak 28"/>
          <p:cNvSpPr txBox="1"/>
          <p:nvPr/>
        </p:nvSpPr>
        <p:spPr>
          <a:xfrm>
            <a:off x="827584" y="3269457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Indirect</a:t>
            </a:r>
            <a:endParaRPr lang="nl-NL" sz="2800" dirty="0"/>
          </a:p>
        </p:txBody>
      </p:sp>
      <p:sp>
        <p:nvSpPr>
          <p:cNvPr id="30" name="Tekstvak 29"/>
          <p:cNvSpPr txBox="1"/>
          <p:nvPr/>
        </p:nvSpPr>
        <p:spPr>
          <a:xfrm>
            <a:off x="7308304" y="3289446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/>
              <a:t>Direct</a:t>
            </a:r>
            <a:endParaRPr lang="nl-NL" sz="2800" dirty="0"/>
          </a:p>
        </p:txBody>
      </p:sp>
      <p:sp>
        <p:nvSpPr>
          <p:cNvPr id="5" name="Rechthoek 4"/>
          <p:cNvSpPr/>
          <p:nvPr/>
        </p:nvSpPr>
        <p:spPr>
          <a:xfrm>
            <a:off x="1979712" y="4149080"/>
            <a:ext cx="2140506" cy="864096"/>
          </a:xfrm>
          <a:prstGeom prst="rect">
            <a:avLst/>
          </a:prstGeom>
          <a:solidFill>
            <a:srgbClr val="008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2" name="Rechthoek 11"/>
          <p:cNvSpPr/>
          <p:nvPr/>
        </p:nvSpPr>
        <p:spPr>
          <a:xfrm>
            <a:off x="1979712" y="2134516"/>
            <a:ext cx="2140506" cy="864096"/>
          </a:xfrm>
          <a:prstGeom prst="rect">
            <a:avLst/>
          </a:prstGeom>
          <a:solidFill>
            <a:srgbClr val="0000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3" name="Rechthoek 12"/>
          <p:cNvSpPr/>
          <p:nvPr/>
        </p:nvSpPr>
        <p:spPr>
          <a:xfrm>
            <a:off x="5138363" y="2115615"/>
            <a:ext cx="2140506" cy="864096"/>
          </a:xfrm>
          <a:prstGeom prst="rect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4" name="Rechthoek 13"/>
          <p:cNvSpPr/>
          <p:nvPr/>
        </p:nvSpPr>
        <p:spPr>
          <a:xfrm>
            <a:off x="5138363" y="4149080"/>
            <a:ext cx="2140506" cy="864096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9" name="Pijl links en rechts 8"/>
          <p:cNvSpPr/>
          <p:nvPr/>
        </p:nvSpPr>
        <p:spPr>
          <a:xfrm rot="18822340">
            <a:off x="3204433" y="3375687"/>
            <a:ext cx="2802396" cy="350736"/>
          </a:xfrm>
          <a:prstGeom prst="left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7" name="Pijl links en rechts 16"/>
          <p:cNvSpPr/>
          <p:nvPr/>
        </p:nvSpPr>
        <p:spPr>
          <a:xfrm rot="13393347">
            <a:off x="3158217" y="3307922"/>
            <a:ext cx="2802396" cy="350736"/>
          </a:xfrm>
          <a:prstGeom prst="left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053725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Veelkleurig 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853136"/>
          </a:xfrm>
        </p:spPr>
        <p:txBody>
          <a:bodyPr>
            <a:normAutofit fontScale="77500" lnSpcReduction="20000"/>
          </a:bodyPr>
          <a:lstStyle/>
          <a:p>
            <a:r>
              <a:rPr lang="nl-NL" dirty="0" err="1" smtClean="0"/>
              <a:t>Natuur-lijk</a:t>
            </a:r>
            <a:r>
              <a:rPr lang="nl-NL" dirty="0" smtClean="0"/>
              <a:t> is niemand “</a:t>
            </a:r>
            <a:r>
              <a:rPr lang="nl-NL" dirty="0" err="1" smtClean="0"/>
              <a:t>éénkleurig</a:t>
            </a:r>
            <a:r>
              <a:rPr lang="nl-NL" dirty="0" smtClean="0"/>
              <a:t>”</a:t>
            </a:r>
          </a:p>
          <a:p>
            <a:endParaRPr lang="nl-NL" dirty="0" smtClean="0"/>
          </a:p>
          <a:p>
            <a:r>
              <a:rPr lang="nl-NL" dirty="0" smtClean="0"/>
              <a:t>Wel </a:t>
            </a:r>
          </a:p>
          <a:p>
            <a:pPr lvl="1"/>
            <a:r>
              <a:rPr lang="nl-NL" dirty="0" smtClean="0"/>
              <a:t>Hoofdkleur &amp; Secundaire kleur</a:t>
            </a:r>
          </a:p>
          <a:p>
            <a:pPr lvl="2"/>
            <a:r>
              <a:rPr lang="nl-NL" dirty="0" smtClean="0"/>
              <a:t>Aanliggende en onder/bovenstaande combinatie</a:t>
            </a:r>
          </a:p>
          <a:p>
            <a:pPr lvl="2"/>
            <a:endParaRPr lang="nl-NL" dirty="0" smtClean="0"/>
          </a:p>
          <a:p>
            <a:pPr lvl="1"/>
            <a:r>
              <a:rPr lang="nl-NL" dirty="0" smtClean="0"/>
              <a:t>“Valkuil” kleur</a:t>
            </a:r>
          </a:p>
          <a:p>
            <a:pPr lvl="2"/>
            <a:r>
              <a:rPr lang="nl-NL" dirty="0" smtClean="0"/>
              <a:t>Diagonale kleur </a:t>
            </a:r>
          </a:p>
          <a:p>
            <a:pPr lvl="2"/>
            <a:r>
              <a:rPr lang="nl-NL" dirty="0" smtClean="0"/>
              <a:t>Blauw-Geel  </a:t>
            </a:r>
            <a:r>
              <a:rPr lang="nl-NL" dirty="0"/>
              <a:t>&amp;</a:t>
            </a:r>
            <a:r>
              <a:rPr lang="nl-NL" dirty="0" smtClean="0"/>
              <a:t> Rood-Groen</a:t>
            </a:r>
          </a:p>
          <a:p>
            <a:pPr lvl="2"/>
            <a:endParaRPr lang="nl-NL" dirty="0" smtClean="0"/>
          </a:p>
          <a:p>
            <a:pPr lvl="1"/>
            <a:r>
              <a:rPr lang="nl-NL" dirty="0" smtClean="0"/>
              <a:t>Onderliggend kleurenpallet – iedereen heeft wat van elke kleur</a:t>
            </a:r>
          </a:p>
          <a:p>
            <a:pPr marL="457200" lvl="1" indent="0">
              <a:buNone/>
            </a:pPr>
            <a:r>
              <a:rPr lang="nl-NL" dirty="0"/>
              <a:t>	</a:t>
            </a:r>
            <a:r>
              <a:rPr lang="nl-NL" dirty="0" smtClean="0"/>
              <a:t>		 = “blindspot”</a:t>
            </a:r>
          </a:p>
          <a:p>
            <a:endParaRPr lang="nl-NL" dirty="0" smtClean="0"/>
          </a:p>
          <a:p>
            <a:r>
              <a:rPr lang="nl-NL" dirty="0" smtClean="0"/>
              <a:t>Onder stress – “STEEDS” dominante kleur = valkuil</a:t>
            </a:r>
          </a:p>
          <a:p>
            <a:pPr marL="914400" lvl="2" indent="0">
              <a:buNone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53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941861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De kleur(en) van mijn team? </a:t>
            </a:r>
            <a:br>
              <a:rPr lang="nl-NL" dirty="0" smtClean="0"/>
            </a:b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54</a:t>
            </a:fld>
            <a:endParaRPr lang="nl-NL"/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613" y="1116012"/>
            <a:ext cx="5873700" cy="2319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8948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22548" y="21717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nl-NL" dirty="0" smtClean="0"/>
              <a:t/>
            </a:r>
            <a:br>
              <a:rPr lang="nl-NL" dirty="0" smtClean="0"/>
            </a:br>
            <a:r>
              <a:rPr lang="nl-NL" dirty="0"/>
              <a:t/>
            </a:r>
            <a:br>
              <a:rPr lang="nl-NL" dirty="0"/>
            </a:br>
            <a:r>
              <a:rPr lang="nl-NL" dirty="0" smtClean="0"/>
              <a:t>Mijn kleurenpallet                               </a:t>
            </a:r>
            <a:br>
              <a:rPr lang="nl-NL" dirty="0" smtClean="0"/>
            </a:br>
            <a:r>
              <a:rPr lang="nl-NL" dirty="0"/>
              <a:t/>
            </a:r>
            <a:br>
              <a:rPr lang="nl-NL" dirty="0"/>
            </a:br>
            <a:r>
              <a:rPr lang="nl-NL" dirty="0" smtClean="0"/>
              <a:t/>
            </a:r>
            <a:br>
              <a:rPr lang="nl-NL" dirty="0" smtClean="0"/>
            </a:br>
            <a:r>
              <a:rPr lang="nl-NL" dirty="0"/>
              <a:t/>
            </a:r>
            <a:br>
              <a:rPr lang="nl-NL" dirty="0"/>
            </a:br>
            <a:r>
              <a:rPr lang="nl-NL" dirty="0" smtClean="0"/>
              <a:t>Kleurenpallet team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55</a:t>
            </a:fld>
            <a:endParaRPr lang="nl-NL"/>
          </a:p>
        </p:txBody>
      </p:sp>
      <p:sp>
        <p:nvSpPr>
          <p:cNvPr id="5" name="Pijl links en rechts 4"/>
          <p:cNvSpPr/>
          <p:nvPr/>
        </p:nvSpPr>
        <p:spPr>
          <a:xfrm rot="5400000">
            <a:off x="3937508" y="3186684"/>
            <a:ext cx="1216152" cy="484632"/>
          </a:xfrm>
          <a:prstGeom prst="left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008390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Toepassen &gt;&lt; zijn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nl-NL" dirty="0" smtClean="0"/>
          </a:p>
          <a:p>
            <a:r>
              <a:rPr lang="nl-NL" dirty="0" smtClean="0"/>
              <a:t>Kleur is </a:t>
            </a:r>
            <a:r>
              <a:rPr lang="nl-NL" b="1" dirty="0" smtClean="0"/>
              <a:t>geen</a:t>
            </a:r>
            <a:r>
              <a:rPr lang="nl-NL" dirty="0" smtClean="0"/>
              <a:t> waarde oordeel </a:t>
            </a:r>
          </a:p>
          <a:p>
            <a:endParaRPr lang="nl-NL" dirty="0" smtClean="0"/>
          </a:p>
          <a:p>
            <a:r>
              <a:rPr lang="nl-NL" dirty="0" smtClean="0"/>
              <a:t>Evenwichtig team = goeie mix van kleuren</a:t>
            </a:r>
          </a:p>
          <a:p>
            <a:pPr lvl="1"/>
            <a:r>
              <a:rPr lang="nl-NL" dirty="0" smtClean="0"/>
              <a:t>Teveel geel &amp; rood = stuurbaarheid</a:t>
            </a:r>
          </a:p>
          <a:p>
            <a:pPr lvl="1"/>
            <a:r>
              <a:rPr lang="nl-NL" dirty="0" smtClean="0"/>
              <a:t>Teveel blauw &amp; groen = statisch</a:t>
            </a:r>
          </a:p>
          <a:p>
            <a:pPr lvl="1"/>
            <a:r>
              <a:rPr lang="nl-NL" dirty="0" smtClean="0"/>
              <a:t>Teveel blauw &amp; geel = conflictueus</a:t>
            </a:r>
          </a:p>
          <a:p>
            <a:pPr lvl="1"/>
            <a:r>
              <a:rPr lang="nl-NL" dirty="0" smtClean="0"/>
              <a:t>Teveel rood &amp; groen = onbegrip</a:t>
            </a:r>
          </a:p>
          <a:p>
            <a:pPr lvl="1"/>
            <a:endParaRPr lang="nl-NL" dirty="0" smtClean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56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916593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Leiderschapsstijl 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437171"/>
            <a:ext cx="8229600" cy="4756150"/>
          </a:xfrm>
        </p:spPr>
        <p:txBody>
          <a:bodyPr>
            <a:normAutofit fontScale="62500" lnSpcReduction="20000"/>
          </a:bodyPr>
          <a:lstStyle/>
          <a:p>
            <a:r>
              <a:rPr lang="nl-NL" dirty="0"/>
              <a:t>Welke kleur </a:t>
            </a:r>
            <a:r>
              <a:rPr lang="nl-NL" dirty="0" smtClean="0"/>
              <a:t>hanteer nest als leidinggevend? </a:t>
            </a:r>
          </a:p>
          <a:p>
            <a:endParaRPr lang="nl-NL" dirty="0" smtClean="0"/>
          </a:p>
          <a:p>
            <a:r>
              <a:rPr lang="nl-NL" dirty="0" smtClean="0"/>
              <a:t>Ken je dominante kleur en wees er bewust van. </a:t>
            </a:r>
          </a:p>
          <a:p>
            <a:endParaRPr lang="nl-NL" dirty="0"/>
          </a:p>
          <a:p>
            <a:r>
              <a:rPr lang="nl-NL" dirty="0" smtClean="0"/>
              <a:t>Ga </a:t>
            </a:r>
            <a:r>
              <a:rPr lang="nl-NL" dirty="0" err="1" smtClean="0"/>
              <a:t>bewut</a:t>
            </a:r>
            <a:r>
              <a:rPr lang="nl-NL" dirty="0" smtClean="0"/>
              <a:t> om met no-verbaal gedrag </a:t>
            </a:r>
          </a:p>
          <a:p>
            <a:endParaRPr lang="nl-NL" dirty="0" smtClean="0"/>
          </a:p>
          <a:p>
            <a:r>
              <a:rPr lang="nl-NL" dirty="0" smtClean="0"/>
              <a:t>Vermijd stress </a:t>
            </a:r>
          </a:p>
          <a:p>
            <a:endParaRPr lang="nl-NL" dirty="0"/>
          </a:p>
          <a:p>
            <a:r>
              <a:rPr lang="nl-NL" dirty="0" smtClean="0"/>
              <a:t>Oefen je taal in functie van  … </a:t>
            </a:r>
          </a:p>
          <a:p>
            <a:endParaRPr lang="nl-NL" dirty="0" smtClean="0"/>
          </a:p>
          <a:p>
            <a:pPr lvl="1"/>
            <a:r>
              <a:rPr lang="nl-NL" dirty="0" smtClean="0"/>
              <a:t>kleur(en) van je teamlid</a:t>
            </a:r>
          </a:p>
          <a:p>
            <a:pPr lvl="1"/>
            <a:r>
              <a:rPr lang="nl-NL" dirty="0"/>
              <a:t>j</a:t>
            </a:r>
            <a:r>
              <a:rPr lang="nl-NL" dirty="0" smtClean="0"/>
              <a:t>e valkuilen</a:t>
            </a:r>
          </a:p>
          <a:p>
            <a:pPr lvl="1"/>
            <a:r>
              <a:rPr lang="nl-NL" dirty="0" smtClean="0"/>
              <a:t>De doelstelling van je actie, plan, gesprek</a:t>
            </a:r>
          </a:p>
          <a:p>
            <a:pPr lvl="1"/>
            <a:r>
              <a:rPr lang="nl-NL" dirty="0"/>
              <a:t>k</a:t>
            </a:r>
            <a:r>
              <a:rPr lang="nl-NL" dirty="0" smtClean="0"/>
              <a:t>ies voor een “direct” of “indirecte” stijl </a:t>
            </a:r>
          </a:p>
          <a:p>
            <a:pPr lvl="1"/>
            <a:endParaRPr lang="nl-NL" dirty="0" smtClean="0"/>
          </a:p>
          <a:p>
            <a:r>
              <a:rPr lang="nl-NL" dirty="0" smtClean="0"/>
              <a:t>Wat is de beste leiderschapsstijl voor een vergadering ? </a:t>
            </a:r>
          </a:p>
          <a:p>
            <a:endParaRPr lang="nl-NL" dirty="0">
              <a:solidFill>
                <a:srgbClr val="FF0000"/>
              </a:solidFill>
            </a:endParaRP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57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093207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r">
              <a:buNone/>
            </a:pPr>
            <a:endParaRPr lang="nl-NL" sz="1050" dirty="0" smtClean="0"/>
          </a:p>
          <a:p>
            <a:pPr marL="0" indent="0" algn="r">
              <a:buNone/>
            </a:pPr>
            <a:endParaRPr lang="nl-NL" sz="1050" dirty="0"/>
          </a:p>
          <a:p>
            <a:pPr marL="0" indent="0" algn="r">
              <a:buNone/>
            </a:pPr>
            <a:endParaRPr lang="nl-NL" sz="1050" dirty="0" smtClean="0"/>
          </a:p>
          <a:p>
            <a:pPr marL="0" indent="0" algn="r">
              <a:buNone/>
            </a:pPr>
            <a:r>
              <a:rPr lang="nl-NL" sz="1050" dirty="0" smtClean="0"/>
              <a:t>									</a:t>
            </a:r>
          </a:p>
          <a:p>
            <a:pPr marL="0" indent="0" algn="r">
              <a:buNone/>
            </a:pPr>
            <a:r>
              <a:rPr lang="nl-NL" sz="1050" dirty="0" smtClean="0"/>
              <a:t>	</a:t>
            </a:r>
            <a:endParaRPr lang="nl-NL" sz="1400" dirty="0"/>
          </a:p>
          <a:p>
            <a:pPr marL="0" indent="0" algn="r">
              <a:buNone/>
            </a:pPr>
            <a:r>
              <a:rPr lang="nl-NL" sz="1400" dirty="0"/>
              <a:t>Frans De </a:t>
            </a:r>
            <a:r>
              <a:rPr lang="nl-NL" sz="1400" dirty="0" smtClean="0"/>
              <a:t>Boeck</a:t>
            </a:r>
          </a:p>
          <a:p>
            <a:pPr marL="0" indent="0" algn="r">
              <a:buNone/>
            </a:pPr>
            <a:endParaRPr lang="nl-NL" sz="1400" dirty="0" smtClean="0"/>
          </a:p>
          <a:p>
            <a:pPr marL="0" indent="0" algn="r">
              <a:buNone/>
            </a:pPr>
            <a:endParaRPr lang="nl-NL" sz="1050" dirty="0"/>
          </a:p>
          <a:p>
            <a:pPr marL="0" indent="0" algn="r">
              <a:buNone/>
            </a:pPr>
            <a:r>
              <a:rPr lang="nl-NL" sz="1000" dirty="0"/>
              <a:t>	</a:t>
            </a:r>
            <a:r>
              <a:rPr lang="nl-NL" sz="1000" dirty="0"/>
              <a:t>namens FB&amp;V </a:t>
            </a:r>
            <a:r>
              <a:rPr lang="nl-NL" sz="1000" dirty="0" err="1" smtClean="0"/>
              <a:t>Comm.V</a:t>
            </a:r>
            <a:r>
              <a:rPr lang="nl-NL" sz="1000" dirty="0" smtClean="0"/>
              <a:t>.</a:t>
            </a:r>
            <a:endParaRPr lang="nl-NL" sz="1050" dirty="0" smtClean="0"/>
          </a:p>
          <a:p>
            <a:pPr marL="0" indent="0" algn="r">
              <a:buNone/>
            </a:pPr>
            <a:r>
              <a:rPr lang="nl-NL" sz="1050" dirty="0"/>
              <a:t>Focus on </a:t>
            </a:r>
            <a:r>
              <a:rPr lang="nl-NL" sz="1050" dirty="0" err="1"/>
              <a:t>Behavior</a:t>
            </a:r>
            <a:r>
              <a:rPr lang="nl-NL" sz="1050" dirty="0"/>
              <a:t> &amp; </a:t>
            </a:r>
            <a:r>
              <a:rPr lang="nl-NL" sz="1050" dirty="0" smtClean="0"/>
              <a:t>Value</a:t>
            </a:r>
          </a:p>
          <a:p>
            <a:pPr marL="0" indent="0" algn="r">
              <a:buNone/>
            </a:pPr>
            <a:r>
              <a:rPr lang="nl-NL" sz="1050" dirty="0" smtClean="0"/>
              <a:t>			</a:t>
            </a:r>
          </a:p>
          <a:p>
            <a:pPr marL="0" indent="0" algn="r">
              <a:buNone/>
            </a:pPr>
            <a:endParaRPr lang="nl-NL" sz="1050" dirty="0" smtClean="0"/>
          </a:p>
          <a:p>
            <a:pPr marL="0" indent="0" algn="r">
              <a:buNone/>
            </a:pPr>
            <a:endParaRPr lang="nl-NL" sz="1050" dirty="0"/>
          </a:p>
          <a:p>
            <a:pPr marL="0" indent="0" algn="r">
              <a:buNone/>
            </a:pPr>
            <a:endParaRPr lang="nl-NL" sz="1050" dirty="0" smtClean="0"/>
          </a:p>
          <a:p>
            <a:pPr marL="0" indent="0" algn="r">
              <a:buNone/>
            </a:pPr>
            <a:endParaRPr lang="nl-NL" sz="1050" dirty="0"/>
          </a:p>
          <a:p>
            <a:pPr marL="0" indent="0" algn="r">
              <a:buNone/>
            </a:pPr>
            <a:endParaRPr lang="nl-NL" sz="1050" dirty="0" smtClean="0"/>
          </a:p>
          <a:p>
            <a:pPr marL="0" indent="0" algn="r">
              <a:buNone/>
            </a:pPr>
            <a:endParaRPr lang="nl-NL" sz="1050" dirty="0"/>
          </a:p>
          <a:p>
            <a:pPr marL="0" indent="0" algn="r">
              <a:buNone/>
            </a:pPr>
            <a:endParaRPr lang="nl-NL" sz="1050" dirty="0"/>
          </a:p>
          <a:p>
            <a:pPr marL="0" indent="0" algn="r">
              <a:buNone/>
            </a:pPr>
            <a:r>
              <a:rPr lang="pl-PL" sz="1050" dirty="0" err="1"/>
              <a:t>Koolwitje</a:t>
            </a:r>
            <a:r>
              <a:rPr lang="pl-PL" sz="1050" dirty="0"/>
              <a:t> </a:t>
            </a:r>
            <a:r>
              <a:rPr lang="pl-PL" sz="1050" dirty="0" smtClean="0"/>
              <a:t>5					     </a:t>
            </a:r>
            <a:r>
              <a:rPr lang="pl-PL" sz="1050" dirty="0"/>
              <a:t>	1700 </a:t>
            </a:r>
            <a:r>
              <a:rPr lang="pl-PL" sz="1050" dirty="0" err="1" smtClean="0"/>
              <a:t>Dilbeek</a:t>
            </a:r>
            <a:r>
              <a:rPr lang="pl-PL" sz="1050" dirty="0" smtClean="0"/>
              <a:t> </a:t>
            </a:r>
          </a:p>
          <a:p>
            <a:pPr marL="0" indent="0" algn="r">
              <a:buNone/>
            </a:pPr>
            <a:r>
              <a:rPr lang="pl-PL" sz="1050" dirty="0"/>
              <a:t>	+32 477 47 33 95	</a:t>
            </a:r>
          </a:p>
          <a:p>
            <a:pPr marL="0" indent="0" algn="r">
              <a:buNone/>
            </a:pPr>
            <a:r>
              <a:rPr lang="pl-PL" sz="1050" dirty="0" err="1"/>
              <a:t>frans.deboeck@gmail.com</a:t>
            </a:r>
            <a:r>
              <a:rPr lang="pl-PL" sz="1050" dirty="0"/>
              <a:t> </a:t>
            </a:r>
          </a:p>
          <a:p>
            <a:pPr marL="0" indent="0" algn="r">
              <a:buNone/>
            </a:pPr>
            <a:r>
              <a:rPr lang="pl-PL" sz="1050" u="sng" dirty="0">
                <a:hlinkClick r:id="rId2"/>
              </a:rPr>
              <a:t>https://be.linkedin.com/pub/frans-de-boeck/27/a60/231</a:t>
            </a:r>
          </a:p>
          <a:p>
            <a:pPr marL="0" indent="0" algn="r">
              <a:buNone/>
            </a:pPr>
            <a:r>
              <a:rPr lang="pl-PL" sz="1050" dirty="0"/>
              <a:t>BTW 0564.740.136</a:t>
            </a:r>
          </a:p>
          <a:p>
            <a:pPr marL="0" indent="0" algn="r">
              <a:buNone/>
            </a:pPr>
            <a:endParaRPr lang="nl-NL" sz="1050" dirty="0" smtClean="0"/>
          </a:p>
          <a:p>
            <a:pPr marL="0" indent="0" algn="r">
              <a:buNone/>
            </a:pPr>
            <a:endParaRPr lang="nl-NL" sz="1050" dirty="0"/>
          </a:p>
          <a:p>
            <a:pPr marL="0" indent="0" algn="r">
              <a:buNone/>
            </a:pPr>
            <a:endParaRPr lang="nl-NL" sz="1050" dirty="0" smtClean="0"/>
          </a:p>
          <a:p>
            <a:pPr marL="0" indent="0" algn="r">
              <a:buNone/>
            </a:pPr>
            <a:endParaRPr lang="nl-NL" sz="1050" dirty="0"/>
          </a:p>
          <a:p>
            <a:pPr marL="0" indent="0" algn="r">
              <a:buNone/>
            </a:pPr>
            <a:endParaRPr lang="nl-NL" sz="1050" dirty="0" smtClean="0"/>
          </a:p>
          <a:p>
            <a:pPr marL="0" indent="0" algn="r">
              <a:buNone/>
            </a:pPr>
            <a:endParaRPr lang="nl-NL" sz="1050" dirty="0"/>
          </a:p>
          <a:p>
            <a:pPr marL="0" indent="0" algn="r">
              <a:buNone/>
            </a:pPr>
            <a:endParaRPr lang="nl-NL" sz="1050" dirty="0" smtClean="0"/>
          </a:p>
          <a:p>
            <a:pPr marL="0" indent="0" algn="r">
              <a:buNone/>
            </a:pPr>
            <a:endParaRPr lang="nl-NL" sz="1050" dirty="0"/>
          </a:p>
          <a:p>
            <a:pPr marL="0" indent="0" algn="r">
              <a:buNone/>
            </a:pPr>
            <a:endParaRPr lang="nl-NL" sz="1050" dirty="0" smtClean="0"/>
          </a:p>
          <a:p>
            <a:pPr marL="0" indent="0" algn="r">
              <a:buNone/>
            </a:pPr>
            <a:endParaRPr lang="nl-NL" sz="105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CFE0-B020-AF41-A373-687B6CCA8B36}" type="slidenum">
              <a:rPr lang="nl-NL" smtClean="0"/>
              <a:t>58</a:t>
            </a:fld>
            <a:endParaRPr lang="nl-NL"/>
          </a:p>
        </p:txBody>
      </p:sp>
      <p:sp>
        <p:nvSpPr>
          <p:cNvPr id="5" name="Tekstvak 4"/>
          <p:cNvSpPr txBox="1"/>
          <p:nvPr/>
        </p:nvSpPr>
        <p:spPr>
          <a:xfrm>
            <a:off x="8820472" y="635635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6178062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h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2_Office-th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1_Office-th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-th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Office-th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4831</TotalTime>
  <Words>1794</Words>
  <Application>Microsoft Macintosh PowerPoint</Application>
  <PresentationFormat>Diavoorstelling (4:3)</PresentationFormat>
  <Paragraphs>549</Paragraphs>
  <Slides>58</Slides>
  <Notes>3</Notes>
  <HiddenSlides>0</HiddenSlides>
  <MMClips>0</MMClips>
  <ScaleCrop>false</ScaleCrop>
  <HeadingPairs>
    <vt:vector size="4" baseType="variant">
      <vt:variant>
        <vt:lpstr>Thema</vt:lpstr>
      </vt:variant>
      <vt:variant>
        <vt:i4>3</vt:i4>
      </vt:variant>
      <vt:variant>
        <vt:lpstr>Diatitels</vt:lpstr>
      </vt:variant>
      <vt:variant>
        <vt:i4>58</vt:i4>
      </vt:variant>
    </vt:vector>
  </HeadingPairs>
  <TitlesOfParts>
    <vt:vector size="61" baseType="lpstr">
      <vt:lpstr>Office-thema</vt:lpstr>
      <vt:lpstr>2_Office-thema</vt:lpstr>
      <vt:lpstr>1_Office-thema</vt:lpstr>
      <vt:lpstr>Bart, Els, Rudy en Griet</vt:lpstr>
      <vt:lpstr>Doelen</vt:lpstr>
      <vt:lpstr>Aspecten van  Situationeel Leiderschap</vt:lpstr>
      <vt:lpstr>Leiding</vt:lpstr>
      <vt:lpstr>PowerPoint-presentatie</vt:lpstr>
      <vt:lpstr>PowerPoint-presentatie</vt:lpstr>
      <vt:lpstr>Motivatie</vt:lpstr>
      <vt:lpstr>PowerPoint-presentatie</vt:lpstr>
      <vt:lpstr>PowerPoint-presentatie</vt:lpstr>
      <vt:lpstr> Situationeel leiden </vt:lpstr>
      <vt:lpstr>Je “natuurlijk” gedrag …</vt:lpstr>
      <vt:lpstr>Uitgangspunten</vt:lpstr>
      <vt:lpstr>Verticale as</vt:lpstr>
      <vt:lpstr>Taak &amp; Mensen</vt:lpstr>
      <vt:lpstr>Horizontale as</vt:lpstr>
      <vt:lpstr>Indirect &amp; Direct</vt:lpstr>
      <vt:lpstr>Kleuren = DISC</vt:lpstr>
      <vt:lpstr>Griet</vt:lpstr>
      <vt:lpstr>Groen (Steadfast)</vt:lpstr>
      <vt:lpstr>Wat zoekt Groen?</vt:lpstr>
      <vt:lpstr>Hoe werk ik met Groen?</vt:lpstr>
      <vt:lpstr>Bart</vt:lpstr>
      <vt:lpstr>Blauw (Conscientious)</vt:lpstr>
      <vt:lpstr>Wat zoekt Blauw?</vt:lpstr>
      <vt:lpstr>Hoe werk ik met Blauw?</vt:lpstr>
      <vt:lpstr>Rudy</vt:lpstr>
      <vt:lpstr>Rood (Dominant)</vt:lpstr>
      <vt:lpstr>Wat zoekt Rood?</vt:lpstr>
      <vt:lpstr>Hoe werk ik met Rood?</vt:lpstr>
      <vt:lpstr>Els</vt:lpstr>
      <vt:lpstr>Geel (Initiave)</vt:lpstr>
      <vt:lpstr>Wat zoekt Geel?</vt:lpstr>
      <vt:lpstr>Hoe werk ik met Geel?</vt:lpstr>
      <vt:lpstr>Vermijd, Kracht en Valkuil</vt:lpstr>
      <vt:lpstr>Blauw (Conscientious)</vt:lpstr>
      <vt:lpstr>Vermijd bij Blauw</vt:lpstr>
      <vt:lpstr>Kracht van Blauw</vt:lpstr>
      <vt:lpstr>Valkuil van Blauw</vt:lpstr>
      <vt:lpstr>Rood (Dominant)</vt:lpstr>
      <vt:lpstr>Vermijd bij Rood </vt:lpstr>
      <vt:lpstr>Kracht van Rood </vt:lpstr>
      <vt:lpstr>Valkuil van Rood</vt:lpstr>
      <vt:lpstr>Groen (Steadfast)</vt:lpstr>
      <vt:lpstr>Vermijd bij Groen</vt:lpstr>
      <vt:lpstr>Kracht van Groen  </vt:lpstr>
      <vt:lpstr>Valkuil voor Groen</vt:lpstr>
      <vt:lpstr>Geel (Initiave)</vt:lpstr>
      <vt:lpstr>Vermijdt bij Geel</vt:lpstr>
      <vt:lpstr>Kracht van Geel </vt:lpstr>
      <vt:lpstr>Valkuil van Geel</vt:lpstr>
      <vt:lpstr>PowerPoint-presentatie</vt:lpstr>
      <vt:lpstr>Valkuil</vt:lpstr>
      <vt:lpstr>Veelkleurig </vt:lpstr>
      <vt:lpstr>De kleur(en) van mijn team?  </vt:lpstr>
      <vt:lpstr>  Mijn kleurenpallet                                   Kleurenpallet team</vt:lpstr>
      <vt:lpstr>Toepassen &gt;&lt; zijn</vt:lpstr>
      <vt:lpstr>Leiderschapsstijl </vt:lpstr>
      <vt:lpstr>PowerPoint-presentatie</vt:lpstr>
    </vt:vector>
  </TitlesOfParts>
  <Company>FB&amp;V comm.v.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Frans De Boeck</dc:creator>
  <cp:lastModifiedBy>Frans De Boeck</cp:lastModifiedBy>
  <cp:revision>127</cp:revision>
  <cp:lastPrinted>2015-10-29T10:43:03Z</cp:lastPrinted>
  <dcterms:created xsi:type="dcterms:W3CDTF">2015-06-02T09:43:35Z</dcterms:created>
  <dcterms:modified xsi:type="dcterms:W3CDTF">2015-10-29T10:45:51Z</dcterms:modified>
</cp:coreProperties>
</file>