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2" r:id="rId6"/>
    <p:sldId id="263" r:id="rId7"/>
    <p:sldId id="265" r:id="rId8"/>
    <p:sldId id="266" r:id="rId9"/>
    <p:sldId id="267" r:id="rId10"/>
    <p:sldId id="268" r:id="rId11"/>
    <p:sldId id="269" r:id="rId12"/>
    <p:sldId id="271" r:id="rId13"/>
    <p:sldId id="272" r:id="rId14"/>
    <p:sldId id="273" r:id="rId15"/>
    <p:sldId id="274" r:id="rId16"/>
  </p:sldIdLst>
  <p:sldSz cx="9144000" cy="6858000" type="screen4x3"/>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58"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BE"/>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BE"/>
          </a:p>
        </p:txBody>
      </p:sp>
      <p:sp>
        <p:nvSpPr>
          <p:cNvPr id="4" name="Tijdelijke aanduiding voor datum 3"/>
          <p:cNvSpPr>
            <a:spLocks noGrp="1"/>
          </p:cNvSpPr>
          <p:nvPr>
            <p:ph type="dt" sz="half" idx="10"/>
          </p:nvPr>
        </p:nvSpPr>
        <p:spPr/>
        <p:txBody>
          <a:bodyPr/>
          <a:lstStyle/>
          <a:p>
            <a:fld id="{EEAD430F-BD2A-4791-A807-33DFCFB268CC}" type="datetimeFigureOut">
              <a:rPr lang="nl-BE" smtClean="0"/>
              <a:t>23/10/2015</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C65786CC-47F0-4469-BE41-06071EC3541F}" type="slidenum">
              <a:rPr lang="nl-BE" smtClean="0"/>
              <a:t>‹nr.›</a:t>
            </a:fld>
            <a:endParaRPr lang="nl-BE"/>
          </a:p>
        </p:txBody>
      </p:sp>
    </p:spTree>
    <p:extLst>
      <p:ext uri="{BB962C8B-B14F-4D97-AF65-F5344CB8AC3E}">
        <p14:creationId xmlns:p14="http://schemas.microsoft.com/office/powerpoint/2010/main" val="3374687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p>
            <a:fld id="{EEAD430F-BD2A-4791-A807-33DFCFB268CC}" type="datetimeFigureOut">
              <a:rPr lang="nl-BE" smtClean="0"/>
              <a:t>23/10/2015</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C65786CC-47F0-4469-BE41-06071EC3541F}" type="slidenum">
              <a:rPr lang="nl-BE" smtClean="0"/>
              <a:t>‹nr.›</a:t>
            </a:fld>
            <a:endParaRPr lang="nl-BE"/>
          </a:p>
        </p:txBody>
      </p:sp>
    </p:spTree>
    <p:extLst>
      <p:ext uri="{BB962C8B-B14F-4D97-AF65-F5344CB8AC3E}">
        <p14:creationId xmlns:p14="http://schemas.microsoft.com/office/powerpoint/2010/main" val="16889286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BE"/>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EEAD430F-BD2A-4791-A807-33DFCFB268CC}" type="datetimeFigureOut">
              <a:rPr lang="nl-BE" smtClean="0"/>
              <a:t>23/10/2015</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C65786CC-47F0-4469-BE41-06071EC3541F}" type="slidenum">
              <a:rPr lang="nl-BE" smtClean="0"/>
              <a:t>‹nr.›</a:t>
            </a:fld>
            <a:endParaRPr lang="nl-BE"/>
          </a:p>
        </p:txBody>
      </p:sp>
    </p:spTree>
    <p:extLst>
      <p:ext uri="{BB962C8B-B14F-4D97-AF65-F5344CB8AC3E}">
        <p14:creationId xmlns:p14="http://schemas.microsoft.com/office/powerpoint/2010/main" val="1948076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datum 4"/>
          <p:cNvSpPr>
            <a:spLocks noGrp="1"/>
          </p:cNvSpPr>
          <p:nvPr>
            <p:ph type="dt" sz="half" idx="10"/>
          </p:nvPr>
        </p:nvSpPr>
        <p:spPr/>
        <p:txBody>
          <a:bodyPr/>
          <a:lstStyle/>
          <a:p>
            <a:fld id="{EEAD430F-BD2A-4791-A807-33DFCFB268CC}" type="datetimeFigureOut">
              <a:rPr lang="nl-BE" smtClean="0"/>
              <a:t>23/10/2015</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C65786CC-47F0-4469-BE41-06071EC3541F}" type="slidenum">
              <a:rPr lang="nl-BE" smtClean="0"/>
              <a:t>‹nr.›</a:t>
            </a:fld>
            <a:endParaRPr lang="nl-BE"/>
          </a:p>
        </p:txBody>
      </p:sp>
    </p:spTree>
    <p:extLst>
      <p:ext uri="{BB962C8B-B14F-4D97-AF65-F5344CB8AC3E}">
        <p14:creationId xmlns:p14="http://schemas.microsoft.com/office/powerpoint/2010/main" val="42726171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BE"/>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7" name="Tijdelijke aanduiding voor datum 6"/>
          <p:cNvSpPr>
            <a:spLocks noGrp="1"/>
          </p:cNvSpPr>
          <p:nvPr>
            <p:ph type="dt" sz="half" idx="10"/>
          </p:nvPr>
        </p:nvSpPr>
        <p:spPr/>
        <p:txBody>
          <a:bodyPr/>
          <a:lstStyle/>
          <a:p>
            <a:fld id="{EEAD430F-BD2A-4791-A807-33DFCFB268CC}" type="datetimeFigureOut">
              <a:rPr lang="nl-BE" smtClean="0"/>
              <a:t>23/10/2015</a:t>
            </a:fld>
            <a:endParaRPr lang="nl-BE"/>
          </a:p>
        </p:txBody>
      </p:sp>
      <p:sp>
        <p:nvSpPr>
          <p:cNvPr id="8" name="Tijdelijke aanduiding voor voettekst 7"/>
          <p:cNvSpPr>
            <a:spLocks noGrp="1"/>
          </p:cNvSpPr>
          <p:nvPr>
            <p:ph type="ftr" sz="quarter" idx="11"/>
          </p:nvPr>
        </p:nvSpPr>
        <p:spPr/>
        <p:txBody>
          <a:bodyPr/>
          <a:lstStyle/>
          <a:p>
            <a:endParaRPr lang="nl-BE"/>
          </a:p>
        </p:txBody>
      </p:sp>
      <p:sp>
        <p:nvSpPr>
          <p:cNvPr id="9" name="Tijdelijke aanduiding voor dianummer 8"/>
          <p:cNvSpPr>
            <a:spLocks noGrp="1"/>
          </p:cNvSpPr>
          <p:nvPr>
            <p:ph type="sldNum" sz="quarter" idx="12"/>
          </p:nvPr>
        </p:nvSpPr>
        <p:spPr/>
        <p:txBody>
          <a:bodyPr/>
          <a:lstStyle/>
          <a:p>
            <a:fld id="{C65786CC-47F0-4469-BE41-06071EC3541F}" type="slidenum">
              <a:rPr lang="nl-BE" smtClean="0"/>
              <a:t>‹nr.›</a:t>
            </a:fld>
            <a:endParaRPr lang="nl-BE"/>
          </a:p>
        </p:txBody>
      </p:sp>
    </p:spTree>
    <p:extLst>
      <p:ext uri="{BB962C8B-B14F-4D97-AF65-F5344CB8AC3E}">
        <p14:creationId xmlns:p14="http://schemas.microsoft.com/office/powerpoint/2010/main" val="213859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datum 2"/>
          <p:cNvSpPr>
            <a:spLocks noGrp="1"/>
          </p:cNvSpPr>
          <p:nvPr>
            <p:ph type="dt" sz="half" idx="10"/>
          </p:nvPr>
        </p:nvSpPr>
        <p:spPr/>
        <p:txBody>
          <a:bodyPr/>
          <a:lstStyle/>
          <a:p>
            <a:fld id="{EEAD430F-BD2A-4791-A807-33DFCFB268CC}" type="datetimeFigureOut">
              <a:rPr lang="nl-BE" smtClean="0"/>
              <a:t>23/10/2015</a:t>
            </a:fld>
            <a:endParaRPr lang="nl-BE"/>
          </a:p>
        </p:txBody>
      </p:sp>
      <p:sp>
        <p:nvSpPr>
          <p:cNvPr id="4" name="Tijdelijke aanduiding voor voettekst 3"/>
          <p:cNvSpPr>
            <a:spLocks noGrp="1"/>
          </p:cNvSpPr>
          <p:nvPr>
            <p:ph type="ftr" sz="quarter" idx="11"/>
          </p:nvPr>
        </p:nvSpPr>
        <p:spPr/>
        <p:txBody>
          <a:bodyPr/>
          <a:lstStyle/>
          <a:p>
            <a:endParaRPr lang="nl-BE"/>
          </a:p>
        </p:txBody>
      </p:sp>
      <p:sp>
        <p:nvSpPr>
          <p:cNvPr id="5" name="Tijdelijke aanduiding voor dianummer 4"/>
          <p:cNvSpPr>
            <a:spLocks noGrp="1"/>
          </p:cNvSpPr>
          <p:nvPr>
            <p:ph type="sldNum" sz="quarter" idx="12"/>
          </p:nvPr>
        </p:nvSpPr>
        <p:spPr/>
        <p:txBody>
          <a:bodyPr/>
          <a:lstStyle/>
          <a:p>
            <a:fld id="{C65786CC-47F0-4469-BE41-06071EC3541F}" type="slidenum">
              <a:rPr lang="nl-BE" smtClean="0"/>
              <a:t>‹nr.›</a:t>
            </a:fld>
            <a:endParaRPr lang="nl-BE"/>
          </a:p>
        </p:txBody>
      </p:sp>
    </p:spTree>
    <p:extLst>
      <p:ext uri="{BB962C8B-B14F-4D97-AF65-F5344CB8AC3E}">
        <p14:creationId xmlns:p14="http://schemas.microsoft.com/office/powerpoint/2010/main" val="32447348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EEAD430F-BD2A-4791-A807-33DFCFB268CC}" type="datetimeFigureOut">
              <a:rPr lang="nl-BE" smtClean="0"/>
              <a:t>23/10/2015</a:t>
            </a:fld>
            <a:endParaRPr lang="nl-BE"/>
          </a:p>
        </p:txBody>
      </p:sp>
      <p:sp>
        <p:nvSpPr>
          <p:cNvPr id="3" name="Tijdelijke aanduiding voor voettekst 2"/>
          <p:cNvSpPr>
            <a:spLocks noGrp="1"/>
          </p:cNvSpPr>
          <p:nvPr>
            <p:ph type="ftr" sz="quarter" idx="11"/>
          </p:nvPr>
        </p:nvSpPr>
        <p:spPr/>
        <p:txBody>
          <a:bodyPr/>
          <a:lstStyle/>
          <a:p>
            <a:endParaRPr lang="nl-BE"/>
          </a:p>
        </p:txBody>
      </p:sp>
      <p:sp>
        <p:nvSpPr>
          <p:cNvPr id="4" name="Tijdelijke aanduiding voor dianummer 3"/>
          <p:cNvSpPr>
            <a:spLocks noGrp="1"/>
          </p:cNvSpPr>
          <p:nvPr>
            <p:ph type="sldNum" sz="quarter" idx="12"/>
          </p:nvPr>
        </p:nvSpPr>
        <p:spPr/>
        <p:txBody>
          <a:bodyPr/>
          <a:lstStyle/>
          <a:p>
            <a:fld id="{C65786CC-47F0-4469-BE41-06071EC3541F}" type="slidenum">
              <a:rPr lang="nl-BE" smtClean="0"/>
              <a:t>‹nr.›</a:t>
            </a:fld>
            <a:endParaRPr lang="nl-BE"/>
          </a:p>
        </p:txBody>
      </p:sp>
    </p:spTree>
    <p:extLst>
      <p:ext uri="{BB962C8B-B14F-4D97-AF65-F5344CB8AC3E}">
        <p14:creationId xmlns:p14="http://schemas.microsoft.com/office/powerpoint/2010/main" val="3101586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BE"/>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EEAD430F-BD2A-4791-A807-33DFCFB268CC}" type="datetimeFigureOut">
              <a:rPr lang="nl-BE" smtClean="0"/>
              <a:t>23/10/2015</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C65786CC-47F0-4469-BE41-06071EC3541F}" type="slidenum">
              <a:rPr lang="nl-BE" smtClean="0"/>
              <a:t>‹nr.›</a:t>
            </a:fld>
            <a:endParaRPr lang="nl-BE"/>
          </a:p>
        </p:txBody>
      </p:sp>
    </p:spTree>
    <p:extLst>
      <p:ext uri="{BB962C8B-B14F-4D97-AF65-F5344CB8AC3E}">
        <p14:creationId xmlns:p14="http://schemas.microsoft.com/office/powerpoint/2010/main" val="2785587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BE"/>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BE"/>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EEAD430F-BD2A-4791-A807-33DFCFB268CC}" type="datetimeFigureOut">
              <a:rPr lang="nl-BE" smtClean="0"/>
              <a:t>23/10/2015</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C65786CC-47F0-4469-BE41-06071EC3541F}" type="slidenum">
              <a:rPr lang="nl-BE" smtClean="0"/>
              <a:t>‹nr.›</a:t>
            </a:fld>
            <a:endParaRPr lang="nl-BE"/>
          </a:p>
        </p:txBody>
      </p:sp>
    </p:spTree>
    <p:extLst>
      <p:ext uri="{BB962C8B-B14F-4D97-AF65-F5344CB8AC3E}">
        <p14:creationId xmlns:p14="http://schemas.microsoft.com/office/powerpoint/2010/main" val="385670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p>
            <a:fld id="{EEAD430F-BD2A-4791-A807-33DFCFB268CC}" type="datetimeFigureOut">
              <a:rPr lang="nl-BE" smtClean="0"/>
              <a:t>23/10/2015</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C65786CC-47F0-4469-BE41-06071EC3541F}" type="slidenum">
              <a:rPr lang="nl-BE" smtClean="0"/>
              <a:t>‹nr.›</a:t>
            </a:fld>
            <a:endParaRPr lang="nl-BE"/>
          </a:p>
        </p:txBody>
      </p:sp>
    </p:spTree>
    <p:extLst>
      <p:ext uri="{BB962C8B-B14F-4D97-AF65-F5344CB8AC3E}">
        <p14:creationId xmlns:p14="http://schemas.microsoft.com/office/powerpoint/2010/main" val="1434615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p>
            <a:fld id="{EEAD430F-BD2A-4791-A807-33DFCFB268CC}" type="datetimeFigureOut">
              <a:rPr lang="nl-BE" smtClean="0"/>
              <a:t>23/10/2015</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C65786CC-47F0-4469-BE41-06071EC3541F}" type="slidenum">
              <a:rPr lang="nl-BE" smtClean="0"/>
              <a:t>‹nr.›</a:t>
            </a:fld>
            <a:endParaRPr lang="nl-BE"/>
          </a:p>
        </p:txBody>
      </p:sp>
    </p:spTree>
    <p:extLst>
      <p:ext uri="{BB962C8B-B14F-4D97-AF65-F5344CB8AC3E}">
        <p14:creationId xmlns:p14="http://schemas.microsoft.com/office/powerpoint/2010/main" val="34204188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nl-BE"/>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AD430F-BD2A-4791-A807-33DFCFB268CC}" type="datetimeFigureOut">
              <a:rPr lang="nl-BE" smtClean="0"/>
              <a:t>23/10/2015</a:t>
            </a:fld>
            <a:endParaRPr lang="nl-BE"/>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5786CC-47F0-4469-BE41-06071EC3541F}" type="slidenum">
              <a:rPr lang="nl-BE" smtClean="0"/>
              <a:t>‹nr.›</a:t>
            </a:fld>
            <a:endParaRPr lang="nl-BE"/>
          </a:p>
        </p:txBody>
      </p:sp>
    </p:spTree>
    <p:extLst>
      <p:ext uri="{BB962C8B-B14F-4D97-AF65-F5344CB8AC3E}">
        <p14:creationId xmlns:p14="http://schemas.microsoft.com/office/powerpoint/2010/main" val="42625407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5.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 Id="rId9"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txBox="1">
            <a:spLocks/>
          </p:cNvSpPr>
          <p:nvPr/>
        </p:nvSpPr>
        <p:spPr>
          <a:xfrm>
            <a:off x="457200" y="252000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BE" dirty="0" smtClean="0">
                <a:latin typeface="Century Gothic" pitchFamily="34" charset="0"/>
              </a:rPr>
              <a:t>God zit tussen mijn kleuters</a:t>
            </a:r>
            <a:endParaRPr lang="nl-BE" dirty="0">
              <a:latin typeface="Century Gothic" pitchFamily="34" charset="0"/>
            </a:endParaRPr>
          </a:p>
        </p:txBody>
      </p:sp>
    </p:spTree>
    <p:extLst>
      <p:ext uri="{BB962C8B-B14F-4D97-AF65-F5344CB8AC3E}">
        <p14:creationId xmlns:p14="http://schemas.microsoft.com/office/powerpoint/2010/main" val="21990809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latin typeface="Century Gothic" pitchFamily="34" charset="0"/>
              </a:rPr>
              <a:t>God in mijn klas</a:t>
            </a:r>
            <a:endParaRPr lang="nl-BE" dirty="0">
              <a:latin typeface="Century Gothic" pitchFamily="34" charset="0"/>
            </a:endParaRPr>
          </a:p>
        </p:txBody>
      </p:sp>
      <p:sp>
        <p:nvSpPr>
          <p:cNvPr id="3" name="Tijdelijke aanduiding voor inhoud 2"/>
          <p:cNvSpPr>
            <a:spLocks noGrp="1"/>
          </p:cNvSpPr>
          <p:nvPr>
            <p:ph idx="1"/>
          </p:nvPr>
        </p:nvSpPr>
        <p:spPr>
          <a:xfrm>
            <a:off x="360000" y="1440000"/>
            <a:ext cx="8229600" cy="4525963"/>
          </a:xfrm>
        </p:spPr>
        <p:txBody>
          <a:bodyPr/>
          <a:lstStyle/>
          <a:p>
            <a:r>
              <a:rPr lang="nl-BE" dirty="0" smtClean="0">
                <a:latin typeface="Century Gothic" pitchFamily="34" charset="0"/>
              </a:rPr>
              <a:t>Welke vindplaatsen voor God zijn er in mijn klas? </a:t>
            </a:r>
          </a:p>
          <a:p>
            <a:pPr marL="0" indent="0">
              <a:buNone/>
            </a:pPr>
            <a:endParaRPr lang="nl-BE" dirty="0">
              <a:latin typeface="Century Gothic" pitchFamily="34" charset="0"/>
            </a:endParaRPr>
          </a:p>
          <a:p>
            <a:pPr marL="0" indent="0">
              <a:buNone/>
            </a:pPr>
            <a:endParaRPr lang="nl-BE" dirty="0" smtClean="0">
              <a:latin typeface="Century Gothic" pitchFamily="34" charset="0"/>
            </a:endParaRPr>
          </a:p>
          <a:p>
            <a:r>
              <a:rPr lang="nl-BE" dirty="0" smtClean="0">
                <a:latin typeface="Century Gothic" pitchFamily="34" charset="0"/>
              </a:rPr>
              <a:t>Wat houdt mij (verder nog) tegen om ‘God’ binnen te brengen in mijn klas?</a:t>
            </a:r>
            <a:endParaRPr lang="nl-BE" dirty="0">
              <a:latin typeface="Century Gothic" pitchFamily="34" charset="0"/>
            </a:endParaRPr>
          </a:p>
        </p:txBody>
      </p:sp>
    </p:spTree>
    <p:extLst>
      <p:ext uri="{BB962C8B-B14F-4D97-AF65-F5344CB8AC3E}">
        <p14:creationId xmlns:p14="http://schemas.microsoft.com/office/powerpoint/2010/main" val="9177042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40000" y="2961646"/>
            <a:ext cx="8229600" cy="1143000"/>
          </a:xfrm>
        </p:spPr>
        <p:txBody>
          <a:bodyPr/>
          <a:lstStyle/>
          <a:p>
            <a:r>
              <a:rPr lang="nl-BE" dirty="0" smtClean="0">
                <a:latin typeface="Century Gothic" pitchFamily="34" charset="0"/>
              </a:rPr>
              <a:t>Bedenkingen</a:t>
            </a:r>
            <a:endParaRPr lang="nl-BE" dirty="0">
              <a:latin typeface="Century Gothic" pitchFamily="34" charset="0"/>
            </a:endParaRPr>
          </a:p>
        </p:txBody>
      </p:sp>
      <p:sp>
        <p:nvSpPr>
          <p:cNvPr id="3" name="Tijdelijke aanduiding voor inhoud 2"/>
          <p:cNvSpPr>
            <a:spLocks noGrp="1"/>
          </p:cNvSpPr>
          <p:nvPr>
            <p:ph idx="1"/>
          </p:nvPr>
        </p:nvSpPr>
        <p:spPr>
          <a:xfrm>
            <a:off x="360000" y="1440001"/>
            <a:ext cx="3203888" cy="1196912"/>
          </a:xfrm>
        </p:spPr>
        <p:txBody>
          <a:bodyPr>
            <a:normAutofit/>
          </a:bodyPr>
          <a:lstStyle/>
          <a:p>
            <a:pPr marL="0" indent="0">
              <a:buNone/>
            </a:pPr>
            <a:r>
              <a:rPr lang="nl-BE" sz="2200" dirty="0" smtClean="0">
                <a:latin typeface="Century Gothic" pitchFamily="34" charset="0"/>
              </a:rPr>
              <a:t>Ja maar … ‘God’, verstaan ze ‘dat’ al wel?</a:t>
            </a:r>
          </a:p>
        </p:txBody>
      </p:sp>
      <p:sp>
        <p:nvSpPr>
          <p:cNvPr id="4" name="Tijdelijke aanduiding voor inhoud 2"/>
          <p:cNvSpPr txBox="1">
            <a:spLocks/>
          </p:cNvSpPr>
          <p:nvPr/>
        </p:nvSpPr>
        <p:spPr>
          <a:xfrm>
            <a:off x="540000" y="2880000"/>
            <a:ext cx="8229600" cy="250973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nl-BE" sz="2400" dirty="0">
              <a:solidFill>
                <a:schemeClr val="accent2">
                  <a:lumMod val="75000"/>
                </a:schemeClr>
              </a:solidFill>
              <a:latin typeface="Century Gothic" pitchFamily="34" charset="0"/>
            </a:endParaRPr>
          </a:p>
        </p:txBody>
      </p:sp>
      <p:sp>
        <p:nvSpPr>
          <p:cNvPr id="5" name="Tijdelijke aanduiding voor inhoud 2"/>
          <p:cNvSpPr txBox="1">
            <a:spLocks/>
          </p:cNvSpPr>
          <p:nvPr/>
        </p:nvSpPr>
        <p:spPr>
          <a:xfrm>
            <a:off x="5796136" y="1440000"/>
            <a:ext cx="2793464" cy="1460376"/>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nl-BE" dirty="0" smtClean="0">
                <a:latin typeface="Century Gothic" pitchFamily="34" charset="0"/>
              </a:rPr>
              <a:t>Ja maar, ik vertel toch al over Jezus? Is dat niet genoeg?</a:t>
            </a:r>
          </a:p>
        </p:txBody>
      </p:sp>
      <p:sp>
        <p:nvSpPr>
          <p:cNvPr id="6" name="Tijdelijke aanduiding voor inhoud 2"/>
          <p:cNvSpPr txBox="1">
            <a:spLocks/>
          </p:cNvSpPr>
          <p:nvPr/>
        </p:nvSpPr>
        <p:spPr>
          <a:xfrm>
            <a:off x="360000" y="4725144"/>
            <a:ext cx="3203888" cy="1252736"/>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nl-BE" smtClean="0">
                <a:latin typeface="Century Gothic" pitchFamily="34" charset="0"/>
              </a:rPr>
              <a:t>Ja maar … God … kunnen alle kleuters ‘dat’ wel begrijpen?</a:t>
            </a:r>
            <a:endParaRPr lang="nl-BE" dirty="0">
              <a:latin typeface="Century Gothic" pitchFamily="34" charset="0"/>
            </a:endParaRPr>
          </a:p>
        </p:txBody>
      </p:sp>
      <p:sp>
        <p:nvSpPr>
          <p:cNvPr id="8" name="Tijdelijke aanduiding voor inhoud 2"/>
          <p:cNvSpPr txBox="1">
            <a:spLocks/>
          </p:cNvSpPr>
          <p:nvPr/>
        </p:nvSpPr>
        <p:spPr>
          <a:xfrm>
            <a:off x="5796136" y="4725144"/>
            <a:ext cx="3477072" cy="980888"/>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nl-BE" dirty="0" smtClean="0">
                <a:latin typeface="Century Gothic" pitchFamily="34" charset="0"/>
              </a:rPr>
              <a:t>Ja maar, ik weet niet hoe ik ‘dat’ moet uitleggen.</a:t>
            </a:r>
          </a:p>
        </p:txBody>
      </p:sp>
    </p:spTree>
    <p:extLst>
      <p:ext uri="{BB962C8B-B14F-4D97-AF65-F5344CB8AC3E}">
        <p14:creationId xmlns:p14="http://schemas.microsoft.com/office/powerpoint/2010/main" val="3805706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520000"/>
            <a:ext cx="7772400" cy="1470025"/>
          </a:xfrm>
        </p:spPr>
        <p:txBody>
          <a:bodyPr>
            <a:normAutofit fontScale="90000"/>
          </a:bodyPr>
          <a:lstStyle/>
          <a:p>
            <a:r>
              <a:rPr lang="nl-BE" dirty="0" smtClean="0">
                <a:latin typeface="Century Gothic" pitchFamily="34" charset="0"/>
              </a:rPr>
              <a:t>Hoe kunnen we vindplaatsen voor God creëren in de kleuterklas?</a:t>
            </a:r>
            <a:endParaRPr lang="nl-BE" dirty="0">
              <a:latin typeface="Century Gothic" pitchFamily="34" charset="0"/>
            </a:endParaRPr>
          </a:p>
        </p:txBody>
      </p:sp>
    </p:spTree>
    <p:extLst>
      <p:ext uri="{BB962C8B-B14F-4D97-AF65-F5344CB8AC3E}">
        <p14:creationId xmlns:p14="http://schemas.microsoft.com/office/powerpoint/2010/main" val="38993405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20000"/>
            <a:ext cx="8229600" cy="1143000"/>
          </a:xfrm>
        </p:spPr>
        <p:txBody>
          <a:bodyPr/>
          <a:lstStyle/>
          <a:p>
            <a:r>
              <a:rPr lang="nl-BE" dirty="0" smtClean="0">
                <a:latin typeface="Century Gothic" pitchFamily="34" charset="0"/>
              </a:rPr>
              <a:t>1. Ruimte geven aan God</a:t>
            </a:r>
            <a:endParaRPr lang="nl-BE" dirty="0">
              <a:latin typeface="Century Gothic" pitchFamily="34" charset="0"/>
            </a:endParaRPr>
          </a:p>
        </p:txBody>
      </p:sp>
    </p:spTree>
    <p:extLst>
      <p:ext uri="{BB962C8B-B14F-4D97-AF65-F5344CB8AC3E}">
        <p14:creationId xmlns:p14="http://schemas.microsoft.com/office/powerpoint/2010/main" val="1595612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pPr marL="0" indent="0">
              <a:buNone/>
            </a:pPr>
            <a:r>
              <a:rPr lang="nl-BE" dirty="0" smtClean="0">
                <a:latin typeface="Century Gothic" pitchFamily="34" charset="0"/>
              </a:rPr>
              <a:t>Om in je godsdiensthoekje God tot leven te laten komen, is het zinvol om je vooraf te bevragen welk beeld van God je wil meegeven. Stel jezelf de vragen:</a:t>
            </a:r>
          </a:p>
          <a:p>
            <a:pPr marL="0" indent="0">
              <a:buNone/>
            </a:pPr>
            <a:endParaRPr lang="nl-BE" dirty="0" smtClean="0">
              <a:latin typeface="Century Gothic" pitchFamily="34" charset="0"/>
            </a:endParaRPr>
          </a:p>
          <a:p>
            <a:pPr marL="0" indent="0">
              <a:buNone/>
            </a:pPr>
            <a:r>
              <a:rPr lang="nl-BE" dirty="0" smtClean="0">
                <a:latin typeface="Century Gothic" pitchFamily="34" charset="0"/>
              </a:rPr>
              <a:t>Wie </a:t>
            </a:r>
            <a:r>
              <a:rPr lang="nl-BE" dirty="0">
                <a:latin typeface="Century Gothic" pitchFamily="34" charset="0"/>
              </a:rPr>
              <a:t>is God </a:t>
            </a:r>
            <a:r>
              <a:rPr lang="nl-BE" dirty="0" smtClean="0">
                <a:latin typeface="Century Gothic" pitchFamily="34" charset="0"/>
              </a:rPr>
              <a:t>(voor mij)? Welke Godsbeelden wil ik meegeven </a:t>
            </a:r>
            <a:r>
              <a:rPr lang="nl-BE" dirty="0">
                <a:latin typeface="Century Gothic" pitchFamily="34" charset="0"/>
              </a:rPr>
              <a:t>aan mijn kleuters?</a:t>
            </a:r>
          </a:p>
          <a:p>
            <a:endParaRPr lang="nl-BE" dirty="0"/>
          </a:p>
        </p:txBody>
      </p:sp>
    </p:spTree>
    <p:extLst>
      <p:ext uri="{BB962C8B-B14F-4D97-AF65-F5344CB8AC3E}">
        <p14:creationId xmlns:p14="http://schemas.microsoft.com/office/powerpoint/2010/main" val="31774503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fontScale="62500" lnSpcReduction="20000"/>
          </a:bodyPr>
          <a:lstStyle/>
          <a:p>
            <a:pPr marL="0" indent="0">
              <a:buNone/>
            </a:pPr>
            <a:r>
              <a:rPr lang="nl-BE" dirty="0" smtClean="0">
                <a:latin typeface="Century Gothic" pitchFamily="34" charset="0"/>
              </a:rPr>
              <a:t>Belangrijke tip:</a:t>
            </a:r>
          </a:p>
          <a:p>
            <a:pPr marL="0" indent="0">
              <a:buNone/>
            </a:pPr>
            <a:endParaRPr lang="nl-BE" sz="1100" dirty="0">
              <a:latin typeface="Century Gothic" pitchFamily="34" charset="0"/>
            </a:endParaRPr>
          </a:p>
          <a:p>
            <a:pPr marL="0" indent="0">
              <a:buNone/>
            </a:pPr>
            <a:r>
              <a:rPr lang="nl-BE" dirty="0" smtClean="0">
                <a:latin typeface="Century Gothic" pitchFamily="34" charset="0"/>
              </a:rPr>
              <a:t>Kleuters worden doorheen de kleuterschool best met verschillende Godsbeelden geconfronteerd …</a:t>
            </a:r>
          </a:p>
          <a:p>
            <a:pPr>
              <a:buFontTx/>
              <a:buChar char="-"/>
            </a:pPr>
            <a:r>
              <a:rPr lang="nl-BE" dirty="0" smtClean="0">
                <a:latin typeface="Century Gothic" pitchFamily="34" charset="0"/>
              </a:rPr>
              <a:t>omwille van het </a:t>
            </a:r>
            <a:r>
              <a:rPr lang="nl-BE" b="1" dirty="0" smtClean="0">
                <a:latin typeface="Century Gothic" pitchFamily="34" charset="0"/>
              </a:rPr>
              <a:t>affectieve</a:t>
            </a:r>
            <a:r>
              <a:rPr lang="nl-BE" dirty="0" smtClean="0">
                <a:latin typeface="Century Gothic" pitchFamily="34" charset="0"/>
              </a:rPr>
              <a:t>: de ene voelt zich door het éne Godsbeeld aangesproken, de andere weer door een ander Godsbeeld. Door kennis te maken met een diversiteit aan Godsbeelden kunnen kleuters op zoek gaan naar wie God voor hen (niet) is.</a:t>
            </a:r>
          </a:p>
          <a:p>
            <a:pPr>
              <a:buFontTx/>
              <a:buChar char="-"/>
            </a:pPr>
            <a:r>
              <a:rPr lang="nl-BE" dirty="0">
                <a:latin typeface="Century Gothic" pitchFamily="34" charset="0"/>
              </a:rPr>
              <a:t>o</a:t>
            </a:r>
            <a:r>
              <a:rPr lang="nl-BE" dirty="0" smtClean="0">
                <a:latin typeface="Century Gothic" pitchFamily="34" charset="0"/>
              </a:rPr>
              <a:t>mwille van het feit dat God </a:t>
            </a:r>
            <a:r>
              <a:rPr lang="nl-BE" b="1" dirty="0" smtClean="0">
                <a:latin typeface="Century Gothic" pitchFamily="34" charset="0"/>
              </a:rPr>
              <a:t>nooit in een beeld kan worden gevat</a:t>
            </a:r>
            <a:r>
              <a:rPr lang="nl-BE" dirty="0" smtClean="0">
                <a:latin typeface="Century Gothic" pitchFamily="34" charset="0"/>
              </a:rPr>
              <a:t>. Voor ieder beeld dat er bestaat, kun je er weer een ander beeld tegenover plaatsen. God is zo veel meer dan een beeld vermag te zeggen (cf. een diamant).</a:t>
            </a:r>
          </a:p>
          <a:p>
            <a:pPr marL="0" indent="0">
              <a:buNone/>
            </a:pPr>
            <a:endParaRPr lang="nl-BE" dirty="0" smtClean="0"/>
          </a:p>
          <a:p>
            <a:pPr marL="0" indent="0">
              <a:buNone/>
            </a:pPr>
            <a:r>
              <a:rPr lang="nl-BE" dirty="0" smtClean="0"/>
              <a:t> </a:t>
            </a:r>
            <a:endParaRPr lang="nl-BE" dirty="0"/>
          </a:p>
        </p:txBody>
      </p:sp>
      <p:pic>
        <p:nvPicPr>
          <p:cNvPr id="4" name="Picture 2" descr="Als God onze Vader is, zijn we allemaal broer of zus"/>
          <p:cNvPicPr>
            <a:picLocks noChangeAspect="1" noChangeArrowheads="1"/>
          </p:cNvPicPr>
          <p:nvPr/>
        </p:nvPicPr>
        <p:blipFill>
          <a:blip r:embed="rId2" cstate="print">
            <a:extLst>
              <a:ext uri="{28A0092B-C50C-407E-A947-70E740481C1C}">
                <a14:useLocalDpi xmlns:a14="http://schemas.microsoft.com/office/drawing/2010/main" val="0"/>
              </a:ext>
            </a:extLst>
          </a:blip>
          <a:srcRect t="2821" b="2821"/>
          <a:stretch>
            <a:fillRect/>
          </a:stretch>
        </p:blipFill>
        <p:spPr bwMode="auto">
          <a:xfrm>
            <a:off x="6509320" y="5085184"/>
            <a:ext cx="2634680" cy="1976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06903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Aan de slag</a:t>
            </a:r>
            <a:endParaRPr lang="nl-BE" dirty="0"/>
          </a:p>
        </p:txBody>
      </p:sp>
      <p:sp>
        <p:nvSpPr>
          <p:cNvPr id="3" name="Tijdelijke aanduiding voor inhoud 2"/>
          <p:cNvSpPr>
            <a:spLocks noGrp="1"/>
          </p:cNvSpPr>
          <p:nvPr>
            <p:ph idx="1"/>
          </p:nvPr>
        </p:nvSpPr>
        <p:spPr>
          <a:xfrm>
            <a:off x="360000" y="1440000"/>
            <a:ext cx="8229600" cy="4525963"/>
          </a:xfrm>
        </p:spPr>
        <p:txBody>
          <a:bodyPr>
            <a:normAutofit/>
          </a:bodyPr>
          <a:lstStyle/>
          <a:p>
            <a:pPr marL="0" indent="0">
              <a:buNone/>
            </a:pPr>
            <a:r>
              <a:rPr lang="nl-BE" sz="1800" dirty="0" smtClean="0">
                <a:latin typeface="Century Gothic" pitchFamily="34" charset="0"/>
              </a:rPr>
              <a:t>Kies een van deze godsbeelden:</a:t>
            </a:r>
          </a:p>
          <a:p>
            <a:pPr>
              <a:buFontTx/>
              <a:buChar char="-"/>
            </a:pPr>
            <a:r>
              <a:rPr lang="nl-BE" sz="1800" dirty="0" smtClean="0">
                <a:latin typeface="Century Gothic" pitchFamily="34" charset="0"/>
              </a:rPr>
              <a:t>God brengt kleur.</a:t>
            </a:r>
          </a:p>
          <a:p>
            <a:pPr>
              <a:buFontTx/>
              <a:buChar char="-"/>
            </a:pPr>
            <a:r>
              <a:rPr lang="nl-BE" sz="1800" dirty="0" smtClean="0">
                <a:latin typeface="Century Gothic" pitchFamily="34" charset="0"/>
              </a:rPr>
              <a:t>God bouwt (met mensen aan het Rijk Gods).</a:t>
            </a:r>
          </a:p>
          <a:p>
            <a:pPr>
              <a:buFontTx/>
              <a:buChar char="-"/>
            </a:pPr>
            <a:r>
              <a:rPr lang="nl-BE" sz="1800" dirty="0" smtClean="0">
                <a:latin typeface="Century Gothic" pitchFamily="34" charset="0"/>
              </a:rPr>
              <a:t>God is muziek./ God houdt van muziek.</a:t>
            </a:r>
          </a:p>
          <a:p>
            <a:pPr>
              <a:buFontTx/>
              <a:buChar char="-"/>
            </a:pPr>
            <a:r>
              <a:rPr lang="nl-BE" sz="1800" dirty="0" smtClean="0">
                <a:latin typeface="Century Gothic" pitchFamily="34" charset="0"/>
              </a:rPr>
              <a:t>God helpt je groeien.</a:t>
            </a:r>
          </a:p>
          <a:p>
            <a:pPr>
              <a:buFontTx/>
              <a:buChar char="-"/>
            </a:pPr>
            <a:r>
              <a:rPr lang="nl-BE" sz="1800" dirty="0" smtClean="0">
                <a:latin typeface="Century Gothic" pitchFamily="34" charset="0"/>
              </a:rPr>
              <a:t>God kun je voelen met je hart.</a:t>
            </a:r>
          </a:p>
          <a:p>
            <a:pPr>
              <a:buFontTx/>
              <a:buChar char="-"/>
            </a:pPr>
            <a:r>
              <a:rPr lang="nl-BE" sz="1800" dirty="0" smtClean="0">
                <a:latin typeface="Century Gothic" pitchFamily="34" charset="0"/>
              </a:rPr>
              <a:t>God is warmte.</a:t>
            </a:r>
            <a:endParaRPr lang="nl-BE" sz="1800" dirty="0">
              <a:latin typeface="Century Gothic" pitchFamily="34" charset="0"/>
            </a:endParaRPr>
          </a:p>
        </p:txBody>
      </p:sp>
    </p:spTree>
    <p:extLst>
      <p:ext uri="{BB962C8B-B14F-4D97-AF65-F5344CB8AC3E}">
        <p14:creationId xmlns:p14="http://schemas.microsoft.com/office/powerpoint/2010/main" val="17349423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360000" y="1440000"/>
            <a:ext cx="8388464" cy="5157352"/>
          </a:xfrm>
        </p:spPr>
        <p:txBody>
          <a:bodyPr>
            <a:noAutofit/>
          </a:bodyPr>
          <a:lstStyle/>
          <a:p>
            <a:pPr marL="0" indent="0">
              <a:buNone/>
            </a:pPr>
            <a:r>
              <a:rPr lang="nl-BE" sz="1800" dirty="0" smtClean="0">
                <a:latin typeface="Century Gothic" pitchFamily="34" charset="0"/>
              </a:rPr>
              <a:t>Schets hoe jij je godsdiensthoekje zou inrichten vanuit dat Godsbeeld. </a:t>
            </a:r>
          </a:p>
          <a:p>
            <a:pPr>
              <a:buFontTx/>
              <a:buChar char="-"/>
            </a:pPr>
            <a:r>
              <a:rPr lang="nl-BE" sz="1800" dirty="0" smtClean="0">
                <a:latin typeface="Century Gothic" pitchFamily="34" charset="0"/>
              </a:rPr>
              <a:t>Waar plaats je het godsdiensthoekje?</a:t>
            </a:r>
          </a:p>
          <a:p>
            <a:pPr>
              <a:buFontTx/>
              <a:buChar char="-"/>
            </a:pPr>
            <a:r>
              <a:rPr lang="nl-BE" sz="1800" dirty="0" smtClean="0">
                <a:latin typeface="Century Gothic" pitchFamily="34" charset="0"/>
              </a:rPr>
              <a:t>Wat betekent dit Godsbeeld voor jou? Wat betekent het voor gelovigen? Welke gelovige inspiratie wil ik uitdragen?</a:t>
            </a:r>
          </a:p>
          <a:p>
            <a:pPr>
              <a:buFontTx/>
              <a:buChar char="-"/>
            </a:pPr>
            <a:r>
              <a:rPr lang="nl-BE" sz="1800" dirty="0" smtClean="0">
                <a:latin typeface="Century Gothic" pitchFamily="34" charset="0"/>
              </a:rPr>
              <a:t>Leg je een link met een Bijbelverhaal? Welk? Ga je dit uitdrukken in je hoekje? Zo ja, hoe?</a:t>
            </a:r>
          </a:p>
          <a:p>
            <a:pPr>
              <a:buFontTx/>
              <a:buChar char="-"/>
            </a:pPr>
            <a:r>
              <a:rPr lang="nl-BE" sz="1800" dirty="0" smtClean="0">
                <a:latin typeface="Century Gothic" pitchFamily="34" charset="0"/>
              </a:rPr>
              <a:t>Welke voorwerpen wil je gebruiken? Welke associaties maak je (natuur, dieren, mensen …)?</a:t>
            </a:r>
          </a:p>
          <a:p>
            <a:pPr>
              <a:buFontTx/>
              <a:buChar char="-"/>
            </a:pPr>
            <a:r>
              <a:rPr lang="nl-BE" sz="1800" dirty="0" smtClean="0">
                <a:latin typeface="Century Gothic" pitchFamily="34" charset="0"/>
              </a:rPr>
              <a:t>Welke materialen hanteer je? </a:t>
            </a:r>
          </a:p>
          <a:p>
            <a:pPr>
              <a:buFontTx/>
              <a:buChar char="-"/>
            </a:pPr>
            <a:r>
              <a:rPr lang="nl-BE" sz="1800" dirty="0" smtClean="0">
                <a:latin typeface="Century Gothic" pitchFamily="34" charset="0"/>
              </a:rPr>
              <a:t>Welke kleuren wil je gebruiken? </a:t>
            </a:r>
          </a:p>
          <a:p>
            <a:pPr>
              <a:buFontTx/>
              <a:buChar char="-"/>
            </a:pPr>
            <a:r>
              <a:rPr lang="nl-BE" sz="1800" dirty="0" smtClean="0">
                <a:latin typeface="Century Gothic" pitchFamily="34" charset="0"/>
              </a:rPr>
              <a:t>Hoe schik je het materiaal? </a:t>
            </a:r>
          </a:p>
          <a:p>
            <a:pPr>
              <a:buFontTx/>
              <a:buChar char="-"/>
            </a:pPr>
            <a:r>
              <a:rPr lang="nl-BE" sz="1800" dirty="0" smtClean="0">
                <a:latin typeface="Century Gothic" pitchFamily="34" charset="0"/>
              </a:rPr>
              <a:t>Welke sfeer wil je uitdragen? Welk gevoel wil je oproepen? </a:t>
            </a:r>
          </a:p>
          <a:p>
            <a:pPr>
              <a:buFontTx/>
              <a:buChar char="-"/>
            </a:pPr>
            <a:r>
              <a:rPr lang="nl-BE" sz="1800" dirty="0" smtClean="0">
                <a:latin typeface="Century Gothic" pitchFamily="34" charset="0"/>
              </a:rPr>
              <a:t>…</a:t>
            </a:r>
          </a:p>
          <a:p>
            <a:pPr marL="0" indent="0">
              <a:buNone/>
            </a:pPr>
            <a:r>
              <a:rPr lang="nl-BE" sz="1800" dirty="0" smtClean="0">
                <a:latin typeface="Century Gothic" pitchFamily="34" charset="0"/>
              </a:rPr>
              <a:t>Bekijk je hoekje opnieuw en bevraag je opnieuw: ‘Waar is God hier voelbaar? Hoe ervaar ik God in dit tafereel? Welke gelovige boodschap wordt hier uitgedragen?’</a:t>
            </a:r>
            <a:endParaRPr lang="nl-BE" sz="1800" dirty="0">
              <a:latin typeface="Century Gothic" pitchFamily="34" charset="0"/>
            </a:endParaRPr>
          </a:p>
        </p:txBody>
      </p:sp>
      <p:sp>
        <p:nvSpPr>
          <p:cNvPr id="4" name="Titel 1"/>
          <p:cNvSpPr>
            <a:spLocks noGrp="1"/>
          </p:cNvSpPr>
          <p:nvPr>
            <p:ph type="title"/>
          </p:nvPr>
        </p:nvSpPr>
        <p:spPr>
          <a:xfrm>
            <a:off x="457200" y="274638"/>
            <a:ext cx="8229600" cy="1143000"/>
          </a:xfrm>
        </p:spPr>
        <p:txBody>
          <a:bodyPr/>
          <a:lstStyle/>
          <a:p>
            <a:r>
              <a:rPr lang="nl-BE" dirty="0" smtClean="0"/>
              <a:t>Aan de slag</a:t>
            </a:r>
            <a:endParaRPr lang="nl-BE" dirty="0"/>
          </a:p>
        </p:txBody>
      </p:sp>
    </p:spTree>
    <p:extLst>
      <p:ext uri="{BB962C8B-B14F-4D97-AF65-F5344CB8AC3E}">
        <p14:creationId xmlns:p14="http://schemas.microsoft.com/office/powerpoint/2010/main" val="20363062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20000"/>
            <a:ext cx="8229600" cy="1143000"/>
          </a:xfrm>
        </p:spPr>
        <p:txBody>
          <a:bodyPr/>
          <a:lstStyle/>
          <a:p>
            <a:r>
              <a:rPr lang="nl-BE" dirty="0">
                <a:latin typeface="Century Gothic" pitchFamily="34" charset="0"/>
              </a:rPr>
              <a:t>2</a:t>
            </a:r>
            <a:r>
              <a:rPr lang="nl-BE" dirty="0" smtClean="0">
                <a:latin typeface="Century Gothic" pitchFamily="34" charset="0"/>
              </a:rPr>
              <a:t>. God zoeken in de beleving</a:t>
            </a:r>
            <a:endParaRPr lang="nl-BE" dirty="0">
              <a:latin typeface="Century Gothic" pitchFamily="34" charset="0"/>
            </a:endParaRPr>
          </a:p>
        </p:txBody>
      </p:sp>
    </p:spTree>
    <p:extLst>
      <p:ext uri="{BB962C8B-B14F-4D97-AF65-F5344CB8AC3E}">
        <p14:creationId xmlns:p14="http://schemas.microsoft.com/office/powerpoint/2010/main" val="9981279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fontScale="77500" lnSpcReduction="20000"/>
          </a:bodyPr>
          <a:lstStyle/>
          <a:p>
            <a:pPr marL="0" indent="0">
              <a:buNone/>
            </a:pPr>
            <a:r>
              <a:rPr lang="nl-BE" dirty="0" smtClean="0">
                <a:latin typeface="Century Gothic" pitchFamily="34" charset="0"/>
              </a:rPr>
              <a:t>Kleuters kunnen </a:t>
            </a:r>
            <a:r>
              <a:rPr lang="nl-BE" smtClean="0">
                <a:latin typeface="Century Gothic" pitchFamily="34" charset="0"/>
              </a:rPr>
              <a:t>(misschien!!) nog </a:t>
            </a:r>
            <a:r>
              <a:rPr lang="nl-BE" dirty="0" smtClean="0">
                <a:latin typeface="Century Gothic" pitchFamily="34" charset="0"/>
              </a:rPr>
              <a:t>niet symbolisch denken, maar wel </a:t>
            </a:r>
            <a:r>
              <a:rPr lang="nl-BE" b="1" dirty="0" smtClean="0">
                <a:latin typeface="Century Gothic" pitchFamily="34" charset="0"/>
              </a:rPr>
              <a:t>symbolisch voelen</a:t>
            </a:r>
            <a:r>
              <a:rPr lang="nl-BE" dirty="0" smtClean="0">
                <a:latin typeface="Century Gothic" pitchFamily="34" charset="0"/>
              </a:rPr>
              <a:t>. Als kleuterleerkracht kun je op zoek gaan naar </a:t>
            </a:r>
            <a:r>
              <a:rPr lang="nl-BE" b="1" dirty="0" smtClean="0">
                <a:latin typeface="Century Gothic" pitchFamily="34" charset="0"/>
              </a:rPr>
              <a:t>belevingsmomenten die afgestemd zijn op de kleuters</a:t>
            </a:r>
            <a:r>
              <a:rPr lang="nl-BE" dirty="0" smtClean="0">
                <a:latin typeface="Century Gothic" pitchFamily="34" charset="0"/>
              </a:rPr>
              <a:t>. Het is daarbij niet nodig om dit dan te gaan ‘verbaliseren’ en te gaan uitleggen. </a:t>
            </a:r>
          </a:p>
          <a:p>
            <a:pPr marL="0" indent="0">
              <a:buNone/>
            </a:pPr>
            <a:endParaRPr lang="nl-BE" dirty="0">
              <a:latin typeface="Century Gothic" pitchFamily="34" charset="0"/>
            </a:endParaRPr>
          </a:p>
          <a:p>
            <a:pPr marL="0" indent="0">
              <a:buNone/>
            </a:pPr>
            <a:r>
              <a:rPr lang="nl-BE" dirty="0" smtClean="0">
                <a:latin typeface="Century Gothic" pitchFamily="34" charset="0"/>
              </a:rPr>
              <a:t>Wel kun je de kleuters woorden geven voor hun spirituele ervaring door God even te vernoemen. Voorbeeld: ‘Ik heb het gevoel dat we nu heel dicht bij God zijn.’ Of door God te danken voor de mooie ervaring.</a:t>
            </a:r>
            <a:endParaRPr lang="nl-BE" dirty="0">
              <a:latin typeface="Century Gothic" pitchFamily="34" charset="0"/>
            </a:endParaRPr>
          </a:p>
        </p:txBody>
      </p:sp>
    </p:spTree>
    <p:extLst>
      <p:ext uri="{BB962C8B-B14F-4D97-AF65-F5344CB8AC3E}">
        <p14:creationId xmlns:p14="http://schemas.microsoft.com/office/powerpoint/2010/main" val="17066789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artsofbeing.nl/wp-content/uploads/2011/08/mi040knuffelagaatroz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5252" y="5157193"/>
            <a:ext cx="2571933" cy="1714194"/>
          </a:xfrm>
          <a:prstGeom prst="rect">
            <a:avLst/>
          </a:prstGeom>
          <a:noFill/>
          <a:extLst>
            <a:ext uri="{909E8E84-426E-40DD-AFC4-6F175D3DCCD1}">
              <a14:hiddenFill xmlns:a14="http://schemas.microsoft.com/office/drawing/2010/main">
                <a:solidFill>
                  <a:srgbClr val="FFFFFF"/>
                </a:solidFill>
              </a14:hiddenFill>
            </a:ext>
          </a:extLst>
        </p:spPr>
      </p:pic>
      <p:sp>
        <p:nvSpPr>
          <p:cNvPr id="2" name="Titel 1"/>
          <p:cNvSpPr>
            <a:spLocks noGrp="1"/>
          </p:cNvSpPr>
          <p:nvPr>
            <p:ph type="title"/>
          </p:nvPr>
        </p:nvSpPr>
        <p:spPr>
          <a:xfrm>
            <a:off x="457200" y="273600"/>
            <a:ext cx="8229600" cy="1152000"/>
          </a:xfrm>
        </p:spPr>
        <p:txBody>
          <a:bodyPr/>
          <a:lstStyle/>
          <a:p>
            <a:r>
              <a:rPr lang="nl-BE" dirty="0">
                <a:latin typeface="Century Gothic" pitchFamily="34" charset="0"/>
              </a:rPr>
              <a:t>2. God zoeken in de beleving</a:t>
            </a:r>
          </a:p>
        </p:txBody>
      </p:sp>
      <p:sp>
        <p:nvSpPr>
          <p:cNvPr id="3" name="Tijdelijke aanduiding voor inhoud 2"/>
          <p:cNvSpPr>
            <a:spLocks noGrp="1"/>
          </p:cNvSpPr>
          <p:nvPr>
            <p:ph idx="1"/>
          </p:nvPr>
        </p:nvSpPr>
        <p:spPr/>
        <p:txBody>
          <a:bodyPr>
            <a:normAutofit fontScale="55000" lnSpcReduction="20000"/>
          </a:bodyPr>
          <a:lstStyle/>
          <a:p>
            <a:pPr marL="0" indent="0">
              <a:buNone/>
            </a:pPr>
            <a:r>
              <a:rPr lang="nl-BE" dirty="0">
                <a:latin typeface="Century Gothic" pitchFamily="34" charset="0"/>
              </a:rPr>
              <a:t>Aan de slag!</a:t>
            </a:r>
          </a:p>
          <a:p>
            <a:pPr marL="0" indent="0">
              <a:buNone/>
            </a:pPr>
            <a:endParaRPr lang="nl-BE" dirty="0">
              <a:latin typeface="Century Gothic" pitchFamily="34" charset="0"/>
            </a:endParaRPr>
          </a:p>
          <a:p>
            <a:pPr marL="0" indent="0">
              <a:buNone/>
            </a:pPr>
            <a:r>
              <a:rPr lang="nl-BE" dirty="0" smtClean="0">
                <a:latin typeface="Century Gothic" pitchFamily="34" charset="0"/>
              </a:rPr>
              <a:t>Ga na welke activiteiten jij zou voorzien om met de kleuters op zoek te gaan naar God op het niveau van de beleving. Je kunt vertrekken </a:t>
            </a:r>
            <a:r>
              <a:rPr lang="nl-BE" dirty="0">
                <a:latin typeface="Century Gothic" pitchFamily="34" charset="0"/>
              </a:rPr>
              <a:t>vanuit </a:t>
            </a:r>
            <a:r>
              <a:rPr lang="nl-BE" dirty="0" smtClean="0">
                <a:latin typeface="Century Gothic" pitchFamily="34" charset="0"/>
              </a:rPr>
              <a:t>een Godsbeeld, maar weet dat het mogelijk is dat anderen andere Godsbeelden associëren met een bepaalde activiteit. </a:t>
            </a:r>
          </a:p>
          <a:p>
            <a:pPr marL="0" indent="0">
              <a:buNone/>
            </a:pPr>
            <a:endParaRPr lang="nl-BE" dirty="0">
              <a:latin typeface="Century Gothic" pitchFamily="34" charset="0"/>
            </a:endParaRPr>
          </a:p>
          <a:p>
            <a:pPr marL="0" indent="0">
              <a:buNone/>
            </a:pPr>
            <a:r>
              <a:rPr lang="nl-BE" dirty="0" smtClean="0">
                <a:latin typeface="Century Gothic" pitchFamily="34" charset="0"/>
              </a:rPr>
              <a:t>Om met kleuters de beleving in te gaan, zijn er drie tips om dit proces te ondersteunen:</a:t>
            </a:r>
          </a:p>
          <a:p>
            <a:pPr marL="0" indent="0">
              <a:buNone/>
            </a:pPr>
            <a:endParaRPr lang="nl-BE" dirty="0">
              <a:latin typeface="Century Gothic" pitchFamily="34" charset="0"/>
            </a:endParaRPr>
          </a:p>
          <a:p>
            <a:pPr marL="0" indent="0">
              <a:buNone/>
            </a:pPr>
            <a:r>
              <a:rPr lang="nl-BE" b="1" dirty="0" smtClean="0">
                <a:latin typeface="Century Gothic" pitchFamily="34" charset="0"/>
              </a:rPr>
              <a:t>1. Help kinderen stil te staan bij ervaringen die bewondering en verwondering oproepen.</a:t>
            </a:r>
          </a:p>
          <a:p>
            <a:pPr marL="0" indent="0">
              <a:buNone/>
            </a:pPr>
            <a:r>
              <a:rPr lang="nl-BE" dirty="0" smtClean="0">
                <a:latin typeface="Century Gothic" pitchFamily="34" charset="0"/>
              </a:rPr>
              <a:t>Kleuters</a:t>
            </a:r>
            <a:r>
              <a:rPr lang="nl-BE" b="1" dirty="0" smtClean="0">
                <a:latin typeface="Century Gothic" pitchFamily="34" charset="0"/>
              </a:rPr>
              <a:t> </a:t>
            </a:r>
            <a:r>
              <a:rPr lang="nl-BE" dirty="0" smtClean="0">
                <a:latin typeface="Century Gothic" pitchFamily="34" charset="0"/>
              </a:rPr>
              <a:t>zijn nog over zo veel zaken verwonderd: de sneeuw die valt, kiezelsteentjes, modderplassen, de paddenstoelen langs de kant van de weg … Blijf bij die verwondering stilstaan, want zij is een van de poorten naar het mysterievolle in ons leven …</a:t>
            </a:r>
          </a:p>
        </p:txBody>
      </p:sp>
    </p:spTree>
    <p:extLst>
      <p:ext uri="{BB962C8B-B14F-4D97-AF65-F5344CB8AC3E}">
        <p14:creationId xmlns:p14="http://schemas.microsoft.com/office/powerpoint/2010/main" val="35126551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3600"/>
            <a:ext cx="8229600" cy="1152000"/>
          </a:xfrm>
        </p:spPr>
        <p:txBody>
          <a:bodyPr/>
          <a:lstStyle/>
          <a:p>
            <a:r>
              <a:rPr lang="nl-BE" dirty="0">
                <a:latin typeface="Century Gothic" pitchFamily="34" charset="0"/>
              </a:rPr>
              <a:t>2. God zoeken in de beleving</a:t>
            </a:r>
          </a:p>
        </p:txBody>
      </p:sp>
      <p:sp>
        <p:nvSpPr>
          <p:cNvPr id="3" name="Tijdelijke aanduiding voor inhoud 2"/>
          <p:cNvSpPr>
            <a:spLocks noGrp="1"/>
          </p:cNvSpPr>
          <p:nvPr>
            <p:ph idx="1"/>
          </p:nvPr>
        </p:nvSpPr>
        <p:spPr/>
        <p:txBody>
          <a:bodyPr>
            <a:normAutofit/>
          </a:bodyPr>
          <a:lstStyle/>
          <a:p>
            <a:pPr marL="0" indent="0">
              <a:buNone/>
            </a:pPr>
            <a:r>
              <a:rPr lang="nl-BE" sz="1800" b="1" dirty="0">
                <a:latin typeface="Century Gothic" pitchFamily="34" charset="0"/>
              </a:rPr>
              <a:t>2. Help kinderen thuiskomen in zichzelf. </a:t>
            </a:r>
          </a:p>
          <a:p>
            <a:pPr marL="0" indent="0">
              <a:buNone/>
            </a:pPr>
            <a:r>
              <a:rPr lang="nl-BE" sz="1800" dirty="0">
                <a:latin typeface="Century Gothic" pitchFamily="34" charset="0"/>
              </a:rPr>
              <a:t>Kinderen krijgen vaak de boodschap dat alles snel moet gaan en resultaat moet opleveren. Je met God verbinden, is echter een proces dat tijd vraagt. Kleuters mogen worden uitgenodigd om tot rust en verstilling te komen. Snel een gebed afraffelen, helpt kleuters niet om ‘stil te vallen’. In dat geval focus je enkel op het resultaat (het gebed) en niet op de weg ernaartoe (stilvallen, tot jezelf komen, je openstellen voor …). Daarom kan het belangrijk zijn om kleuters eerst te helpen in het hier en nu te komen en ‘in zichzelf af te dalen’.</a:t>
            </a:r>
          </a:p>
          <a:p>
            <a:endParaRPr lang="nl-BE" sz="1800" dirty="0"/>
          </a:p>
        </p:txBody>
      </p:sp>
      <p:pic>
        <p:nvPicPr>
          <p:cNvPr id="5" name="Picture 2" descr="http://mbsdefontein.nl/wp-content/themes/gridiculous/library/images/meditatie.JPG"/>
          <p:cNvPicPr>
            <a:picLocks noChangeAspect="1" noChangeArrowheads="1"/>
          </p:cNvPicPr>
          <p:nvPr/>
        </p:nvPicPr>
        <p:blipFill rotWithShape="1">
          <a:blip r:embed="rId2">
            <a:extLst>
              <a:ext uri="{28A0092B-C50C-407E-A947-70E740481C1C}">
                <a14:useLocalDpi xmlns:a14="http://schemas.microsoft.com/office/drawing/2010/main" val="0"/>
              </a:ext>
            </a:extLst>
          </a:blip>
          <a:srcRect l="29142"/>
          <a:stretch/>
        </p:blipFill>
        <p:spPr bwMode="auto">
          <a:xfrm>
            <a:off x="6885193" y="4725145"/>
            <a:ext cx="2266921" cy="2132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74681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3600"/>
            <a:ext cx="8229600" cy="1143000"/>
          </a:xfrm>
        </p:spPr>
        <p:txBody>
          <a:bodyPr/>
          <a:lstStyle/>
          <a:p>
            <a:r>
              <a:rPr lang="nl-BE" dirty="0">
                <a:latin typeface="Century Gothic" pitchFamily="34" charset="0"/>
              </a:rPr>
              <a:t>2. God zoeken in de beleving</a:t>
            </a:r>
          </a:p>
        </p:txBody>
      </p:sp>
      <p:sp>
        <p:nvSpPr>
          <p:cNvPr id="3" name="Tijdelijke aanduiding voor inhoud 2"/>
          <p:cNvSpPr>
            <a:spLocks noGrp="1"/>
          </p:cNvSpPr>
          <p:nvPr>
            <p:ph idx="1"/>
          </p:nvPr>
        </p:nvSpPr>
        <p:spPr/>
        <p:txBody>
          <a:bodyPr>
            <a:normAutofit/>
          </a:bodyPr>
          <a:lstStyle/>
          <a:p>
            <a:pPr marL="0" indent="0">
              <a:buNone/>
            </a:pPr>
            <a:r>
              <a:rPr lang="nl-BE" sz="1800" b="1" dirty="0" smtClean="0">
                <a:latin typeface="Century Gothic" pitchFamily="34" charset="0"/>
              </a:rPr>
              <a:t>3. Help kinderen God te ontdekken in de verbondenheid met elkaar.</a:t>
            </a:r>
          </a:p>
          <a:p>
            <a:pPr marL="0" indent="0">
              <a:buNone/>
            </a:pPr>
            <a:r>
              <a:rPr lang="nl-BE" sz="1800" dirty="0" smtClean="0">
                <a:latin typeface="Century Gothic" pitchFamily="34" charset="0"/>
              </a:rPr>
              <a:t>Vooral voor christenen is God een God die men kan ontmoeten in de relatie met de ander. De ruimte tussen mensen kan een heilige ruimte zijn. Concreet betekent dit dat we kleuters ervaringen kunnen laten opdoen waarin ze zacht en zorgzaam met elkaar omgaan en dat we God daarbij benoemen, bijvoorbeeld in een dankgebed. (God, dank Je, om bij ons te zijn.)</a:t>
            </a:r>
            <a:endParaRPr lang="nl-BE" sz="1800" dirty="0">
              <a:latin typeface="Century Gothic" pitchFamily="34" charset="0"/>
            </a:endParaRPr>
          </a:p>
        </p:txBody>
      </p:sp>
      <p:pic>
        <p:nvPicPr>
          <p:cNvPr id="4" name="Picture 2" descr="https://s-media-cache-ak0.pinimg.com/236x/10/b4/5c/10b45c58a2514d5fa83dede8ec6672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933056"/>
            <a:ext cx="2771800" cy="27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56490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3. Literatuursuggesties</a:t>
            </a:r>
            <a:endParaRPr lang="nl-BE" dirty="0"/>
          </a:p>
        </p:txBody>
      </p:sp>
      <p:pic>
        <p:nvPicPr>
          <p:cNvPr id="4" name="Picture 2" descr="http://www.pluizuit.be/archief/101216/go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340768"/>
            <a:ext cx="2460307" cy="312308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Op zoek naar God"/>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2267744" y="3284984"/>
            <a:ext cx="2287514" cy="3285703"/>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9" name="Picture 2" descr="http://www.piramidions.nl/product_repo/images/9789026614774.jpg"/>
          <p:cNvPicPr>
            <a:picLocks noGrp="1" noChangeAspect="1" noChangeArrowheads="1"/>
          </p:cNvPicPr>
          <p:nvPr>
            <p:ph sz="half" idx="2"/>
          </p:nvPr>
        </p:nvPicPr>
        <p:blipFill>
          <a:blip r:embed="rId4" cstate="print">
            <a:extLst>
              <a:ext uri="{28A0092B-C50C-407E-A947-70E740481C1C}">
                <a14:useLocalDpi xmlns:a14="http://schemas.microsoft.com/office/drawing/2010/main" val="0"/>
              </a:ext>
            </a:extLst>
          </a:blip>
          <a:srcRect/>
          <a:stretch>
            <a:fillRect/>
          </a:stretch>
        </p:blipFill>
        <p:spPr bwMode="auto">
          <a:xfrm>
            <a:off x="4355976" y="1494791"/>
            <a:ext cx="2308781" cy="297907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s.s-bol.com/imgbase0/imagebase/large/FC/9/3/4/1/9200000022471439.jpg"/>
          <p:cNvPicPr>
            <a:picLocks noGrp="1" noChangeAspect="1" noChangeArrowheads="1"/>
          </p:cNvPicPr>
          <p:nvPr>
            <p:ph sz="half" idx="2"/>
          </p:nvPr>
        </p:nvPicPr>
        <p:blipFill>
          <a:blip r:embed="rId5" cstate="print">
            <a:extLst>
              <a:ext uri="{28A0092B-C50C-407E-A947-70E740481C1C}">
                <a14:useLocalDpi xmlns:a14="http://schemas.microsoft.com/office/drawing/2010/main" val="0"/>
              </a:ext>
            </a:extLst>
          </a:blip>
          <a:srcRect/>
          <a:stretch>
            <a:fillRect/>
          </a:stretch>
        </p:blipFill>
        <p:spPr bwMode="auto">
          <a:xfrm>
            <a:off x="4860032" y="4581128"/>
            <a:ext cx="1815954" cy="185557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s.s-bol.com/imgbase0/imagebase/large/FC/6/6/1/0/1001004008210166.jpg"/>
          <p:cNvPicPr>
            <a:picLocks noGrp="1" noChangeAspect="1" noChangeArrowheads="1"/>
          </p:cNvPicPr>
          <p:nvPr>
            <p:ph sz="half" idx="2"/>
          </p:nvPr>
        </p:nvPicPr>
        <p:blipFill>
          <a:blip r:embed="rId6">
            <a:extLst>
              <a:ext uri="{28A0092B-C50C-407E-A947-70E740481C1C}">
                <a14:useLocalDpi xmlns:a14="http://schemas.microsoft.com/office/drawing/2010/main" val="0"/>
              </a:ext>
            </a:extLst>
          </a:blip>
          <a:srcRect/>
          <a:stretch>
            <a:fillRect/>
          </a:stretch>
        </p:blipFill>
        <p:spPr bwMode="auto">
          <a:xfrm>
            <a:off x="7020272" y="1268877"/>
            <a:ext cx="1610920" cy="161092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ttp://www.kok.nl/wp-content/uploads/boekdb/boek_large_s_4f2c9923617d74.65581688.png"/>
          <p:cNvPicPr>
            <a:picLocks noGrp="1" noChangeAspect="1" noChangeArrowheads="1"/>
          </p:cNvPicPr>
          <p:nvPr>
            <p:ph sz="quarter" idx="4"/>
          </p:nvPr>
        </p:nvPicPr>
        <p:blipFill>
          <a:blip r:embed="rId7" cstate="print">
            <a:extLst>
              <a:ext uri="{28A0092B-C50C-407E-A947-70E740481C1C}">
                <a14:useLocalDpi xmlns:a14="http://schemas.microsoft.com/office/drawing/2010/main" val="0"/>
              </a:ext>
            </a:extLst>
          </a:blip>
          <a:srcRect/>
          <a:stretch>
            <a:fillRect/>
          </a:stretch>
        </p:blipFill>
        <p:spPr bwMode="auto">
          <a:xfrm>
            <a:off x="7020272" y="2996952"/>
            <a:ext cx="1584176" cy="158417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http://www.kok.nl/wp-content/uploads/boekdb/boek_large_s_4f2c9923e98688.01204374.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020272" y="4725144"/>
            <a:ext cx="1620248" cy="162024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www.kok.nl/wp-content/uploads/boekdb/boek_large_s_4f2c9923935823.78820465.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79512" y="4585792"/>
            <a:ext cx="1898952" cy="18989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8082262"/>
      </p:ext>
    </p:extLst>
  </p:cSld>
  <p:clrMapOvr>
    <a:masterClrMapping/>
  </p:clrMapOvr>
  <p:timing>
    <p:tnLst>
      <p:par>
        <p:cTn id="1" dur="indefinite" restart="never" nodeType="tmRoot"/>
      </p:par>
    </p:tnLst>
  </p:timing>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TotalTime>
  <Words>916</Words>
  <Application>Microsoft Office PowerPoint</Application>
  <PresentationFormat>Diavoorstelling (4:3)</PresentationFormat>
  <Paragraphs>63</Paragraphs>
  <Slides>15</Slides>
  <Notes>0</Notes>
  <HiddenSlides>0</HiddenSlides>
  <MMClips>0</MMClips>
  <ScaleCrop>false</ScaleCrop>
  <HeadingPairs>
    <vt:vector size="4" baseType="variant">
      <vt:variant>
        <vt:lpstr>Thema</vt:lpstr>
      </vt:variant>
      <vt:variant>
        <vt:i4>1</vt:i4>
      </vt:variant>
      <vt:variant>
        <vt:lpstr>Diatitels</vt:lpstr>
      </vt:variant>
      <vt:variant>
        <vt:i4>15</vt:i4>
      </vt:variant>
    </vt:vector>
  </HeadingPairs>
  <TitlesOfParts>
    <vt:vector size="16" baseType="lpstr">
      <vt:lpstr>Kantoorthema</vt:lpstr>
      <vt:lpstr>PowerPoint-presentatie</vt:lpstr>
      <vt:lpstr>God in mijn klas</vt:lpstr>
      <vt:lpstr>Bedenkingen</vt:lpstr>
      <vt:lpstr>Hoe kunnen we vindplaatsen voor God creëren in de kleuterklas?</vt:lpstr>
      <vt:lpstr>1. Ruimte geven aan God</vt:lpstr>
      <vt:lpstr>PowerPoint-presentatie</vt:lpstr>
      <vt:lpstr>PowerPoint-presentatie</vt:lpstr>
      <vt:lpstr>Aan de slag</vt:lpstr>
      <vt:lpstr>Aan de slag</vt:lpstr>
      <vt:lpstr>2. God zoeken in de beleving</vt:lpstr>
      <vt:lpstr>PowerPoint-presentatie</vt:lpstr>
      <vt:lpstr>2. God zoeken in de beleving</vt:lpstr>
      <vt:lpstr>2. God zoeken in de beleving</vt:lpstr>
      <vt:lpstr>2. God zoeken in de beleving</vt:lpstr>
      <vt:lpstr>3. Literatuursuggesties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Sophie</dc:creator>
  <cp:lastModifiedBy>Sophie</cp:lastModifiedBy>
  <cp:revision>2</cp:revision>
  <dcterms:created xsi:type="dcterms:W3CDTF">2015-10-23T08:29:40Z</dcterms:created>
  <dcterms:modified xsi:type="dcterms:W3CDTF">2015-10-23T08:41:12Z</dcterms:modified>
</cp:coreProperties>
</file>