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86" r:id="rId1"/>
  </p:sldMasterIdLst>
  <p:notesMasterIdLst>
    <p:notesMasterId r:id="rId64"/>
  </p:notesMasterIdLst>
  <p:handoutMasterIdLst>
    <p:handoutMasterId r:id="rId65"/>
  </p:handoutMasterIdLst>
  <p:sldIdLst>
    <p:sldId id="533" r:id="rId2"/>
    <p:sldId id="624" r:id="rId3"/>
    <p:sldId id="626" r:id="rId4"/>
    <p:sldId id="522" r:id="rId5"/>
    <p:sldId id="650" r:id="rId6"/>
    <p:sldId id="513" r:id="rId7"/>
    <p:sldId id="514" r:id="rId8"/>
    <p:sldId id="515" r:id="rId9"/>
    <p:sldId id="516" r:id="rId10"/>
    <p:sldId id="532" r:id="rId11"/>
    <p:sldId id="607" r:id="rId12"/>
    <p:sldId id="608" r:id="rId13"/>
    <p:sldId id="488" r:id="rId14"/>
    <p:sldId id="489" r:id="rId15"/>
    <p:sldId id="539" r:id="rId16"/>
    <p:sldId id="464" r:id="rId17"/>
    <p:sldId id="512" r:id="rId18"/>
    <p:sldId id="457" r:id="rId19"/>
    <p:sldId id="651" r:id="rId20"/>
    <p:sldId id="521" r:id="rId21"/>
    <p:sldId id="500" r:id="rId22"/>
    <p:sldId id="510" r:id="rId23"/>
    <p:sldId id="627" r:id="rId24"/>
    <p:sldId id="628" r:id="rId25"/>
    <p:sldId id="491" r:id="rId26"/>
    <p:sldId id="635" r:id="rId27"/>
    <p:sldId id="648" r:id="rId28"/>
    <p:sldId id="636" r:id="rId29"/>
    <p:sldId id="637" r:id="rId30"/>
    <p:sldId id="638" r:id="rId31"/>
    <p:sldId id="640" r:id="rId32"/>
    <p:sldId id="639" r:id="rId33"/>
    <p:sldId id="652" r:id="rId34"/>
    <p:sldId id="634" r:id="rId35"/>
    <p:sldId id="492" r:id="rId36"/>
    <p:sldId id="493" r:id="rId37"/>
    <p:sldId id="434" r:id="rId38"/>
    <p:sldId id="435" r:id="rId39"/>
    <p:sldId id="472" r:id="rId40"/>
    <p:sldId id="473" r:id="rId41"/>
    <p:sldId id="474" r:id="rId42"/>
    <p:sldId id="494" r:id="rId43"/>
    <p:sldId id="529" r:id="rId44"/>
    <p:sldId id="642" r:id="rId45"/>
    <p:sldId id="504" r:id="rId46"/>
    <p:sldId id="497" r:id="rId47"/>
    <p:sldId id="499" r:id="rId48"/>
    <p:sldId id="507" r:id="rId49"/>
    <p:sldId id="502" r:id="rId50"/>
    <p:sldId id="526" r:id="rId51"/>
    <p:sldId id="498" r:id="rId52"/>
    <p:sldId id="643" r:id="rId53"/>
    <p:sldId id="654" r:id="rId54"/>
    <p:sldId id="617" r:id="rId55"/>
    <p:sldId id="552" r:id="rId56"/>
    <p:sldId id="603" r:id="rId57"/>
    <p:sldId id="604" r:id="rId58"/>
    <p:sldId id="653" r:id="rId59"/>
    <p:sldId id="616" r:id="rId60"/>
    <p:sldId id="645" r:id="rId61"/>
    <p:sldId id="647" r:id="rId62"/>
    <p:sldId id="646" r:id="rId63"/>
  </p:sldIdLst>
  <p:sldSz cx="9144000" cy="6858000" type="screen4x3"/>
  <p:notesSz cx="7099300" cy="10234613"/>
  <p:custDataLst>
    <p:tags r:id="rId66"/>
  </p:custData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136">
          <p15:clr>
            <a:srgbClr val="A4A3A4"/>
          </p15:clr>
        </p15:guide>
        <p15:guide id="2" pos="22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225" userDrawn="1">
          <p15:clr>
            <a:srgbClr val="A4A3A4"/>
          </p15:clr>
        </p15:guide>
        <p15:guide id="2" pos="2237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0000"/>
    <a:srgbClr val="0000FF"/>
    <a:srgbClr val="009900"/>
    <a:srgbClr val="FFCCFF"/>
    <a:srgbClr val="CCECFF"/>
    <a:srgbClr val="CCCCFF"/>
    <a:srgbClr val="CC99FF"/>
    <a:srgbClr val="33CC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jl, gemiddeld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04" autoAdjust="0"/>
    <p:restoredTop sz="94567" autoAdjust="0"/>
  </p:normalViewPr>
  <p:slideViewPr>
    <p:cSldViewPr snapToGrid="0" snapToObjects="1">
      <p:cViewPr varScale="1">
        <p:scale>
          <a:sx n="74" d="100"/>
          <a:sy n="74" d="100"/>
        </p:scale>
        <p:origin x="972" y="72"/>
      </p:cViewPr>
      <p:guideLst>
        <p:guide orient="horz" pos="4136"/>
        <p:guide pos="224"/>
      </p:guideLst>
    </p:cSldViewPr>
  </p:slideViewPr>
  <p:outlineViewPr>
    <p:cViewPr>
      <p:scale>
        <a:sx n="33" d="100"/>
        <a:sy n="33" d="100"/>
      </p:scale>
      <p:origin x="0" y="-663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53" d="100"/>
          <a:sy n="53" d="100"/>
        </p:scale>
        <p:origin x="-1782" y="-96"/>
      </p:cViewPr>
      <p:guideLst>
        <p:guide orient="horz" pos="3225"/>
        <p:guide pos="2237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notesMaster" Target="notesMasters/notesMaster1.xml"/><Relationship Id="rId69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3042558" cy="497901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5499" tIns="47750" rIns="95499" bIns="47750" numCol="1" anchor="t" anchorCtr="0" compatLnSpc="1">
            <a:prstTxWarp prst="textNoShape">
              <a:avLst/>
            </a:prstTxWarp>
          </a:bodyPr>
          <a:lstStyle>
            <a:lvl1pPr>
              <a:defRPr kumimoji="0"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56745" y="0"/>
            <a:ext cx="3042558" cy="497901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5499" tIns="47750" rIns="95499" bIns="47750" numCol="1" anchor="t" anchorCtr="0" compatLnSpc="1">
            <a:prstTxWarp prst="textNoShape">
              <a:avLst/>
            </a:prstTxWarp>
          </a:bodyPr>
          <a:lstStyle>
            <a:lvl1pPr algn="r">
              <a:defRPr kumimoji="0"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9709050"/>
            <a:ext cx="3042558" cy="497901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5499" tIns="47750" rIns="95499" bIns="47750" numCol="1" anchor="b" anchorCtr="0" compatLnSpc="1">
            <a:prstTxWarp prst="textNoShape">
              <a:avLst/>
            </a:prstTxWarp>
          </a:bodyPr>
          <a:lstStyle>
            <a:lvl1pPr>
              <a:defRPr kumimoji="0"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56745" y="9709050"/>
            <a:ext cx="3042558" cy="497901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5499" tIns="47750" rIns="95499" bIns="47750" numCol="1" anchor="b" anchorCtr="0" compatLnSpc="1">
            <a:prstTxWarp prst="textNoShape">
              <a:avLst/>
            </a:prstTxWarp>
          </a:bodyPr>
          <a:lstStyle>
            <a:lvl1pPr algn="r">
              <a:defRPr kumimoji="0" sz="1200"/>
            </a:lvl1pPr>
          </a:lstStyle>
          <a:p>
            <a:pPr>
              <a:defRPr/>
            </a:pPr>
            <a:fld id="{6830588B-31AC-4F1A-8B19-20C28FC7E826}" type="slidenum">
              <a:rPr lang="en-GB"/>
              <a:pPr>
                <a:defRPr/>
              </a:pPr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300545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3042558" cy="497901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5499" tIns="47750" rIns="95499" bIns="47750" numCol="1" anchor="t" anchorCtr="0" compatLnSpc="1">
            <a:prstTxWarp prst="textNoShape">
              <a:avLst/>
            </a:prstTxWarp>
          </a:bodyPr>
          <a:lstStyle>
            <a:lvl1pPr>
              <a:defRPr kumimoji="0"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56745" y="0"/>
            <a:ext cx="3042558" cy="497901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5499" tIns="47750" rIns="95499" bIns="47750" numCol="1" anchor="t" anchorCtr="0" compatLnSpc="1">
            <a:prstTxWarp prst="textNoShape">
              <a:avLst/>
            </a:prstTxWarp>
          </a:bodyPr>
          <a:lstStyle>
            <a:lvl1pPr algn="r">
              <a:defRPr kumimoji="0"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915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49325" y="746125"/>
            <a:ext cx="5200650" cy="39004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36172" y="4896018"/>
            <a:ext cx="5226957" cy="456408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5499" tIns="47750" rIns="95499" bIns="477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Klik om het opmaakprofiel van de modeltekst te bewerken</a:t>
            </a:r>
          </a:p>
          <a:p>
            <a:pPr lvl="1"/>
            <a:r>
              <a:rPr lang="en-GB" noProof="0" smtClean="0"/>
              <a:t>Tweede niveau</a:t>
            </a:r>
          </a:p>
          <a:p>
            <a:pPr lvl="2"/>
            <a:r>
              <a:rPr lang="en-GB" noProof="0" smtClean="0"/>
              <a:t>Derde niveau</a:t>
            </a:r>
          </a:p>
          <a:p>
            <a:pPr lvl="3"/>
            <a:r>
              <a:rPr lang="en-GB" noProof="0" smtClean="0"/>
              <a:t>Vierde niveau</a:t>
            </a:r>
          </a:p>
          <a:p>
            <a:pPr lvl="4"/>
            <a:r>
              <a:rPr lang="en-GB" noProof="0" smtClean="0"/>
              <a:t>Vijfde niveau</a:t>
            </a:r>
          </a:p>
        </p:txBody>
      </p:sp>
      <p:sp>
        <p:nvSpPr>
          <p:cNvPr id="593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9709050"/>
            <a:ext cx="3042558" cy="497901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5499" tIns="47750" rIns="95499" bIns="47750" numCol="1" anchor="b" anchorCtr="0" compatLnSpc="1">
            <a:prstTxWarp prst="textNoShape">
              <a:avLst/>
            </a:prstTxWarp>
          </a:bodyPr>
          <a:lstStyle>
            <a:lvl1pPr>
              <a:defRPr kumimoji="0"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93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56745" y="9709050"/>
            <a:ext cx="3042558" cy="497901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5499" tIns="47750" rIns="95499" bIns="47750" numCol="1" anchor="b" anchorCtr="0" compatLnSpc="1">
            <a:prstTxWarp prst="textNoShape">
              <a:avLst/>
            </a:prstTxWarp>
          </a:bodyPr>
          <a:lstStyle>
            <a:lvl1pPr algn="r">
              <a:defRPr kumimoji="0" sz="1200"/>
            </a:lvl1pPr>
          </a:lstStyle>
          <a:p>
            <a:pPr>
              <a:defRPr/>
            </a:pPr>
            <a:fld id="{F2BE4D13-BA48-4F80-8E55-9B6B82613BA8}" type="slidenum">
              <a:rPr lang="en-GB"/>
              <a:pPr>
                <a:defRPr/>
              </a:pPr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185348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 rood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nl-NL" smtClean="0"/>
              <a:t>Klik om de stijl te bewerken</a:t>
            </a:r>
            <a:endParaRPr lang="nl-NL" dirty="0"/>
          </a:p>
        </p:txBody>
      </p:sp>
      <p:sp>
        <p:nvSpPr>
          <p:cNvPr id="3" name="Subtitel 2"/>
          <p:cNvSpPr>
            <a:spLocks noGrp="1"/>
          </p:cNvSpPr>
          <p:nvPr>
            <p:ph type="subTitle" idx="1"/>
          </p:nvPr>
        </p:nvSpPr>
        <p:spPr>
          <a:xfrm>
            <a:off x="685800" y="3886200"/>
            <a:ext cx="7086600" cy="1752600"/>
          </a:xfrm>
        </p:spPr>
        <p:txBody>
          <a:bodyPr/>
          <a:lstStyle>
            <a:lvl1pPr marL="0" indent="0" algn="l">
              <a:buNone/>
              <a:defRPr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 smtClean="0"/>
              <a:t>Klik om de ondertitelstijl van het model te bewerken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8507438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 grij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nl-NL" dirty="0"/>
          </a:p>
        </p:txBody>
      </p:sp>
      <p:sp>
        <p:nvSpPr>
          <p:cNvPr id="3" name="Subtitel 2"/>
          <p:cNvSpPr>
            <a:spLocks noGrp="1"/>
          </p:cNvSpPr>
          <p:nvPr>
            <p:ph type="subTitle" idx="1"/>
          </p:nvPr>
        </p:nvSpPr>
        <p:spPr>
          <a:xfrm>
            <a:off x="685800" y="3886200"/>
            <a:ext cx="70866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 smtClean="0"/>
              <a:t>Klik om de ondertitelstijl van het model te bewerken</a:t>
            </a:r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447483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 grij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7979896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 en object rood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 dirty="0"/>
          </a:p>
        </p:txBody>
      </p:sp>
      <p:sp>
        <p:nvSpPr>
          <p:cNvPr id="10" name="Titel 9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nl-NL" smtClean="0"/>
              <a:t>Klik om de stijl te bewerken</a:t>
            </a: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40202648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 grijs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8401061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</p:spTree>
    <p:extLst>
      <p:ext uri="{BB962C8B-B14F-4D97-AF65-F5344CB8AC3E}">
        <p14:creationId xmlns:p14="http://schemas.microsoft.com/office/powerpoint/2010/main" val="21197865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ee objecte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4435422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7408252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6583158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098720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</p:spTree>
    <p:extLst>
      <p:ext uri="{BB962C8B-B14F-4D97-AF65-F5344CB8AC3E}">
        <p14:creationId xmlns:p14="http://schemas.microsoft.com/office/powerpoint/2010/main" val="25212278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l-NL" smtClean="0"/>
              <a:t>Klik op het pictogram als u een afbeelding wilt toevoegen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</p:spTree>
    <p:extLst>
      <p:ext uri="{BB962C8B-B14F-4D97-AF65-F5344CB8AC3E}">
        <p14:creationId xmlns:p14="http://schemas.microsoft.com/office/powerpoint/2010/main" val="21159637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nl-BE" dirty="0" smtClean="0"/>
              <a:t>Titelstijl van model bewerken</a:t>
            </a:r>
            <a:endParaRPr lang="nl-NL" dirty="0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2504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BE" dirty="0" smtClean="0"/>
              <a:t>Klik om de tekststijl van het model te bewerken</a:t>
            </a:r>
          </a:p>
          <a:p>
            <a:pPr lvl="1"/>
            <a:r>
              <a:rPr lang="nl-BE" dirty="0" smtClean="0"/>
              <a:t>Tweede niveau</a:t>
            </a:r>
          </a:p>
          <a:p>
            <a:pPr lvl="2"/>
            <a:r>
              <a:rPr lang="nl-BE" dirty="0" smtClean="0"/>
              <a:t>Derde niveau</a:t>
            </a:r>
          </a:p>
          <a:p>
            <a:pPr lvl="3"/>
            <a:r>
              <a:rPr lang="nl-BE" dirty="0" smtClean="0"/>
              <a:t>Vierde niveau</a:t>
            </a:r>
          </a:p>
          <a:p>
            <a:pPr lvl="4"/>
            <a:r>
              <a:rPr lang="nl-BE" dirty="0" smtClean="0"/>
              <a:t>Vijfde niveau</a:t>
            </a:r>
            <a:endParaRPr lang="nl-NL" dirty="0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1004457" y="6437172"/>
            <a:ext cx="1447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2537691" y="643717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445655" y="6437750"/>
            <a:ext cx="483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3704D7B9-CACD-45DE-8A9C-0234CC5228DB}" type="slidenum">
              <a:rPr lang="nl-NL" smtClean="0"/>
              <a:pPr>
                <a:defRPr/>
              </a:pPr>
              <a:t>‹nr.›</a:t>
            </a:fld>
            <a:endParaRPr lang="nl-NL"/>
          </a:p>
        </p:txBody>
      </p:sp>
      <p:pic>
        <p:nvPicPr>
          <p:cNvPr id="8" name="Afbeelding 7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0000" y="5580000"/>
            <a:ext cx="1838209" cy="11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11951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3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3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3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5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nvao.net/" TargetMode="Externa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01980" y="1174408"/>
            <a:ext cx="7772400" cy="2238493"/>
          </a:xfrm>
        </p:spPr>
        <p:txBody>
          <a:bodyPr>
            <a:normAutofit fontScale="90000"/>
          </a:bodyPr>
          <a:lstStyle/>
          <a:p>
            <a:pPr algn="ctr"/>
            <a:r>
              <a:rPr lang="nl-BE" sz="8000" b="1" dirty="0" smtClean="0"/>
              <a:t>Kwaliteitszorg in onderwijs</a:t>
            </a:r>
            <a:r>
              <a:rPr lang="nl-BE" sz="8000" b="1" dirty="0"/>
              <a:t/>
            </a:r>
            <a:br>
              <a:rPr lang="nl-BE" sz="8000" b="1" dirty="0"/>
            </a:br>
            <a:r>
              <a:rPr lang="nl-BE" sz="4000" b="1" dirty="0" smtClean="0"/>
              <a:t/>
            </a:r>
            <a:br>
              <a:rPr lang="nl-BE" sz="4000" b="1" dirty="0" smtClean="0"/>
            </a:br>
            <a:endParaRPr lang="nl-BE" sz="4000" b="1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104900" y="2941320"/>
            <a:ext cx="7086600" cy="2286000"/>
          </a:xfrm>
        </p:spPr>
        <p:txBody>
          <a:bodyPr>
            <a:normAutofit/>
          </a:bodyPr>
          <a:lstStyle/>
          <a:p>
            <a:pPr algn="ctr"/>
            <a:endParaRPr lang="nl-BE" altLang="nl-BE" sz="3200" dirty="0">
              <a:solidFill>
                <a:schemeClr val="bg1"/>
              </a:solidFill>
            </a:endParaRPr>
          </a:p>
          <a:p>
            <a:pPr algn="ctr"/>
            <a:endParaRPr lang="nl-BE" altLang="nl-BE" dirty="0" smtClean="0">
              <a:solidFill>
                <a:schemeClr val="bg1"/>
              </a:solidFill>
            </a:endParaRPr>
          </a:p>
          <a:p>
            <a:pPr algn="ctr"/>
            <a:r>
              <a:rPr lang="nl-BE" altLang="nl-BE" sz="2800" dirty="0" smtClean="0">
                <a:solidFill>
                  <a:schemeClr val="bg1"/>
                </a:solidFill>
              </a:rPr>
              <a:t>Michel Maricau</a:t>
            </a:r>
          </a:p>
          <a:p>
            <a:pPr algn="ctr"/>
            <a:r>
              <a:rPr lang="nl-BE" altLang="nl-BE" dirty="0" smtClean="0">
                <a:solidFill>
                  <a:schemeClr val="bg1"/>
                </a:solidFill>
              </a:rPr>
              <a:t>23 november 2017</a:t>
            </a:r>
            <a:endParaRPr lang="nl-BE" altLang="nl-BE" dirty="0">
              <a:solidFill>
                <a:schemeClr val="bg1"/>
              </a:solidFill>
            </a:endParaRPr>
          </a:p>
          <a:p>
            <a:endParaRPr lang="nl-BE" dirty="0">
              <a:solidFill>
                <a:schemeClr val="bg1"/>
              </a:solidFill>
            </a:endParaRPr>
          </a:p>
        </p:txBody>
      </p:sp>
      <p:pic>
        <p:nvPicPr>
          <p:cNvPr id="5" name="Afbeelding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1325" y="5227320"/>
            <a:ext cx="3181350" cy="143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039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BE" sz="3200" b="1" dirty="0" smtClean="0">
                <a:solidFill>
                  <a:srgbClr val="FF0000"/>
                </a:solidFill>
              </a:rPr>
              <a:t>Doelstellingen kwaliteitszorg</a:t>
            </a:r>
            <a:endParaRPr lang="nl-BE" sz="3200" b="1" dirty="0">
              <a:solidFill>
                <a:srgbClr val="FF0000"/>
              </a:solidFill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nl-BE" b="1" dirty="0" smtClean="0"/>
              <a:t>Stroomlijnen, verbeteren, vernieuwen kernprocessen</a:t>
            </a:r>
          </a:p>
          <a:p>
            <a:pPr lvl="1"/>
            <a:r>
              <a:rPr lang="nl-BE" dirty="0" smtClean="0"/>
              <a:t>Onderwijsproces</a:t>
            </a:r>
          </a:p>
          <a:p>
            <a:pPr lvl="1"/>
            <a:r>
              <a:rPr lang="nl-BE" dirty="0" smtClean="0"/>
              <a:t>Onderzoek- en maatschappelijke dienstverlening</a:t>
            </a:r>
          </a:p>
          <a:p>
            <a:pPr marL="457200" lvl="1" indent="0">
              <a:buNone/>
            </a:pPr>
            <a:endParaRPr lang="nl-BE" dirty="0" smtClean="0"/>
          </a:p>
          <a:p>
            <a:pPr marL="514350" indent="-514350">
              <a:buFont typeface="+mj-lt"/>
              <a:buAutoNum type="arabicPeriod"/>
            </a:pPr>
            <a:r>
              <a:rPr lang="nl-BE" b="1" dirty="0" smtClean="0"/>
              <a:t>Stroomlijnen, verbeteren, vernieuwen ondersteunende processen</a:t>
            </a:r>
          </a:p>
          <a:p>
            <a:pPr lvl="1"/>
            <a:r>
              <a:rPr lang="nl-BE" dirty="0" smtClean="0"/>
              <a:t>Onderwijsondersteunende diensten</a:t>
            </a:r>
          </a:p>
          <a:p>
            <a:pPr lvl="1"/>
            <a:r>
              <a:rPr lang="nl-BE" dirty="0" smtClean="0"/>
              <a:t>Technisch administratieve diensten</a:t>
            </a:r>
          </a:p>
          <a:p>
            <a:pPr lvl="1"/>
            <a:r>
              <a:rPr lang="nl-BE" dirty="0" smtClean="0"/>
              <a:t>Besturende processen</a:t>
            </a:r>
          </a:p>
          <a:p>
            <a:pPr marL="457200" lvl="1" indent="0">
              <a:buNone/>
            </a:pPr>
            <a:endParaRPr lang="nl-BE" dirty="0"/>
          </a:p>
          <a:p>
            <a:pPr marL="514350" indent="-514350">
              <a:buFont typeface="+mj-lt"/>
              <a:buAutoNum type="arabicPeriod"/>
            </a:pPr>
            <a:r>
              <a:rPr lang="nl-BE" b="1" dirty="0" smtClean="0"/>
              <a:t>Verantwoording afleggen over kwaliteit en kwaliteitszorg</a:t>
            </a:r>
          </a:p>
          <a:p>
            <a:pPr lvl="1"/>
            <a:r>
              <a:rPr lang="nl-BE" dirty="0" smtClean="0"/>
              <a:t>Opleidingsbeoordeling: accreditatie alle opleidingen</a:t>
            </a:r>
          </a:p>
          <a:p>
            <a:pPr lvl="1"/>
            <a:r>
              <a:rPr lang="nl-BE" dirty="0" err="1" smtClean="0"/>
              <a:t>Instellingsreview</a:t>
            </a:r>
            <a:r>
              <a:rPr lang="nl-BE" dirty="0" smtClean="0"/>
              <a:t>: positief oordeel</a:t>
            </a:r>
          </a:p>
          <a:p>
            <a:pPr marL="457200" lvl="1" indent="0">
              <a:buNone/>
            </a:pPr>
            <a:endParaRPr lang="nl-BE" dirty="0" smtClean="0"/>
          </a:p>
          <a:p>
            <a:pPr marL="514350" indent="-514350">
              <a:buFont typeface="+mj-lt"/>
              <a:buAutoNum type="arabicPeriod"/>
            </a:pPr>
            <a:r>
              <a:rPr lang="nl-BE" b="1" dirty="0" smtClean="0"/>
              <a:t>Ontwikkelen kwaliteitscultuur</a:t>
            </a:r>
          </a:p>
          <a:p>
            <a:pPr lvl="1"/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04775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b="1" dirty="0">
                <a:solidFill>
                  <a:srgbClr val="FF0000"/>
                </a:solidFill>
              </a:rPr>
              <a:t>De bedoeling van kwaliteitszorg </a:t>
            </a:r>
            <a:r>
              <a:rPr lang="nl-BE" b="1" dirty="0" smtClean="0">
                <a:solidFill>
                  <a:srgbClr val="FF0000"/>
                </a:solidFill>
              </a:rPr>
              <a:t>in </a:t>
            </a:r>
            <a:r>
              <a:rPr lang="nl-BE" b="1" dirty="0">
                <a:solidFill>
                  <a:srgbClr val="FF0000"/>
                </a:solidFill>
              </a:rPr>
              <a:t>onderwijs is …</a:t>
            </a:r>
            <a:endParaRPr lang="nl-BE" dirty="0">
              <a:solidFill>
                <a:srgbClr val="FF0000"/>
              </a:solidFill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10000"/>
              </a:lnSpc>
              <a:buNone/>
            </a:pPr>
            <a:r>
              <a:rPr lang="nl-BE" dirty="0"/>
              <a:t>docenten, leidinggevenden en ondersteuners </a:t>
            </a:r>
            <a:r>
              <a:rPr lang="nl-BE" u="sng" dirty="0"/>
              <a:t>permanent</a:t>
            </a:r>
            <a:r>
              <a:rPr lang="nl-BE" dirty="0"/>
              <a:t> </a:t>
            </a:r>
            <a:r>
              <a:rPr lang="nl-BE" u="sng" dirty="0"/>
              <a:t>uitdagen</a:t>
            </a:r>
            <a:r>
              <a:rPr lang="nl-BE" dirty="0"/>
              <a:t> en </a:t>
            </a:r>
            <a:r>
              <a:rPr lang="nl-BE" u="sng" dirty="0"/>
              <a:t>ondersteunen</a:t>
            </a:r>
            <a:r>
              <a:rPr lang="nl-BE" dirty="0"/>
              <a:t> </a:t>
            </a:r>
            <a:r>
              <a:rPr lang="nl-BE" dirty="0" smtClean="0"/>
              <a:t>om (als professional) </a:t>
            </a:r>
            <a:r>
              <a:rPr lang="nl-BE" u="sng" dirty="0"/>
              <a:t>het beste </a:t>
            </a:r>
            <a:r>
              <a:rPr lang="nl-BE" dirty="0"/>
              <a:t>te halen uit </a:t>
            </a:r>
            <a:r>
              <a:rPr lang="nl-BE" u="sng" dirty="0"/>
              <a:t>zichzelf</a:t>
            </a:r>
            <a:r>
              <a:rPr lang="nl-BE" dirty="0"/>
              <a:t> en hun </a:t>
            </a:r>
            <a:r>
              <a:rPr lang="nl-BE" u="sng" dirty="0"/>
              <a:t>activiteiten</a:t>
            </a:r>
            <a:r>
              <a:rPr lang="nl-BE" dirty="0"/>
              <a:t> en het </a:t>
            </a:r>
            <a:r>
              <a:rPr lang="nl-BE" u="sng" dirty="0"/>
              <a:t>grotere geheel </a:t>
            </a:r>
            <a:r>
              <a:rPr lang="nl-BE" dirty="0"/>
              <a:t>waarvan zij een onderdeel zijn om </a:t>
            </a:r>
            <a:r>
              <a:rPr lang="nl-BE" u="sng" dirty="0"/>
              <a:t>samen</a:t>
            </a:r>
            <a:r>
              <a:rPr lang="nl-BE" dirty="0"/>
              <a:t>, vol </a:t>
            </a:r>
            <a:r>
              <a:rPr lang="nl-BE" u="sng" dirty="0"/>
              <a:t>zin</a:t>
            </a:r>
            <a:r>
              <a:rPr lang="nl-BE" dirty="0"/>
              <a:t> en </a:t>
            </a:r>
            <a:r>
              <a:rPr lang="nl-BE" u="sng" dirty="0"/>
              <a:t>goesting</a:t>
            </a:r>
            <a:r>
              <a:rPr lang="nl-BE" dirty="0"/>
              <a:t>, te zorgen dat ze het </a:t>
            </a:r>
            <a:r>
              <a:rPr lang="nl-BE" u="sng" dirty="0"/>
              <a:t>best denkbare</a:t>
            </a:r>
            <a:r>
              <a:rPr lang="nl-BE" dirty="0"/>
              <a:t> </a:t>
            </a:r>
            <a:r>
              <a:rPr lang="nl-BE" u="sng" dirty="0"/>
              <a:t>onderwijs</a:t>
            </a:r>
            <a:r>
              <a:rPr lang="nl-BE" dirty="0"/>
              <a:t> maken.</a:t>
            </a:r>
          </a:p>
          <a:p>
            <a:pPr marL="0" indent="0">
              <a:lnSpc>
                <a:spcPct val="110000"/>
              </a:lnSpc>
              <a:buNone/>
            </a:pPr>
            <a:endParaRPr lang="nl-BE" u="sng" dirty="0"/>
          </a:p>
          <a:p>
            <a:pPr marL="0" indent="0">
              <a:lnSpc>
                <a:spcPct val="110000"/>
              </a:lnSpc>
              <a:buNone/>
            </a:pPr>
            <a:r>
              <a:rPr lang="nl-BE" u="sng" dirty="0"/>
              <a:t>Systemen</a:t>
            </a:r>
            <a:r>
              <a:rPr lang="nl-BE" dirty="0"/>
              <a:t> kunnen daarbij een efficiënt </a:t>
            </a:r>
            <a:r>
              <a:rPr lang="nl-BE" u="sng" dirty="0"/>
              <a:t>hulpmiddel</a:t>
            </a:r>
            <a:r>
              <a:rPr lang="nl-BE" dirty="0"/>
              <a:t> zijn.</a:t>
            </a:r>
          </a:p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4044103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nl-BE" sz="3200" b="1" dirty="0" smtClean="0">
                <a:solidFill>
                  <a:srgbClr val="FF0000"/>
                </a:solidFill>
              </a:rPr>
              <a:t>Kwaliteit</a:t>
            </a:r>
          </a:p>
          <a:p>
            <a:pPr marL="0" indent="0" algn="ctr">
              <a:buNone/>
            </a:pPr>
            <a:endParaRPr lang="nl-BE" sz="3200" b="1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nl-BE" sz="3200" b="1" dirty="0" smtClean="0">
                <a:solidFill>
                  <a:srgbClr val="FF0000"/>
                </a:solidFill>
              </a:rPr>
              <a:t>Onderwijskwaliteit</a:t>
            </a:r>
            <a:endParaRPr lang="nl-BE" sz="32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459224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b="1" dirty="0" smtClean="0">
                <a:solidFill>
                  <a:srgbClr val="FF0000"/>
                </a:solidFill>
              </a:rPr>
              <a:t>Kwaliteitsvol onderwijs</a:t>
            </a:r>
            <a:endParaRPr lang="nl-BE" b="1" dirty="0">
              <a:solidFill>
                <a:srgbClr val="FF0000"/>
              </a:solidFill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nl-BE" dirty="0" smtClean="0"/>
          </a:p>
          <a:p>
            <a:endParaRPr lang="nl-BE" dirty="0"/>
          </a:p>
          <a:p>
            <a:endParaRPr lang="nl-BE" dirty="0" smtClean="0"/>
          </a:p>
          <a:p>
            <a:endParaRPr lang="nl-BE" dirty="0"/>
          </a:p>
          <a:p>
            <a:endParaRPr lang="nl-BE" dirty="0" smtClean="0"/>
          </a:p>
          <a:p>
            <a:endParaRPr lang="nl-BE" dirty="0"/>
          </a:p>
          <a:p>
            <a:endParaRPr lang="nl-BE" dirty="0" smtClean="0"/>
          </a:p>
          <a:p>
            <a:endParaRPr lang="nl-BE" dirty="0"/>
          </a:p>
          <a:p>
            <a:endParaRPr lang="nl-BE" dirty="0" smtClean="0"/>
          </a:p>
          <a:p>
            <a:endParaRPr lang="nl-BE" dirty="0" smtClean="0"/>
          </a:p>
          <a:p>
            <a:pPr marL="0" indent="0">
              <a:buNone/>
            </a:pPr>
            <a:endParaRPr lang="nl-BE" sz="1200" dirty="0" smtClean="0"/>
          </a:p>
          <a:p>
            <a:pPr marL="0" indent="0">
              <a:buNone/>
            </a:pPr>
            <a:r>
              <a:rPr lang="nl-BE" sz="1400" dirty="0" smtClean="0"/>
              <a:t>Bron: Delphine Wante</a:t>
            </a:r>
            <a:endParaRPr lang="nl-BE" sz="1400" dirty="0"/>
          </a:p>
        </p:txBody>
      </p:sp>
      <p:pic>
        <p:nvPicPr>
          <p:cNvPr id="5" name="Afbeelding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1" y="669701"/>
            <a:ext cx="7939824" cy="5456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1600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b="1" dirty="0" smtClean="0">
                <a:solidFill>
                  <a:srgbClr val="FF0000"/>
                </a:solidFill>
              </a:rPr>
              <a:t>Kwaliteit</a:t>
            </a:r>
            <a:endParaRPr lang="nl-BE" b="1" dirty="0">
              <a:solidFill>
                <a:srgbClr val="FF0000"/>
              </a:solidFill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BE" sz="2800" b="1" dirty="0" smtClean="0"/>
              <a:t>Productgericht</a:t>
            </a:r>
          </a:p>
          <a:p>
            <a:pPr lvl="1"/>
            <a:r>
              <a:rPr lang="nl-BE" sz="2800" dirty="0" smtClean="0"/>
              <a:t>Eigenschappen</a:t>
            </a:r>
          </a:p>
          <a:p>
            <a:pPr lvl="1"/>
            <a:r>
              <a:rPr lang="nl-BE" sz="2800" dirty="0" smtClean="0"/>
              <a:t>Criteria</a:t>
            </a:r>
          </a:p>
          <a:p>
            <a:pPr lvl="1"/>
            <a:r>
              <a:rPr lang="nl-BE" sz="2800" dirty="0" smtClean="0"/>
              <a:t>Worden vastgelegd door een instantie</a:t>
            </a:r>
          </a:p>
          <a:p>
            <a:r>
              <a:rPr lang="nl-BE" sz="2800" b="1" dirty="0" smtClean="0"/>
              <a:t>Ontwerpgericht</a:t>
            </a:r>
          </a:p>
          <a:p>
            <a:pPr lvl="1"/>
            <a:r>
              <a:rPr lang="nl-BE" sz="2800" dirty="0" smtClean="0"/>
              <a:t>Product wordt vergeleken met vooropgestelde productspecificaties (referentiekader)</a:t>
            </a:r>
          </a:p>
          <a:p>
            <a:pPr lvl="1"/>
            <a:r>
              <a:rPr lang="nl-BE" sz="2800" dirty="0" smtClean="0"/>
              <a:t>Voorbeeld ontwerp van vakken: inhoud, aanpak, evaluatie</a:t>
            </a:r>
          </a:p>
        </p:txBody>
      </p:sp>
    </p:spTree>
    <p:extLst>
      <p:ext uri="{BB962C8B-B14F-4D97-AF65-F5344CB8AC3E}">
        <p14:creationId xmlns:p14="http://schemas.microsoft.com/office/powerpoint/2010/main" val="134441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b="1" dirty="0" smtClean="0">
                <a:solidFill>
                  <a:srgbClr val="FF0000"/>
                </a:solidFill>
              </a:rPr>
              <a:t>Kwaliteit</a:t>
            </a:r>
            <a:endParaRPr lang="nl-BE" b="1" dirty="0">
              <a:solidFill>
                <a:srgbClr val="FF0000"/>
              </a:solidFill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708525"/>
          </a:xfrm>
        </p:spPr>
        <p:txBody>
          <a:bodyPr>
            <a:normAutofit lnSpcReduction="10000"/>
          </a:bodyPr>
          <a:lstStyle/>
          <a:p>
            <a:r>
              <a:rPr lang="nl-BE" sz="2800" b="1" dirty="0" smtClean="0"/>
              <a:t>Klantgericht</a:t>
            </a:r>
          </a:p>
          <a:p>
            <a:pPr lvl="1"/>
            <a:r>
              <a:rPr lang="nl-BE" sz="2800" dirty="0" smtClean="0"/>
              <a:t>Behoeften  van ‘klant’: leerling, student, cursist, ouder, werkveld, maatschappij</a:t>
            </a:r>
          </a:p>
          <a:p>
            <a:pPr lvl="1"/>
            <a:r>
              <a:rPr lang="nl-BE" sz="2800" dirty="0" smtClean="0"/>
              <a:t>Veelal korte termijn en soms foutieve verwachtingen</a:t>
            </a:r>
          </a:p>
          <a:p>
            <a:pPr lvl="1"/>
            <a:r>
              <a:rPr lang="nl-BE" sz="2800" dirty="0" smtClean="0"/>
              <a:t>‘Klant’ als partner</a:t>
            </a:r>
          </a:p>
          <a:p>
            <a:r>
              <a:rPr lang="nl-BE" sz="2800" b="1" dirty="0" smtClean="0"/>
              <a:t>Waardegericht</a:t>
            </a:r>
          </a:p>
          <a:p>
            <a:pPr lvl="1"/>
            <a:r>
              <a:rPr lang="nl-BE" sz="2800" dirty="0" smtClean="0"/>
              <a:t>Economische inhoud</a:t>
            </a:r>
          </a:p>
          <a:p>
            <a:pPr lvl="1"/>
            <a:r>
              <a:rPr lang="nl-BE" sz="2800" dirty="0" smtClean="0"/>
              <a:t>Waarde voor een bepaalde prijs</a:t>
            </a:r>
          </a:p>
          <a:p>
            <a:pPr lvl="1"/>
            <a:r>
              <a:rPr lang="nl-BE" sz="2800" dirty="0" smtClean="0"/>
              <a:t>Kost voor de ‘klant’ (geld en tijd)</a:t>
            </a:r>
          </a:p>
          <a:p>
            <a:endParaRPr lang="nl-BE" dirty="0"/>
          </a:p>
        </p:txBody>
      </p:sp>
      <p:sp>
        <p:nvSpPr>
          <p:cNvPr id="4" name="Tekstvak 3"/>
          <p:cNvSpPr txBox="1"/>
          <p:nvPr/>
        </p:nvSpPr>
        <p:spPr>
          <a:xfrm>
            <a:off x="6836229" y="3169920"/>
            <a:ext cx="12866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2800" dirty="0" smtClean="0">
                <a:solidFill>
                  <a:srgbClr val="0000FF"/>
                </a:solidFill>
                <a:latin typeface="+mn-lt"/>
              </a:rPr>
              <a:t>Noden</a:t>
            </a:r>
            <a:endParaRPr lang="nl-BE" sz="2800" dirty="0">
              <a:solidFill>
                <a:srgbClr val="0000FF"/>
              </a:solidFill>
              <a:latin typeface="+mn-lt"/>
            </a:endParaRPr>
          </a:p>
        </p:txBody>
      </p:sp>
      <p:sp>
        <p:nvSpPr>
          <p:cNvPr id="5" name="Tekstvak 4"/>
          <p:cNvSpPr txBox="1"/>
          <p:nvPr/>
        </p:nvSpPr>
        <p:spPr>
          <a:xfrm>
            <a:off x="6313714" y="4774585"/>
            <a:ext cx="22340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2800" dirty="0" smtClean="0">
                <a:solidFill>
                  <a:srgbClr val="0000FF"/>
                </a:solidFill>
                <a:latin typeface="+mn-lt"/>
              </a:rPr>
              <a:t>Prijs/kwaliteit</a:t>
            </a:r>
            <a:endParaRPr lang="nl-BE" sz="2800" dirty="0">
              <a:solidFill>
                <a:srgbClr val="0000FF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915545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b="1" dirty="0" smtClean="0">
                <a:solidFill>
                  <a:srgbClr val="FF0000"/>
                </a:solidFill>
              </a:rPr>
              <a:t>Kwaliteit</a:t>
            </a:r>
            <a:endParaRPr lang="nl-BE" b="1" dirty="0">
              <a:solidFill>
                <a:srgbClr val="FF0000"/>
              </a:solidFill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BE" sz="2800" b="1" dirty="0" smtClean="0"/>
              <a:t>Transcendente benadering</a:t>
            </a:r>
          </a:p>
          <a:p>
            <a:pPr lvl="1"/>
            <a:r>
              <a:rPr lang="nl-BE" sz="2800" dirty="0" smtClean="0"/>
              <a:t>Klasse</a:t>
            </a:r>
          </a:p>
          <a:p>
            <a:pPr lvl="1"/>
            <a:r>
              <a:rPr lang="nl-BE" sz="2800" dirty="0" smtClean="0"/>
              <a:t>Reputatie</a:t>
            </a:r>
          </a:p>
          <a:p>
            <a:pPr lvl="1"/>
            <a:r>
              <a:rPr lang="nl-BE" sz="2800" dirty="0" smtClean="0"/>
              <a:t>Kwaliteitsimago</a:t>
            </a:r>
          </a:p>
          <a:p>
            <a:pPr marL="457200" lvl="1" indent="0">
              <a:buNone/>
            </a:pPr>
            <a:endParaRPr lang="nl-BE" dirty="0"/>
          </a:p>
          <a:p>
            <a:pPr marL="457200" lvl="1" indent="0">
              <a:buNone/>
            </a:pPr>
            <a:r>
              <a:rPr lang="nl-BE" sz="2000" dirty="0" smtClean="0"/>
              <a:t>D. </a:t>
            </a:r>
            <a:r>
              <a:rPr lang="nl-BE" sz="2000" dirty="0" err="1" smtClean="0"/>
              <a:t>Garvin</a:t>
            </a:r>
            <a:r>
              <a:rPr lang="nl-BE" sz="2000" dirty="0" smtClean="0"/>
              <a:t>, 1984</a:t>
            </a:r>
          </a:p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771516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b="1" dirty="0">
                <a:solidFill>
                  <a:srgbClr val="FF0000"/>
                </a:solidFill>
              </a:rPr>
              <a:t>Kwaliteit</a:t>
            </a:r>
            <a:endParaRPr lang="nl-BE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nl-BE" dirty="0" smtClean="0"/>
          </a:p>
          <a:p>
            <a:endParaRPr lang="nl-BE" dirty="0"/>
          </a:p>
          <a:p>
            <a:endParaRPr lang="nl-BE" dirty="0" smtClean="0"/>
          </a:p>
          <a:p>
            <a:endParaRPr lang="nl-BE" dirty="0"/>
          </a:p>
          <a:p>
            <a:endParaRPr lang="nl-BE" dirty="0" smtClean="0"/>
          </a:p>
          <a:p>
            <a:endParaRPr lang="nl-BE" dirty="0"/>
          </a:p>
          <a:p>
            <a:endParaRPr lang="nl-BE" dirty="0" smtClean="0"/>
          </a:p>
          <a:p>
            <a:endParaRPr lang="nl-BE" dirty="0"/>
          </a:p>
          <a:p>
            <a:endParaRPr lang="nl-BE" dirty="0" smtClean="0"/>
          </a:p>
          <a:p>
            <a:endParaRPr lang="nl-BE" dirty="0"/>
          </a:p>
          <a:p>
            <a:pPr marL="0" indent="0">
              <a:buNone/>
            </a:pPr>
            <a:r>
              <a:rPr lang="nl-BE" sz="2000" dirty="0" smtClean="0"/>
              <a:t>			B. van Schijndel, 2013 </a:t>
            </a:r>
            <a:endParaRPr lang="nl-BE" sz="2000" dirty="0"/>
          </a:p>
        </p:txBody>
      </p:sp>
      <p:pic>
        <p:nvPicPr>
          <p:cNvPr id="4" name="Afbeelding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2155" y="1600200"/>
            <a:ext cx="5685751" cy="396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297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b="1" dirty="0" smtClean="0">
                <a:solidFill>
                  <a:srgbClr val="FF0000"/>
                </a:solidFill>
              </a:rPr>
              <a:t>Onderwijskwaliteit</a:t>
            </a:r>
            <a:endParaRPr lang="nl-BE" dirty="0"/>
          </a:p>
        </p:txBody>
      </p:sp>
      <p:pic>
        <p:nvPicPr>
          <p:cNvPr id="4" name="Tijdelijke aanduiding voor inhoud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55869" y="2004567"/>
            <a:ext cx="3886200" cy="3825051"/>
          </a:xfrm>
          <a:prstGeom prst="rect">
            <a:avLst/>
          </a:prstGeom>
        </p:spPr>
      </p:pic>
      <p:sp>
        <p:nvSpPr>
          <p:cNvPr id="5" name="Rechthoek 4"/>
          <p:cNvSpPr/>
          <p:nvPr/>
        </p:nvSpPr>
        <p:spPr>
          <a:xfrm>
            <a:off x="1296174" y="5689908"/>
            <a:ext cx="283654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nl-NL" altLang="nl-BE" sz="2000" dirty="0" smtClean="0">
                <a:latin typeface="+mn-lt"/>
              </a:rPr>
              <a:t>	R. </a:t>
            </a:r>
            <a:r>
              <a:rPr lang="nl-NL" altLang="nl-BE" sz="2000" dirty="0" err="1" smtClean="0">
                <a:latin typeface="+mn-lt"/>
              </a:rPr>
              <a:t>Huntink</a:t>
            </a:r>
            <a:r>
              <a:rPr lang="nl-NL" altLang="nl-BE" sz="2000" dirty="0" smtClean="0">
                <a:latin typeface="+mn-lt"/>
              </a:rPr>
              <a:t>, 2010</a:t>
            </a:r>
            <a:endParaRPr lang="nl-NL" altLang="nl-BE" sz="2000" dirty="0">
              <a:latin typeface="+mn-lt"/>
            </a:endParaRPr>
          </a:p>
        </p:txBody>
      </p:sp>
      <p:sp>
        <p:nvSpPr>
          <p:cNvPr id="7" name="Rechthoek 6"/>
          <p:cNvSpPr/>
          <p:nvPr/>
        </p:nvSpPr>
        <p:spPr>
          <a:xfrm>
            <a:off x="597906" y="1407543"/>
            <a:ext cx="351679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dirty="0" smtClean="0">
                <a:latin typeface="+mn-lt"/>
              </a:rPr>
              <a:t>Kwaliteit van het lesgeven</a:t>
            </a: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644451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b="1" dirty="0" smtClean="0">
                <a:solidFill>
                  <a:srgbClr val="FF0000"/>
                </a:solidFill>
              </a:rPr>
              <a:t>Onderwijskwaliteit</a:t>
            </a:r>
            <a:endParaRPr lang="nl-BE" b="1" dirty="0">
              <a:solidFill>
                <a:srgbClr val="FF0000"/>
              </a:solidFill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57200" y="1351200"/>
            <a:ext cx="8229600" cy="47749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nl-BE" b="1" dirty="0" smtClean="0"/>
              <a:t>Functies </a:t>
            </a:r>
            <a:r>
              <a:rPr lang="nl-BE" b="1" dirty="0"/>
              <a:t>en </a:t>
            </a:r>
            <a:r>
              <a:rPr lang="nl-BE" b="1" dirty="0" smtClean="0"/>
              <a:t>doeldomeinen van </a:t>
            </a:r>
            <a:r>
              <a:rPr lang="nl-BE" b="1" dirty="0"/>
              <a:t>onderwijs</a:t>
            </a:r>
          </a:p>
          <a:p>
            <a:pPr marL="0" indent="0">
              <a:buNone/>
            </a:pPr>
            <a:endParaRPr lang="nl-BE" sz="1400" dirty="0" smtClean="0"/>
          </a:p>
          <a:p>
            <a:pPr marL="0" indent="0">
              <a:buNone/>
            </a:pPr>
            <a:endParaRPr lang="nl-BE" sz="1400" dirty="0"/>
          </a:p>
          <a:p>
            <a:pPr marL="0" indent="0">
              <a:buNone/>
            </a:pPr>
            <a:endParaRPr lang="nl-BE" sz="1400" dirty="0" smtClean="0"/>
          </a:p>
          <a:p>
            <a:pPr marL="0" indent="0">
              <a:buNone/>
            </a:pPr>
            <a:endParaRPr lang="nl-BE" sz="1400" dirty="0"/>
          </a:p>
          <a:p>
            <a:pPr marL="0" indent="0">
              <a:buNone/>
            </a:pPr>
            <a:endParaRPr lang="nl-BE" sz="1400" dirty="0" smtClean="0"/>
          </a:p>
          <a:p>
            <a:pPr marL="0" indent="0">
              <a:buNone/>
            </a:pPr>
            <a:endParaRPr lang="nl-BE" sz="1400" dirty="0"/>
          </a:p>
          <a:p>
            <a:pPr marL="0" indent="0">
              <a:buNone/>
            </a:pPr>
            <a:endParaRPr lang="nl-BE" sz="1400" dirty="0" smtClean="0"/>
          </a:p>
          <a:p>
            <a:pPr marL="0" indent="0">
              <a:buNone/>
            </a:pPr>
            <a:endParaRPr lang="nl-BE" sz="1400" dirty="0"/>
          </a:p>
          <a:p>
            <a:pPr marL="0" indent="0">
              <a:buNone/>
            </a:pPr>
            <a:endParaRPr lang="nl-BE" sz="1400" dirty="0" smtClean="0"/>
          </a:p>
          <a:p>
            <a:pPr marL="0" indent="0">
              <a:buNone/>
            </a:pPr>
            <a:endParaRPr lang="nl-BE" sz="1400" dirty="0"/>
          </a:p>
          <a:p>
            <a:pPr marL="0" indent="0">
              <a:buNone/>
            </a:pPr>
            <a:endParaRPr lang="nl-BE" sz="1400" dirty="0" smtClean="0"/>
          </a:p>
          <a:p>
            <a:pPr marL="0" indent="0">
              <a:buNone/>
            </a:pPr>
            <a:endParaRPr lang="nl-BE" sz="1400" dirty="0"/>
          </a:p>
          <a:p>
            <a:pPr marL="0" indent="0">
              <a:buNone/>
            </a:pPr>
            <a:endParaRPr lang="nl-BE" sz="1400" dirty="0"/>
          </a:p>
          <a:p>
            <a:pPr marL="0" indent="0">
              <a:buNone/>
            </a:pPr>
            <a:r>
              <a:rPr lang="nl-BE" sz="2000" dirty="0" smtClean="0"/>
              <a:t>G. </a:t>
            </a:r>
            <a:r>
              <a:rPr lang="nl-BE" sz="2000" dirty="0" err="1" smtClean="0"/>
              <a:t>Biesta</a:t>
            </a:r>
            <a:r>
              <a:rPr lang="nl-BE" sz="2000" dirty="0" smtClean="0"/>
              <a:t>, 2012</a:t>
            </a:r>
            <a:endParaRPr lang="nl-BE" sz="2000" dirty="0"/>
          </a:p>
        </p:txBody>
      </p:sp>
      <p:pic>
        <p:nvPicPr>
          <p:cNvPr id="4" name="Afbeelding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9727" y="1952863"/>
            <a:ext cx="4912714" cy="4173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1676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b="1" dirty="0" smtClean="0">
                <a:solidFill>
                  <a:srgbClr val="FF0000"/>
                </a:solidFill>
              </a:rPr>
              <a:t>Onderwijskwaliteit</a:t>
            </a:r>
            <a:endParaRPr lang="nl-BE" b="1" dirty="0">
              <a:solidFill>
                <a:srgbClr val="FF0000"/>
              </a:solidFill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nl-BE" sz="9600" b="1" dirty="0" smtClean="0"/>
              <a:t>Functies en doeldomeinen van onderwijs</a:t>
            </a:r>
          </a:p>
          <a:p>
            <a:pPr marL="0" indent="0">
              <a:buNone/>
            </a:pPr>
            <a:endParaRPr lang="nl-BE" sz="9600" b="1" dirty="0" smtClean="0"/>
          </a:p>
          <a:p>
            <a:endParaRPr lang="nl-BE" sz="2600" dirty="0"/>
          </a:p>
          <a:p>
            <a:r>
              <a:rPr lang="nl-BE" sz="9600" b="1" dirty="0" smtClean="0"/>
              <a:t>Kwalificatie</a:t>
            </a:r>
          </a:p>
          <a:p>
            <a:pPr lvl="1"/>
            <a:r>
              <a:rPr lang="nl-BE" sz="8000" dirty="0" smtClean="0"/>
              <a:t>Eindtermen</a:t>
            </a:r>
          </a:p>
          <a:p>
            <a:pPr lvl="1"/>
            <a:r>
              <a:rPr lang="nl-BE" sz="8000" dirty="0" smtClean="0"/>
              <a:t>Leerresultaten</a:t>
            </a:r>
          </a:p>
          <a:p>
            <a:pPr lvl="1"/>
            <a:endParaRPr lang="nl-BE" sz="6000" dirty="0" smtClean="0"/>
          </a:p>
          <a:p>
            <a:r>
              <a:rPr lang="nl-BE" sz="9600" b="1" dirty="0" smtClean="0"/>
              <a:t>Socialisatie</a:t>
            </a:r>
          </a:p>
          <a:p>
            <a:pPr lvl="1"/>
            <a:r>
              <a:rPr lang="nl-BE" sz="8000" dirty="0" smtClean="0"/>
              <a:t>Sociale, culturele en politieke leven</a:t>
            </a:r>
          </a:p>
          <a:p>
            <a:endParaRPr lang="nl-BE" sz="6000" dirty="0" smtClean="0"/>
          </a:p>
          <a:p>
            <a:r>
              <a:rPr lang="nl-BE" sz="9600" b="1" dirty="0" smtClean="0"/>
              <a:t>Subjectwording – persoonsvorming</a:t>
            </a:r>
          </a:p>
          <a:p>
            <a:pPr lvl="1"/>
            <a:r>
              <a:rPr lang="nl-BE" sz="8000" dirty="0" smtClean="0"/>
              <a:t>Manier van zijn, autonoom en onafhankelijk</a:t>
            </a:r>
          </a:p>
          <a:p>
            <a:pPr lvl="1"/>
            <a:endParaRPr lang="nl-BE" sz="8000" dirty="0" smtClean="0"/>
          </a:p>
          <a:p>
            <a:pPr marL="0" indent="0">
              <a:buNone/>
            </a:pPr>
            <a:endParaRPr lang="nl-BE" sz="1400" dirty="0"/>
          </a:p>
          <a:p>
            <a:pPr marL="0" indent="0">
              <a:buNone/>
            </a:pPr>
            <a:endParaRPr lang="nl-BE" sz="1400" dirty="0"/>
          </a:p>
          <a:p>
            <a:pPr marL="0" indent="0">
              <a:buNone/>
            </a:pPr>
            <a:r>
              <a:rPr lang="nl-BE" sz="8000" dirty="0" smtClean="0"/>
              <a:t>			G. </a:t>
            </a:r>
            <a:r>
              <a:rPr lang="nl-BE" sz="8000" dirty="0" err="1" smtClean="0"/>
              <a:t>Biesta</a:t>
            </a:r>
            <a:r>
              <a:rPr lang="nl-BE" sz="8000" dirty="0" smtClean="0"/>
              <a:t>, 2012</a:t>
            </a:r>
            <a:endParaRPr lang="nl-BE" sz="8000" dirty="0"/>
          </a:p>
        </p:txBody>
      </p:sp>
    </p:spTree>
    <p:extLst>
      <p:ext uri="{BB962C8B-B14F-4D97-AF65-F5344CB8AC3E}">
        <p14:creationId xmlns:p14="http://schemas.microsoft.com/office/powerpoint/2010/main" val="2752908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b="1" dirty="0" smtClean="0">
                <a:solidFill>
                  <a:srgbClr val="FF0000"/>
                </a:solidFill>
              </a:rPr>
              <a:t>Onderwijskwaliteit</a:t>
            </a:r>
            <a:endParaRPr lang="nl-BE" b="1" dirty="0">
              <a:solidFill>
                <a:srgbClr val="FF0000"/>
              </a:solidFill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57200" y="1280160"/>
            <a:ext cx="8229600" cy="484600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nl-BE" b="1" dirty="0" smtClean="0">
                <a:solidFill>
                  <a:srgbClr val="0000FF"/>
                </a:solidFill>
              </a:rPr>
              <a:t>Voorbeeld: onderwijsvisie VIVES</a:t>
            </a:r>
          </a:p>
          <a:p>
            <a:pPr marL="0" indent="0">
              <a:buNone/>
            </a:pPr>
            <a:endParaRPr lang="nl-BE" b="1" dirty="0" smtClean="0"/>
          </a:p>
          <a:p>
            <a:pPr lvl="1"/>
            <a:r>
              <a:rPr lang="nl-BE" b="1" dirty="0" smtClean="0"/>
              <a:t>Drive</a:t>
            </a:r>
          </a:p>
          <a:p>
            <a:pPr lvl="2"/>
            <a:r>
              <a:rPr lang="nl-BE" dirty="0" smtClean="0"/>
              <a:t>Het beste uit jezelf halen</a:t>
            </a:r>
          </a:p>
          <a:p>
            <a:pPr lvl="2"/>
            <a:r>
              <a:rPr lang="nl-BE" dirty="0" smtClean="0"/>
              <a:t>Het eigen leerproces beheren</a:t>
            </a:r>
          </a:p>
          <a:p>
            <a:pPr lvl="1"/>
            <a:r>
              <a:rPr lang="nl-BE" b="1" dirty="0" smtClean="0"/>
              <a:t>Connectie</a:t>
            </a:r>
          </a:p>
          <a:p>
            <a:pPr lvl="2"/>
            <a:r>
              <a:rPr lang="nl-BE" dirty="0"/>
              <a:t>Leren van </a:t>
            </a:r>
            <a:r>
              <a:rPr lang="nl-BE" dirty="0" smtClean="0"/>
              <a:t>en met elkaar</a:t>
            </a:r>
          </a:p>
          <a:p>
            <a:pPr lvl="2"/>
            <a:r>
              <a:rPr lang="nl-BE" dirty="0" smtClean="0"/>
              <a:t>Vloeiend schakelen in de </a:t>
            </a:r>
            <a:r>
              <a:rPr lang="nl-BE" dirty="0" err="1" smtClean="0"/>
              <a:t>hogeronderwijsruimte</a:t>
            </a:r>
            <a:endParaRPr lang="nl-BE" dirty="0" smtClean="0"/>
          </a:p>
          <a:p>
            <a:pPr lvl="2"/>
            <a:r>
              <a:rPr lang="nl-BE" dirty="0" smtClean="0"/>
              <a:t>Actief in dialoog gaan met werkveld en maatschappij</a:t>
            </a:r>
          </a:p>
          <a:p>
            <a:pPr lvl="1"/>
            <a:r>
              <a:rPr lang="nl-BE" b="1" dirty="0" smtClean="0"/>
              <a:t>Innovatie</a:t>
            </a:r>
          </a:p>
          <a:p>
            <a:pPr lvl="2"/>
            <a:r>
              <a:rPr lang="nl-BE" dirty="0" smtClean="0"/>
              <a:t>Inspirerend onderwijs van morgen vormgeven</a:t>
            </a:r>
          </a:p>
          <a:p>
            <a:pPr lvl="2"/>
            <a:r>
              <a:rPr lang="nl-BE" dirty="0" smtClean="0"/>
              <a:t>Voorbereiden op beroepen van morgen</a:t>
            </a:r>
          </a:p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971037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b="1" dirty="0" smtClean="0">
                <a:solidFill>
                  <a:srgbClr val="FF0000"/>
                </a:solidFill>
              </a:rPr>
              <a:t>Onderwijskwaliteit</a:t>
            </a:r>
            <a:endParaRPr lang="nl-BE" b="1" dirty="0">
              <a:solidFill>
                <a:srgbClr val="FF0000"/>
              </a:solidFill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nl-BE" sz="2800" b="1" dirty="0" smtClean="0">
                <a:solidFill>
                  <a:srgbClr val="0000FF"/>
                </a:solidFill>
              </a:rPr>
              <a:t>Voorbeeld: referentiekader VIVES</a:t>
            </a:r>
          </a:p>
          <a:p>
            <a:endParaRPr lang="nl-BE" sz="2800" dirty="0" smtClean="0"/>
          </a:p>
          <a:p>
            <a:r>
              <a:rPr lang="nl-BE" sz="2800" dirty="0" smtClean="0"/>
              <a:t>Standaard 1: beoogd eindniveau</a:t>
            </a:r>
          </a:p>
          <a:p>
            <a:r>
              <a:rPr lang="nl-BE" sz="2800" dirty="0" smtClean="0"/>
              <a:t>Standaard 2: opleidingsprogramma</a:t>
            </a:r>
          </a:p>
          <a:p>
            <a:r>
              <a:rPr lang="nl-BE" sz="2800" dirty="0" smtClean="0"/>
              <a:t>Standaard 3: onderwijsproces</a:t>
            </a:r>
          </a:p>
          <a:p>
            <a:r>
              <a:rPr lang="nl-BE" sz="2800" dirty="0" smtClean="0"/>
              <a:t>Standaard 4: personeel</a:t>
            </a:r>
          </a:p>
          <a:p>
            <a:r>
              <a:rPr lang="nl-BE" sz="2800" dirty="0" smtClean="0"/>
              <a:t>Standaard 5: resultaat van het onderwijsproces</a:t>
            </a:r>
          </a:p>
          <a:p>
            <a:r>
              <a:rPr lang="nl-BE" sz="2800" dirty="0" smtClean="0"/>
              <a:t>Standaard 6: kwaliteitszorg</a:t>
            </a:r>
          </a:p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991425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b="1" dirty="0" smtClean="0">
                <a:solidFill>
                  <a:srgbClr val="0000FF"/>
                </a:solidFill>
              </a:rPr>
              <a:t>Competenties van de 21ste eeuw</a:t>
            </a:r>
            <a:endParaRPr lang="nl-BE" dirty="0">
              <a:solidFill>
                <a:srgbClr val="0000FF"/>
              </a:solidFill>
            </a:endParaRPr>
          </a:p>
        </p:txBody>
      </p:sp>
      <p:sp>
        <p:nvSpPr>
          <p:cNvPr id="5" name="Tijdelijke aanduiding voor inhoud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BE" dirty="0" smtClean="0"/>
              <a:t>Internationale competenties</a:t>
            </a:r>
          </a:p>
          <a:p>
            <a:r>
              <a:rPr lang="nl-BE" dirty="0" smtClean="0"/>
              <a:t>Duurzaam handelen</a:t>
            </a:r>
          </a:p>
          <a:p>
            <a:r>
              <a:rPr lang="nl-BE" dirty="0" smtClean="0"/>
              <a:t>Interdisciplinair samenwerken</a:t>
            </a:r>
          </a:p>
          <a:p>
            <a:r>
              <a:rPr lang="nl-BE" dirty="0" smtClean="0"/>
              <a:t>Ondernemerszin</a:t>
            </a:r>
          </a:p>
          <a:p>
            <a:r>
              <a:rPr lang="nl-BE" dirty="0" smtClean="0"/>
              <a:t>Mediawijsheid</a:t>
            </a:r>
          </a:p>
          <a:p>
            <a:r>
              <a:rPr lang="nl-BE" dirty="0" smtClean="0"/>
              <a:t>Ethisch en levensbeschouwelijk bewustzijn</a:t>
            </a:r>
            <a:endParaRPr lang="nl-BE" dirty="0"/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53823" y="1600200"/>
            <a:ext cx="3339084" cy="2071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241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b="1" dirty="0" smtClean="0">
                <a:solidFill>
                  <a:srgbClr val="FF0000"/>
                </a:solidFill>
              </a:rPr>
              <a:t>Kwaliteit</a:t>
            </a:r>
            <a:endParaRPr lang="nl-BE" b="1" dirty="0">
              <a:solidFill>
                <a:srgbClr val="FF0000"/>
              </a:solidFill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nl-BE" dirty="0" smtClean="0"/>
              <a:t>Kwaliteit van een dienstverlening</a:t>
            </a:r>
          </a:p>
          <a:p>
            <a:endParaRPr lang="nl-BE" dirty="0"/>
          </a:p>
          <a:p>
            <a:endParaRPr lang="nl-BE" dirty="0" smtClean="0"/>
          </a:p>
          <a:p>
            <a:endParaRPr lang="nl-BE" dirty="0"/>
          </a:p>
          <a:p>
            <a:endParaRPr lang="nl-BE" dirty="0" smtClean="0"/>
          </a:p>
          <a:p>
            <a:endParaRPr lang="nl-BE" dirty="0"/>
          </a:p>
          <a:p>
            <a:endParaRPr lang="nl-BE" dirty="0" smtClean="0"/>
          </a:p>
          <a:p>
            <a:endParaRPr lang="nl-BE" dirty="0"/>
          </a:p>
          <a:p>
            <a:pPr marL="0" indent="0">
              <a:buNone/>
            </a:pPr>
            <a:r>
              <a:rPr lang="nl-BE" sz="1800" dirty="0" smtClean="0"/>
              <a:t>					G. </a:t>
            </a:r>
            <a:r>
              <a:rPr lang="nl-BE" sz="1800" dirty="0" err="1" smtClean="0"/>
              <a:t>Cuyvers</a:t>
            </a:r>
            <a:r>
              <a:rPr lang="nl-BE" sz="1800" dirty="0" smtClean="0"/>
              <a:t>, 2007</a:t>
            </a:r>
            <a:endParaRPr lang="nl-BE" sz="1800" dirty="0"/>
          </a:p>
        </p:txBody>
      </p:sp>
      <p:pic>
        <p:nvPicPr>
          <p:cNvPr id="5" name="Afbeelding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782" y="2629989"/>
            <a:ext cx="8412435" cy="1230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8683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b="1" dirty="0">
                <a:solidFill>
                  <a:srgbClr val="FF0000"/>
                </a:solidFill>
              </a:rPr>
              <a:t>Kwaliteitsperspectieven</a:t>
            </a:r>
            <a:endParaRPr lang="nl-BE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BE" sz="3600" dirty="0" smtClean="0"/>
              <a:t>Systeemtechnische aspecten </a:t>
            </a:r>
          </a:p>
          <a:p>
            <a:endParaRPr lang="nl-BE" sz="3600" dirty="0" smtClean="0"/>
          </a:p>
          <a:p>
            <a:r>
              <a:rPr lang="nl-BE" sz="3600" dirty="0" smtClean="0"/>
              <a:t>Sociaal-dynamische aspecten</a:t>
            </a:r>
          </a:p>
          <a:p>
            <a:endParaRPr lang="nl-BE" sz="3600" dirty="0"/>
          </a:p>
          <a:p>
            <a:endParaRPr lang="nl-BE" sz="3600" dirty="0"/>
          </a:p>
          <a:p>
            <a:pPr marL="0" indent="0">
              <a:buNone/>
            </a:pPr>
            <a:r>
              <a:rPr lang="nl-BE" sz="2000" dirty="0"/>
              <a:t>Berendsen en Van </a:t>
            </a:r>
            <a:r>
              <a:rPr lang="nl-BE" sz="2000" dirty="0" smtClean="0"/>
              <a:t>Schijndel, 2013</a:t>
            </a:r>
            <a:endParaRPr lang="nl-BE" sz="2000" dirty="0"/>
          </a:p>
          <a:p>
            <a:pPr marL="0" indent="0">
              <a:buNone/>
            </a:pPr>
            <a:endParaRPr lang="nl-BE" sz="3600" dirty="0"/>
          </a:p>
        </p:txBody>
      </p:sp>
    </p:spTree>
    <p:extLst>
      <p:ext uri="{BB962C8B-B14F-4D97-AF65-F5344CB8AC3E}">
        <p14:creationId xmlns:p14="http://schemas.microsoft.com/office/powerpoint/2010/main" val="2203870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b="1" dirty="0">
                <a:solidFill>
                  <a:srgbClr val="FF0000"/>
                </a:solidFill>
              </a:rPr>
              <a:t>Kwaliteitsperspectieven</a:t>
            </a:r>
            <a:endParaRPr lang="nl-BE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nl-BE" dirty="0" smtClean="0"/>
          </a:p>
          <a:p>
            <a:endParaRPr lang="nl-BE" dirty="0" smtClean="0"/>
          </a:p>
          <a:p>
            <a:endParaRPr lang="nl-BE" dirty="0"/>
          </a:p>
          <a:p>
            <a:endParaRPr lang="nl-BE" dirty="0" smtClean="0"/>
          </a:p>
          <a:p>
            <a:endParaRPr lang="nl-BE" dirty="0"/>
          </a:p>
          <a:p>
            <a:endParaRPr lang="nl-BE" dirty="0" smtClean="0"/>
          </a:p>
          <a:p>
            <a:endParaRPr lang="nl-BE" dirty="0"/>
          </a:p>
          <a:p>
            <a:endParaRPr lang="nl-BE" dirty="0" smtClean="0"/>
          </a:p>
          <a:p>
            <a:endParaRPr lang="nl-BE" dirty="0"/>
          </a:p>
          <a:p>
            <a:endParaRPr lang="nl-BE" dirty="0" smtClean="0"/>
          </a:p>
          <a:p>
            <a:pPr marL="0" indent="0">
              <a:buNone/>
            </a:pPr>
            <a:r>
              <a:rPr lang="nl-BE" sz="2000" dirty="0" smtClean="0"/>
              <a:t>Berendsen en Van Schijndel, 2013</a:t>
            </a:r>
            <a:endParaRPr lang="nl-BE" sz="2000" dirty="0"/>
          </a:p>
          <a:p>
            <a:endParaRPr lang="nl-BE" dirty="0"/>
          </a:p>
          <a:p>
            <a:endParaRPr lang="nl-BE" dirty="0" smtClean="0"/>
          </a:p>
          <a:p>
            <a:endParaRPr lang="nl-BE" dirty="0"/>
          </a:p>
          <a:p>
            <a:endParaRPr lang="nl-BE" dirty="0" smtClean="0"/>
          </a:p>
          <a:p>
            <a:endParaRPr lang="nl-BE" dirty="0"/>
          </a:p>
          <a:p>
            <a:endParaRPr lang="nl-BE" dirty="0" smtClean="0"/>
          </a:p>
          <a:p>
            <a:endParaRPr lang="nl-BE" dirty="0"/>
          </a:p>
          <a:p>
            <a:endParaRPr lang="nl-BE" dirty="0" smtClean="0"/>
          </a:p>
          <a:p>
            <a:endParaRPr lang="nl-BE" dirty="0"/>
          </a:p>
          <a:p>
            <a:endParaRPr lang="nl-BE" dirty="0"/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505" y="1100736"/>
            <a:ext cx="8272989" cy="4450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8154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b="1" dirty="0">
                <a:solidFill>
                  <a:srgbClr val="FF0000"/>
                </a:solidFill>
              </a:rPr>
              <a:t>De bedoeling van kwaliteitszorg van onderwijs is …</a:t>
            </a:r>
            <a:endParaRPr lang="nl-BE" dirty="0">
              <a:solidFill>
                <a:srgbClr val="FF0000"/>
              </a:solidFill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10000"/>
              </a:lnSpc>
              <a:buNone/>
            </a:pPr>
            <a:r>
              <a:rPr lang="nl-BE" dirty="0"/>
              <a:t>docenten, leidinggevenden en ondersteuners </a:t>
            </a:r>
            <a:r>
              <a:rPr lang="nl-BE" u="sng" dirty="0"/>
              <a:t>permanent</a:t>
            </a:r>
            <a:r>
              <a:rPr lang="nl-BE" dirty="0"/>
              <a:t> </a:t>
            </a:r>
            <a:r>
              <a:rPr lang="nl-BE" u="sng" dirty="0"/>
              <a:t>uitdagen</a:t>
            </a:r>
            <a:r>
              <a:rPr lang="nl-BE" dirty="0"/>
              <a:t> en </a:t>
            </a:r>
            <a:r>
              <a:rPr lang="nl-BE" u="sng" dirty="0"/>
              <a:t>ondersteunen</a:t>
            </a:r>
            <a:r>
              <a:rPr lang="nl-BE" dirty="0"/>
              <a:t> </a:t>
            </a:r>
            <a:r>
              <a:rPr lang="nl-BE" dirty="0" smtClean="0"/>
              <a:t>om (als professional) </a:t>
            </a:r>
            <a:r>
              <a:rPr lang="nl-BE" u="sng" dirty="0"/>
              <a:t>het beste </a:t>
            </a:r>
            <a:r>
              <a:rPr lang="nl-BE" dirty="0"/>
              <a:t>te halen uit </a:t>
            </a:r>
            <a:r>
              <a:rPr lang="nl-BE" u="sng" dirty="0"/>
              <a:t>zichzelf</a:t>
            </a:r>
            <a:r>
              <a:rPr lang="nl-BE" dirty="0"/>
              <a:t> en hun </a:t>
            </a:r>
            <a:r>
              <a:rPr lang="nl-BE" u="sng" dirty="0"/>
              <a:t>activiteiten</a:t>
            </a:r>
            <a:r>
              <a:rPr lang="nl-BE" dirty="0"/>
              <a:t> en het </a:t>
            </a:r>
            <a:r>
              <a:rPr lang="nl-BE" u="sng" dirty="0"/>
              <a:t>grotere geheel </a:t>
            </a:r>
            <a:r>
              <a:rPr lang="nl-BE" dirty="0"/>
              <a:t>waarvan zij een onderdeel zijn om </a:t>
            </a:r>
            <a:r>
              <a:rPr lang="nl-BE" u="sng" dirty="0"/>
              <a:t>samen</a:t>
            </a:r>
            <a:r>
              <a:rPr lang="nl-BE" dirty="0"/>
              <a:t>, vol </a:t>
            </a:r>
            <a:r>
              <a:rPr lang="nl-BE" u="sng" dirty="0"/>
              <a:t>zin</a:t>
            </a:r>
            <a:r>
              <a:rPr lang="nl-BE" dirty="0"/>
              <a:t> en </a:t>
            </a:r>
            <a:r>
              <a:rPr lang="nl-BE" u="sng" dirty="0"/>
              <a:t>goesting</a:t>
            </a:r>
            <a:r>
              <a:rPr lang="nl-BE" dirty="0"/>
              <a:t>, te zorgen dat ze het </a:t>
            </a:r>
            <a:r>
              <a:rPr lang="nl-BE" u="sng" dirty="0"/>
              <a:t>best denkbare</a:t>
            </a:r>
            <a:r>
              <a:rPr lang="nl-BE" dirty="0"/>
              <a:t> </a:t>
            </a:r>
            <a:r>
              <a:rPr lang="nl-BE" u="sng" dirty="0"/>
              <a:t>onderwijs</a:t>
            </a:r>
            <a:r>
              <a:rPr lang="nl-BE" dirty="0"/>
              <a:t> maken.</a:t>
            </a:r>
          </a:p>
          <a:p>
            <a:pPr marL="0" indent="0">
              <a:lnSpc>
                <a:spcPct val="110000"/>
              </a:lnSpc>
              <a:buNone/>
            </a:pPr>
            <a:endParaRPr lang="nl-BE" u="sng" dirty="0"/>
          </a:p>
          <a:p>
            <a:pPr marL="0" indent="0">
              <a:lnSpc>
                <a:spcPct val="110000"/>
              </a:lnSpc>
              <a:buNone/>
            </a:pPr>
            <a:r>
              <a:rPr lang="nl-BE" u="sng" dirty="0"/>
              <a:t>Systemen</a:t>
            </a:r>
            <a:r>
              <a:rPr lang="nl-BE" dirty="0"/>
              <a:t> kunnen daarbij een efficiënt </a:t>
            </a:r>
            <a:r>
              <a:rPr lang="nl-BE" u="sng" dirty="0"/>
              <a:t>hulpmiddel</a:t>
            </a:r>
            <a:r>
              <a:rPr lang="nl-BE" dirty="0"/>
              <a:t> zijn.</a:t>
            </a:r>
          </a:p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992973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nl-BE" sz="3200" b="1" dirty="0" smtClean="0">
                <a:solidFill>
                  <a:srgbClr val="FF0000"/>
                </a:solidFill>
              </a:rPr>
              <a:t>Hoe </a:t>
            </a:r>
            <a:r>
              <a:rPr lang="nl-BE" sz="3200" b="1" dirty="0">
                <a:solidFill>
                  <a:srgbClr val="FF0000"/>
                </a:solidFill>
              </a:rPr>
              <a:t>kunnen we ervoor zorgen dat onderwijskwaliteit in elke vezel van de schoolwerking zit?</a:t>
            </a:r>
          </a:p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827758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BE" b="1" dirty="0" smtClean="0">
                <a:solidFill>
                  <a:srgbClr val="FF0000"/>
                </a:solidFill>
              </a:rPr>
              <a:t>Kwaliteitszorg - kwaliteitsontwikkeling</a:t>
            </a:r>
            <a:endParaRPr lang="nl-BE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nl-BE" sz="3200" b="1" dirty="0" smtClean="0"/>
              <a:t>Kwaliteitszorg</a:t>
            </a:r>
          </a:p>
          <a:p>
            <a:pPr lvl="1"/>
            <a:r>
              <a:rPr lang="nl-BE" sz="3200" dirty="0" smtClean="0"/>
              <a:t>Statisch</a:t>
            </a:r>
          </a:p>
          <a:p>
            <a:pPr lvl="1"/>
            <a:r>
              <a:rPr lang="nl-BE" sz="3200" dirty="0" smtClean="0"/>
              <a:t>Beheren: regels en procedures</a:t>
            </a:r>
          </a:p>
          <a:p>
            <a:pPr marL="0" indent="0">
              <a:buNone/>
            </a:pPr>
            <a:endParaRPr lang="nl-BE" sz="3200" b="1" dirty="0" smtClean="0"/>
          </a:p>
          <a:p>
            <a:r>
              <a:rPr lang="nl-BE" sz="3200" b="1" dirty="0" smtClean="0"/>
              <a:t>Kwaliteitsontwikkeling</a:t>
            </a:r>
          </a:p>
          <a:p>
            <a:pPr lvl="1"/>
            <a:r>
              <a:rPr lang="nl-BE" sz="3200" dirty="0" smtClean="0"/>
              <a:t>Dynamisch</a:t>
            </a:r>
          </a:p>
          <a:p>
            <a:pPr lvl="1"/>
            <a:r>
              <a:rPr lang="nl-BE" sz="3200" dirty="0" smtClean="0"/>
              <a:t>Reflectie en permanent leren</a:t>
            </a:r>
            <a:endParaRPr lang="nl-BE" sz="3200" dirty="0"/>
          </a:p>
          <a:p>
            <a:pPr marL="457200" lvl="1" indent="0">
              <a:buNone/>
            </a:pPr>
            <a:endParaRPr lang="nl-BE" sz="2000" dirty="0" smtClean="0"/>
          </a:p>
          <a:p>
            <a:pPr marL="457200" lvl="1" indent="0">
              <a:buNone/>
            </a:pPr>
            <a:r>
              <a:rPr lang="nl-BE" sz="2000" dirty="0" smtClean="0"/>
              <a:t>			G</a:t>
            </a:r>
            <a:r>
              <a:rPr lang="nl-BE" sz="2000" dirty="0"/>
              <a:t>. </a:t>
            </a:r>
            <a:r>
              <a:rPr lang="nl-BE" sz="2000" dirty="0" err="1"/>
              <a:t>Cuyvers</a:t>
            </a:r>
            <a:r>
              <a:rPr lang="nl-BE" sz="2000" dirty="0"/>
              <a:t>, 2007</a:t>
            </a:r>
          </a:p>
          <a:p>
            <a:pPr marL="457200" lvl="1" indent="0">
              <a:buNone/>
            </a:pPr>
            <a:endParaRPr lang="nl-BE" sz="3200" dirty="0" smtClean="0"/>
          </a:p>
        </p:txBody>
      </p:sp>
    </p:spTree>
    <p:extLst>
      <p:ext uri="{BB962C8B-B14F-4D97-AF65-F5344CB8AC3E}">
        <p14:creationId xmlns:p14="http://schemas.microsoft.com/office/powerpoint/2010/main" val="3613142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b="1" dirty="0" smtClean="0">
                <a:solidFill>
                  <a:srgbClr val="FF0000"/>
                </a:solidFill>
              </a:rPr>
              <a:t>Evolutie in de kwaliteitszorg</a:t>
            </a:r>
            <a:br>
              <a:rPr lang="nl-BE" b="1" dirty="0" smtClean="0">
                <a:solidFill>
                  <a:srgbClr val="FF0000"/>
                </a:solidFill>
              </a:rPr>
            </a:br>
            <a:r>
              <a:rPr lang="nl-BE" sz="2400" b="1" dirty="0" smtClean="0">
                <a:solidFill>
                  <a:srgbClr val="FF0000"/>
                </a:solidFill>
              </a:rPr>
              <a:t>Scholen in kwaliteitskunde</a:t>
            </a:r>
            <a:endParaRPr lang="nl-BE" sz="2400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57200" y="1600200"/>
            <a:ext cx="5806440" cy="4525963"/>
          </a:xfrm>
        </p:spPr>
        <p:txBody>
          <a:bodyPr>
            <a:normAutofit lnSpcReduction="1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nl-BE" b="1" dirty="0" smtClean="0"/>
              <a:t>Empirische school</a:t>
            </a:r>
            <a:r>
              <a:rPr lang="nl-BE" dirty="0" smtClean="0"/>
              <a:t>: </a:t>
            </a:r>
          </a:p>
          <a:p>
            <a:pPr marL="857250" lvl="1" indent="-457200"/>
            <a:r>
              <a:rPr lang="nl-BE" dirty="0" smtClean="0"/>
              <a:t>Product en proces</a:t>
            </a:r>
          </a:p>
          <a:p>
            <a:pPr marL="857250" lvl="1" indent="-457200"/>
            <a:r>
              <a:rPr lang="nl-BE" dirty="0" smtClean="0"/>
              <a:t>Beheersing (efficiëntie en effectiviteit)</a:t>
            </a:r>
          </a:p>
          <a:p>
            <a:pPr marL="457200" indent="-457200">
              <a:buFont typeface="+mj-lt"/>
              <a:buAutoNum type="arabicPeriod"/>
            </a:pPr>
            <a:r>
              <a:rPr lang="nl-BE" b="1" dirty="0" smtClean="0"/>
              <a:t>Normatieve school</a:t>
            </a:r>
            <a:r>
              <a:rPr lang="nl-BE" dirty="0" smtClean="0"/>
              <a:t>:</a:t>
            </a:r>
          </a:p>
          <a:p>
            <a:pPr marL="857250" lvl="1" indent="-457200"/>
            <a:r>
              <a:rPr lang="nl-BE" dirty="0" smtClean="0"/>
              <a:t>Systeem en organisatie</a:t>
            </a:r>
          </a:p>
          <a:p>
            <a:pPr marL="857250" lvl="1" indent="-457200"/>
            <a:r>
              <a:rPr lang="nl-BE" dirty="0" smtClean="0"/>
              <a:t>Verandering: flexibiliteit en innovatie</a:t>
            </a:r>
          </a:p>
          <a:p>
            <a:pPr marL="457200" indent="-457200">
              <a:buFont typeface="+mj-lt"/>
              <a:buAutoNum type="arabicPeriod"/>
            </a:pPr>
            <a:r>
              <a:rPr lang="nl-BE" b="1" dirty="0" smtClean="0"/>
              <a:t>Reflectieve school</a:t>
            </a:r>
            <a:r>
              <a:rPr lang="nl-BE" dirty="0" smtClean="0"/>
              <a:t>:</a:t>
            </a:r>
          </a:p>
          <a:p>
            <a:pPr marL="857250" lvl="1" indent="-457200"/>
            <a:r>
              <a:rPr lang="nl-BE" dirty="0" smtClean="0"/>
              <a:t>Persoon en relatie</a:t>
            </a:r>
          </a:p>
          <a:p>
            <a:pPr marL="857250" lvl="1" indent="-457200"/>
            <a:r>
              <a:rPr lang="nl-BE" dirty="0" smtClean="0"/>
              <a:t>Moraal en waarden</a:t>
            </a:r>
          </a:p>
          <a:p>
            <a:pPr marL="457200" indent="-457200">
              <a:buFont typeface="+mj-lt"/>
              <a:buAutoNum type="arabicPeriod"/>
            </a:pPr>
            <a:r>
              <a:rPr lang="nl-BE" b="1" i="1" dirty="0" smtClean="0"/>
              <a:t>Contextuele school:</a:t>
            </a:r>
          </a:p>
          <a:p>
            <a:pPr marL="857250" lvl="1" indent="-457200"/>
            <a:r>
              <a:rPr lang="nl-BE" i="1" dirty="0" smtClean="0"/>
              <a:t>Context </a:t>
            </a:r>
            <a:endParaRPr lang="nl-BE" i="1" dirty="0"/>
          </a:p>
        </p:txBody>
      </p:sp>
      <p:sp>
        <p:nvSpPr>
          <p:cNvPr id="4" name="Tekstvak 3"/>
          <p:cNvSpPr txBox="1"/>
          <p:nvPr/>
        </p:nvSpPr>
        <p:spPr>
          <a:xfrm>
            <a:off x="6560820" y="1600200"/>
            <a:ext cx="21259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dirty="0" smtClean="0">
                <a:solidFill>
                  <a:srgbClr val="0000FF"/>
                </a:solidFill>
                <a:latin typeface="Calibri" panose="020F0502020204030204" pitchFamily="34" charset="0"/>
              </a:rPr>
              <a:t>Meten is weten</a:t>
            </a:r>
            <a:endParaRPr lang="nl-BE" dirty="0">
              <a:solidFill>
                <a:srgbClr val="0000FF"/>
              </a:solidFill>
              <a:latin typeface="Calibri" panose="020F0502020204030204" pitchFamily="34" charset="0"/>
            </a:endParaRPr>
          </a:p>
        </p:txBody>
      </p:sp>
      <p:sp>
        <p:nvSpPr>
          <p:cNvPr id="7" name="Tekstvak 6"/>
          <p:cNvSpPr txBox="1"/>
          <p:nvPr/>
        </p:nvSpPr>
        <p:spPr>
          <a:xfrm>
            <a:off x="6560820" y="2735580"/>
            <a:ext cx="21259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dirty="0" smtClean="0">
                <a:solidFill>
                  <a:srgbClr val="0000FF"/>
                </a:solidFill>
                <a:latin typeface="Calibri" panose="020F0502020204030204" pitchFamily="34" charset="0"/>
              </a:rPr>
              <a:t>ISO-normen</a:t>
            </a:r>
            <a:endParaRPr lang="nl-BE" dirty="0">
              <a:solidFill>
                <a:srgbClr val="0000FF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6582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b="1" dirty="0">
                <a:solidFill>
                  <a:srgbClr val="FF0000"/>
                </a:solidFill>
              </a:rPr>
              <a:t>Kwaliteitsperspectieven</a:t>
            </a:r>
            <a:endParaRPr lang="nl-BE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BE" sz="3600" dirty="0" smtClean="0"/>
              <a:t>Systeemtechnische aspecten </a:t>
            </a:r>
          </a:p>
          <a:p>
            <a:endParaRPr lang="nl-BE" sz="3600" dirty="0" smtClean="0"/>
          </a:p>
          <a:p>
            <a:r>
              <a:rPr lang="nl-BE" sz="3600" dirty="0" smtClean="0"/>
              <a:t>Sociaal-dynamische aspecten</a:t>
            </a:r>
          </a:p>
          <a:p>
            <a:endParaRPr lang="nl-BE" sz="3600" dirty="0"/>
          </a:p>
          <a:p>
            <a:endParaRPr lang="nl-BE" sz="3600" dirty="0"/>
          </a:p>
          <a:p>
            <a:pPr marL="0" indent="0">
              <a:buNone/>
            </a:pPr>
            <a:r>
              <a:rPr lang="nl-BE" sz="2000" dirty="0"/>
              <a:t>Berendsen en Van </a:t>
            </a:r>
            <a:r>
              <a:rPr lang="nl-BE" sz="2000" dirty="0" smtClean="0"/>
              <a:t>Schijndel, 2013</a:t>
            </a:r>
            <a:endParaRPr lang="nl-BE" sz="2000" dirty="0"/>
          </a:p>
          <a:p>
            <a:pPr marL="0" indent="0">
              <a:buNone/>
            </a:pPr>
            <a:endParaRPr lang="nl-BE" sz="3600" dirty="0"/>
          </a:p>
        </p:txBody>
      </p:sp>
    </p:spTree>
    <p:extLst>
      <p:ext uri="{BB962C8B-B14F-4D97-AF65-F5344CB8AC3E}">
        <p14:creationId xmlns:p14="http://schemas.microsoft.com/office/powerpoint/2010/main" val="1825399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b="1" dirty="0">
                <a:solidFill>
                  <a:srgbClr val="FF0000"/>
                </a:solidFill>
              </a:rPr>
              <a:t>Kwaliteitsperspectieven</a:t>
            </a:r>
            <a:endParaRPr lang="nl-BE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nl-BE" dirty="0" smtClean="0"/>
          </a:p>
          <a:p>
            <a:endParaRPr lang="nl-BE" dirty="0" smtClean="0"/>
          </a:p>
          <a:p>
            <a:endParaRPr lang="nl-BE" dirty="0"/>
          </a:p>
          <a:p>
            <a:endParaRPr lang="nl-BE" dirty="0" smtClean="0"/>
          </a:p>
          <a:p>
            <a:endParaRPr lang="nl-BE" dirty="0"/>
          </a:p>
          <a:p>
            <a:endParaRPr lang="nl-BE" dirty="0" smtClean="0"/>
          </a:p>
          <a:p>
            <a:endParaRPr lang="nl-BE" dirty="0"/>
          </a:p>
          <a:p>
            <a:endParaRPr lang="nl-BE" dirty="0" smtClean="0"/>
          </a:p>
          <a:p>
            <a:endParaRPr lang="nl-BE" dirty="0"/>
          </a:p>
          <a:p>
            <a:endParaRPr lang="nl-BE" dirty="0" smtClean="0"/>
          </a:p>
          <a:p>
            <a:pPr marL="0" indent="0">
              <a:buNone/>
            </a:pPr>
            <a:r>
              <a:rPr lang="nl-BE" sz="2000" dirty="0" smtClean="0"/>
              <a:t>Berendsen en Van Schijndel, 2013</a:t>
            </a:r>
            <a:endParaRPr lang="nl-BE" sz="2000" dirty="0"/>
          </a:p>
          <a:p>
            <a:endParaRPr lang="nl-BE" dirty="0"/>
          </a:p>
          <a:p>
            <a:endParaRPr lang="nl-BE" dirty="0" smtClean="0"/>
          </a:p>
          <a:p>
            <a:endParaRPr lang="nl-BE" dirty="0"/>
          </a:p>
          <a:p>
            <a:endParaRPr lang="nl-BE" dirty="0" smtClean="0"/>
          </a:p>
          <a:p>
            <a:endParaRPr lang="nl-BE" dirty="0"/>
          </a:p>
          <a:p>
            <a:endParaRPr lang="nl-BE" dirty="0" smtClean="0"/>
          </a:p>
          <a:p>
            <a:endParaRPr lang="nl-BE" dirty="0"/>
          </a:p>
          <a:p>
            <a:endParaRPr lang="nl-BE" dirty="0" smtClean="0"/>
          </a:p>
          <a:p>
            <a:endParaRPr lang="nl-BE" dirty="0"/>
          </a:p>
          <a:p>
            <a:endParaRPr lang="nl-BE" dirty="0"/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505" y="1100736"/>
            <a:ext cx="8272989" cy="4450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9213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b="1" dirty="0" smtClean="0">
                <a:solidFill>
                  <a:srgbClr val="FF0000"/>
                </a:solidFill>
              </a:rPr>
              <a:t>Zorg voor (onderwijs)kwaliteit </a:t>
            </a:r>
            <a:br>
              <a:rPr lang="nl-BE" b="1" dirty="0" smtClean="0">
                <a:solidFill>
                  <a:srgbClr val="FF0000"/>
                </a:solidFill>
              </a:rPr>
            </a:br>
            <a:endParaRPr lang="nl-BE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20000"/>
              </a:lnSpc>
              <a:buFontTx/>
              <a:buNone/>
            </a:pPr>
            <a:r>
              <a:rPr lang="nl-BE" altLang="nl-BE" sz="2800" dirty="0"/>
              <a:t>Wanneer is kwaliteitszorg ook zorg voor </a:t>
            </a:r>
            <a:r>
              <a:rPr lang="nl-BE" altLang="nl-BE" sz="2800" dirty="0" smtClean="0"/>
              <a:t>(onderwijs)kwaliteit</a:t>
            </a:r>
            <a:r>
              <a:rPr lang="nl-BE" altLang="nl-BE" sz="2800" dirty="0"/>
              <a:t>?</a:t>
            </a:r>
          </a:p>
          <a:p>
            <a:pPr>
              <a:lnSpc>
                <a:spcPct val="120000"/>
              </a:lnSpc>
              <a:buFontTx/>
              <a:buNone/>
            </a:pPr>
            <a:endParaRPr lang="nl-BE" altLang="nl-BE" sz="2800" dirty="0"/>
          </a:p>
          <a:p>
            <a:pPr>
              <a:lnSpc>
                <a:spcPct val="120000"/>
              </a:lnSpc>
              <a:buFontTx/>
              <a:buNone/>
            </a:pPr>
            <a:r>
              <a:rPr lang="nl-BE" altLang="nl-BE" sz="2800" dirty="0"/>
              <a:t>Welke zijn de </a:t>
            </a:r>
            <a:r>
              <a:rPr lang="nl-BE" altLang="nl-BE" sz="2800" b="1" dirty="0"/>
              <a:t>voorwaarden</a:t>
            </a:r>
            <a:r>
              <a:rPr lang="nl-BE" altLang="nl-BE" sz="2800" dirty="0"/>
              <a:t> opdat </a:t>
            </a:r>
            <a:r>
              <a:rPr lang="nl-BE" altLang="nl-BE" sz="2800" b="1" dirty="0" err="1" smtClean="0"/>
              <a:t>syteem</a:t>
            </a:r>
            <a:r>
              <a:rPr lang="nl-BE" altLang="nl-BE" sz="2800" b="1" dirty="0" smtClean="0"/>
              <a:t>-technische </a:t>
            </a:r>
            <a:r>
              <a:rPr lang="nl-BE" altLang="nl-BE" sz="2800" b="1" dirty="0"/>
              <a:t>kwaliteitszorg </a:t>
            </a:r>
            <a:r>
              <a:rPr lang="nl-BE" altLang="nl-BE" sz="2800" dirty="0"/>
              <a:t>ook zorg voor </a:t>
            </a:r>
            <a:r>
              <a:rPr lang="nl-BE" altLang="nl-BE" sz="2800" dirty="0" smtClean="0"/>
              <a:t>(onderwijs)kwaliteit </a:t>
            </a:r>
            <a:r>
              <a:rPr lang="nl-BE" altLang="nl-BE" sz="2800" dirty="0"/>
              <a:t>zou zijn</a:t>
            </a:r>
            <a:r>
              <a:rPr lang="nl-BE" altLang="nl-BE" sz="2800" dirty="0" smtClean="0"/>
              <a:t>?</a:t>
            </a:r>
          </a:p>
          <a:p>
            <a:pPr>
              <a:lnSpc>
                <a:spcPct val="120000"/>
              </a:lnSpc>
              <a:buFontTx/>
              <a:buNone/>
            </a:pPr>
            <a:endParaRPr lang="nl-BE" altLang="nl-BE" sz="2800" dirty="0"/>
          </a:p>
          <a:p>
            <a:pPr>
              <a:lnSpc>
                <a:spcPct val="120000"/>
              </a:lnSpc>
              <a:buFontTx/>
              <a:buNone/>
            </a:pPr>
            <a:endParaRPr lang="nl-BE" altLang="nl-BE" dirty="0"/>
          </a:p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573897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l-BE" dirty="0" smtClean="0"/>
          </a:p>
          <a:p>
            <a:pPr marL="0" indent="0" algn="ctr">
              <a:buNone/>
            </a:pPr>
            <a:r>
              <a:rPr lang="nl-BE" sz="3200" b="1" dirty="0" err="1">
                <a:solidFill>
                  <a:srgbClr val="FF0000"/>
                </a:solidFill>
              </a:rPr>
              <a:t>Systeem-technische</a:t>
            </a:r>
            <a:r>
              <a:rPr lang="nl-BE" sz="3200" b="1" dirty="0">
                <a:solidFill>
                  <a:srgbClr val="FF0000"/>
                </a:solidFill>
              </a:rPr>
              <a:t> dimensie</a:t>
            </a:r>
          </a:p>
        </p:txBody>
      </p:sp>
    </p:spTree>
    <p:extLst>
      <p:ext uri="{BB962C8B-B14F-4D97-AF65-F5344CB8AC3E}">
        <p14:creationId xmlns:p14="http://schemas.microsoft.com/office/powerpoint/2010/main" val="3071275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b="1" dirty="0" smtClean="0">
                <a:solidFill>
                  <a:srgbClr val="FF0000"/>
                </a:solidFill>
              </a:rPr>
              <a:t>Organisatiestructuur</a:t>
            </a:r>
            <a:endParaRPr lang="nl-BE" b="1" dirty="0">
              <a:solidFill>
                <a:srgbClr val="FF0000"/>
              </a:solidFill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57200" y="1107584"/>
            <a:ext cx="8229600" cy="5318974"/>
          </a:xfrm>
        </p:spPr>
        <p:txBody>
          <a:bodyPr>
            <a:normAutofit lnSpcReduction="10000"/>
          </a:bodyPr>
          <a:lstStyle/>
          <a:p>
            <a:endParaRPr lang="nl-BE" dirty="0" smtClean="0"/>
          </a:p>
          <a:p>
            <a:endParaRPr lang="nl-BE" dirty="0"/>
          </a:p>
          <a:p>
            <a:endParaRPr lang="nl-BE" dirty="0" smtClean="0"/>
          </a:p>
          <a:p>
            <a:endParaRPr lang="nl-BE" dirty="0"/>
          </a:p>
          <a:p>
            <a:endParaRPr lang="nl-BE" dirty="0" smtClean="0"/>
          </a:p>
          <a:p>
            <a:endParaRPr lang="nl-BE" dirty="0"/>
          </a:p>
          <a:p>
            <a:endParaRPr lang="nl-BE" dirty="0" smtClean="0"/>
          </a:p>
          <a:p>
            <a:endParaRPr lang="nl-BE" dirty="0"/>
          </a:p>
          <a:p>
            <a:endParaRPr lang="nl-BE" dirty="0" smtClean="0"/>
          </a:p>
          <a:p>
            <a:endParaRPr lang="nl-BE" dirty="0"/>
          </a:p>
          <a:p>
            <a:endParaRPr lang="nl-BE" dirty="0" smtClean="0"/>
          </a:p>
          <a:p>
            <a:endParaRPr lang="nl-BE" dirty="0"/>
          </a:p>
          <a:p>
            <a:r>
              <a:rPr lang="nl-BE" sz="1400" dirty="0" smtClean="0"/>
              <a:t>Bron: M. Weggeman</a:t>
            </a:r>
            <a:endParaRPr lang="nl-BE" sz="1400" dirty="0"/>
          </a:p>
        </p:txBody>
      </p:sp>
      <p:pic>
        <p:nvPicPr>
          <p:cNvPr id="4" name="Afbeelding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7885" y="887795"/>
            <a:ext cx="4871341" cy="5731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8664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b="1" dirty="0" smtClean="0">
                <a:solidFill>
                  <a:srgbClr val="FF0000"/>
                </a:solidFill>
              </a:rPr>
              <a:t>Basisprincipes kwaliteitszorg </a:t>
            </a:r>
            <a:endParaRPr lang="nl-BE" b="1" dirty="0">
              <a:solidFill>
                <a:srgbClr val="FF0000"/>
              </a:solidFill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lvl="0" indent="-457200" fontAlgn="auto">
              <a:lnSpc>
                <a:spcPct val="120000"/>
              </a:lnSpc>
              <a:buFont typeface="+mj-lt"/>
              <a:buAutoNum type="arabicPeriod"/>
            </a:pPr>
            <a:r>
              <a:rPr lang="nl-BE" sz="2200" dirty="0"/>
              <a:t>Leiding geven en werken vanuit een gedragen missie en </a:t>
            </a:r>
            <a:r>
              <a:rPr lang="nl-BE" sz="2200" b="1" dirty="0"/>
              <a:t>visie </a:t>
            </a:r>
          </a:p>
          <a:p>
            <a:pPr marL="457200" lvl="0" indent="-457200" fontAlgn="auto">
              <a:lnSpc>
                <a:spcPct val="120000"/>
              </a:lnSpc>
              <a:buFont typeface="+mj-lt"/>
              <a:buAutoNum type="arabicPeriod"/>
            </a:pPr>
            <a:r>
              <a:rPr lang="nl-BE" sz="2200" dirty="0"/>
              <a:t>Een </a:t>
            </a:r>
            <a:r>
              <a:rPr lang="nl-BE" sz="2200" b="1" dirty="0"/>
              <a:t>resultaatgericht</a:t>
            </a:r>
            <a:r>
              <a:rPr lang="nl-BE" sz="2200" dirty="0"/>
              <a:t> en </a:t>
            </a:r>
            <a:r>
              <a:rPr lang="nl-BE" sz="2200" b="1" dirty="0"/>
              <a:t>klantgericht </a:t>
            </a:r>
            <a:r>
              <a:rPr lang="nl-BE" sz="2200" dirty="0"/>
              <a:t>beleid voeren op basis van </a:t>
            </a:r>
            <a:r>
              <a:rPr lang="nl-BE" sz="2200" b="1" dirty="0"/>
              <a:t>doelstellingen</a:t>
            </a:r>
            <a:r>
              <a:rPr lang="nl-BE" sz="2200" dirty="0"/>
              <a:t> en een planning </a:t>
            </a:r>
          </a:p>
          <a:p>
            <a:pPr marL="457200" indent="-457200">
              <a:lnSpc>
                <a:spcPct val="120000"/>
              </a:lnSpc>
              <a:buFont typeface="+mj-lt"/>
              <a:buAutoNum type="arabicPeriod"/>
            </a:pPr>
            <a:r>
              <a:rPr lang="nl-BE" sz="2200" dirty="0"/>
              <a:t>Activiteiten en hierop betrekking hebbende middelen besturen als een </a:t>
            </a:r>
            <a:r>
              <a:rPr lang="nl-BE" sz="2200" b="1" dirty="0"/>
              <a:t>proces</a:t>
            </a:r>
            <a:r>
              <a:rPr lang="nl-BE" sz="2200" dirty="0"/>
              <a:t> </a:t>
            </a:r>
          </a:p>
          <a:p>
            <a:pPr marL="457200" lvl="0" indent="-457200" fontAlgn="auto">
              <a:lnSpc>
                <a:spcPct val="120000"/>
              </a:lnSpc>
              <a:buFont typeface="+mj-lt"/>
              <a:buAutoNum type="arabicPeriod"/>
            </a:pPr>
            <a:r>
              <a:rPr lang="nl-BE" sz="2200" dirty="0"/>
              <a:t>Onderling samenhangende processen efficiënt besturen binnen een </a:t>
            </a:r>
            <a:r>
              <a:rPr lang="nl-BE" sz="2200" b="1" dirty="0"/>
              <a:t>systeem</a:t>
            </a:r>
            <a:r>
              <a:rPr lang="nl-BE" sz="2200" dirty="0"/>
              <a:t> </a:t>
            </a:r>
          </a:p>
          <a:p>
            <a:pPr marL="457200" lvl="0" indent="-457200" fontAlgn="auto">
              <a:lnSpc>
                <a:spcPct val="120000"/>
              </a:lnSpc>
              <a:buFont typeface="+mj-lt"/>
              <a:buAutoNum type="arabicPeriod"/>
            </a:pPr>
            <a:r>
              <a:rPr lang="nl-BE" sz="2200" dirty="0"/>
              <a:t>Zorgen voor </a:t>
            </a:r>
            <a:r>
              <a:rPr lang="nl-BE" sz="2200" b="1" dirty="0"/>
              <a:t>betrokkenheid</a:t>
            </a:r>
            <a:r>
              <a:rPr lang="nl-BE" sz="2200" dirty="0"/>
              <a:t> en </a:t>
            </a:r>
            <a:r>
              <a:rPr lang="nl-BE" sz="2200" b="1" dirty="0"/>
              <a:t>overleg</a:t>
            </a:r>
            <a:r>
              <a:rPr lang="nl-BE" sz="2200" dirty="0"/>
              <a:t> met alle belanghebbenden, intern en extern, voor advies en besluitvorming </a:t>
            </a:r>
          </a:p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472268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b="1" dirty="0" smtClean="0">
                <a:solidFill>
                  <a:srgbClr val="FF0000"/>
                </a:solidFill>
              </a:rPr>
              <a:t>Basisprincipes kwaliteitszorg</a:t>
            </a:r>
            <a:endParaRPr lang="nl-BE" b="1" dirty="0">
              <a:solidFill>
                <a:srgbClr val="FF0000"/>
              </a:solidFill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514350" lvl="0" indent="-514350" fontAlgn="auto">
              <a:lnSpc>
                <a:spcPct val="120000"/>
              </a:lnSpc>
              <a:buFont typeface="+mj-lt"/>
              <a:buAutoNum type="arabicPeriod" startAt="6"/>
            </a:pPr>
            <a:r>
              <a:rPr lang="nl-BE" sz="2000" dirty="0" smtClean="0"/>
              <a:t>Relevante </a:t>
            </a:r>
            <a:r>
              <a:rPr lang="nl-BE" sz="2000" b="1" dirty="0"/>
              <a:t>informatie</a:t>
            </a:r>
            <a:r>
              <a:rPr lang="nl-BE" sz="2000" dirty="0"/>
              <a:t> beschikbaar stellen voor alle belanghebbenden en deze informatie doelgericht en zorgzaam </a:t>
            </a:r>
            <a:r>
              <a:rPr lang="nl-BE" sz="2000" b="1" dirty="0"/>
              <a:t>communiceren</a:t>
            </a:r>
            <a:r>
              <a:rPr lang="nl-BE" sz="2000" dirty="0"/>
              <a:t> </a:t>
            </a:r>
          </a:p>
          <a:p>
            <a:pPr marL="514350" lvl="0" indent="-514350" fontAlgn="auto">
              <a:lnSpc>
                <a:spcPct val="120000"/>
              </a:lnSpc>
              <a:buFont typeface="+mj-lt"/>
              <a:buAutoNum type="arabicPeriod" startAt="6"/>
            </a:pPr>
            <a:r>
              <a:rPr lang="nl-BE" sz="2000" b="1" dirty="0"/>
              <a:t>Verantwoordelijkheden</a:t>
            </a:r>
            <a:r>
              <a:rPr lang="nl-BE" sz="2000" dirty="0"/>
              <a:t> en </a:t>
            </a:r>
            <a:r>
              <a:rPr lang="nl-BE" sz="2000" b="1" dirty="0"/>
              <a:t>bevoegdheden</a:t>
            </a:r>
            <a:r>
              <a:rPr lang="nl-BE" sz="2000" dirty="0"/>
              <a:t> vastleggen zowel voor de ontwikkeling, de uitvoering als de opvolging van processen en activiteiten </a:t>
            </a:r>
          </a:p>
          <a:p>
            <a:pPr marL="514350" lvl="0" indent="-514350" fontAlgn="auto">
              <a:lnSpc>
                <a:spcPct val="120000"/>
              </a:lnSpc>
              <a:buFont typeface="+mj-lt"/>
              <a:buAutoNum type="arabicPeriod" startAt="6"/>
            </a:pPr>
            <a:r>
              <a:rPr lang="nl-BE" sz="2000" dirty="0"/>
              <a:t>Zorgen voor voldoende inhoudelijke en organisatorische </a:t>
            </a:r>
            <a:r>
              <a:rPr lang="nl-BE" sz="2000" b="1" dirty="0"/>
              <a:t>deskundigheid</a:t>
            </a:r>
            <a:r>
              <a:rPr lang="nl-BE" sz="2000" dirty="0"/>
              <a:t>, voor alle activiteiten </a:t>
            </a:r>
          </a:p>
          <a:p>
            <a:pPr marL="514350" indent="-514350">
              <a:lnSpc>
                <a:spcPct val="120000"/>
              </a:lnSpc>
              <a:buFont typeface="+mj-lt"/>
              <a:buAutoNum type="arabicPeriod" startAt="6"/>
            </a:pPr>
            <a:r>
              <a:rPr lang="nl-BE" sz="2000" dirty="0"/>
              <a:t>Besluiten vormen op basis van relevante </a:t>
            </a:r>
            <a:r>
              <a:rPr lang="nl-BE" sz="2000" b="1" dirty="0"/>
              <a:t>kwalitatieve</a:t>
            </a:r>
            <a:r>
              <a:rPr lang="nl-BE" sz="2000" dirty="0"/>
              <a:t> en </a:t>
            </a:r>
            <a:r>
              <a:rPr lang="nl-BE" sz="2000" b="1" dirty="0"/>
              <a:t>kwantitatieve gegevens </a:t>
            </a:r>
          </a:p>
          <a:p>
            <a:pPr marL="514350" lvl="0" indent="-514350" fontAlgn="auto">
              <a:lnSpc>
                <a:spcPct val="120000"/>
              </a:lnSpc>
              <a:buFont typeface="+mj-lt"/>
              <a:buAutoNum type="arabicPeriod" startAt="6"/>
            </a:pPr>
            <a:r>
              <a:rPr lang="nl-BE" sz="2000" dirty="0"/>
              <a:t>Werken aan continue </a:t>
            </a:r>
            <a:r>
              <a:rPr lang="nl-BE" sz="2000" b="1" dirty="0"/>
              <a:t>verbetering</a:t>
            </a:r>
            <a:r>
              <a:rPr lang="nl-BE" sz="2000" dirty="0"/>
              <a:t> van de processen en de organisatie ervan door remediëren en optimaliseren, innoveren en </a:t>
            </a:r>
            <a:r>
              <a:rPr lang="nl-BE" sz="2000" b="1" dirty="0"/>
              <a:t>verankeren</a:t>
            </a:r>
            <a:r>
              <a:rPr lang="nl-BE" sz="2000" dirty="0"/>
              <a:t>.</a:t>
            </a:r>
          </a:p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422308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b="1" dirty="0">
                <a:solidFill>
                  <a:srgbClr val="FF0000"/>
                </a:solidFill>
              </a:rPr>
              <a:t>Basisprincipes kwaliteitszorg</a:t>
            </a:r>
            <a:endParaRPr lang="nl-BE" dirty="0"/>
          </a:p>
        </p:txBody>
      </p:sp>
      <p:pic>
        <p:nvPicPr>
          <p:cNvPr id="4" name="Tijdelijke aanduiding voor inhoud 4" descr="\\firenze\home$\maricaum\mijn documenten\Kwaliteitszorg algemeen\Kwalteitszorg_NIEUW\110916_Visie_kwaliteitszorg_kleur.jpe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058063"/>
            <a:ext cx="8229600" cy="36102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10151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4" name="Tijdelijke aanduiding voor inhoud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927278"/>
            <a:ext cx="9144895" cy="4899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019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nl-BE" sz="2800" b="1" dirty="0" smtClean="0">
                <a:solidFill>
                  <a:srgbClr val="FF0000"/>
                </a:solidFill>
              </a:rPr>
              <a:t>Reflecteren</a:t>
            </a:r>
            <a:endParaRPr lang="nl-BE" sz="2800" b="1" dirty="0">
              <a:solidFill>
                <a:srgbClr val="FF0000"/>
              </a:solidFill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l-BE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609725"/>
            <a:ext cx="6665540" cy="44828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23843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4" name="Tijdelijke aanduiding voor inhoud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1630" y="566670"/>
            <a:ext cx="9052370" cy="5559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5407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l-BE" dirty="0" smtClean="0"/>
          </a:p>
          <a:p>
            <a:pPr marL="0" indent="0">
              <a:buNone/>
            </a:pPr>
            <a:endParaRPr lang="nl-BE" dirty="0" smtClean="0"/>
          </a:p>
          <a:p>
            <a:pPr marL="0" indent="0" algn="ctr">
              <a:buNone/>
            </a:pPr>
            <a:r>
              <a:rPr lang="nl-BE" sz="3200" b="1" dirty="0" smtClean="0">
                <a:solidFill>
                  <a:srgbClr val="FF0000"/>
                </a:solidFill>
              </a:rPr>
              <a:t>Sociaal-dynamische </a:t>
            </a:r>
            <a:r>
              <a:rPr lang="nl-BE" sz="3200" b="1" dirty="0">
                <a:solidFill>
                  <a:srgbClr val="FF0000"/>
                </a:solidFill>
              </a:rPr>
              <a:t>dimensie</a:t>
            </a:r>
          </a:p>
        </p:txBody>
      </p:sp>
    </p:spTree>
    <p:extLst>
      <p:ext uri="{BB962C8B-B14F-4D97-AF65-F5344CB8AC3E}">
        <p14:creationId xmlns:p14="http://schemas.microsoft.com/office/powerpoint/2010/main" val="2301616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BE" sz="2800" b="1" dirty="0" smtClean="0">
                <a:solidFill>
                  <a:srgbClr val="FF0000"/>
                </a:solidFill>
              </a:rPr>
              <a:t>Sociaal-dynamische aspecten van kwaliteitszorg</a:t>
            </a:r>
            <a:endParaRPr lang="nl-BE" sz="2800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BE" altLang="nl-BE" sz="2800" dirty="0" smtClean="0"/>
              <a:t>Aandacht </a:t>
            </a:r>
            <a:r>
              <a:rPr lang="nl-BE" altLang="nl-BE" sz="2800" dirty="0"/>
              <a:t>hebben </a:t>
            </a:r>
            <a:r>
              <a:rPr lang="nl-BE" altLang="nl-BE" sz="2800" dirty="0" smtClean="0"/>
              <a:t>voor:</a:t>
            </a:r>
          </a:p>
          <a:p>
            <a:endParaRPr lang="nl-BE" altLang="nl-BE" sz="2800" dirty="0"/>
          </a:p>
          <a:p>
            <a:pPr lvl="1"/>
            <a:r>
              <a:rPr lang="nl-BE" altLang="nl-BE" sz="2800" dirty="0" smtClean="0"/>
              <a:t>de </a:t>
            </a:r>
            <a:r>
              <a:rPr lang="nl-BE" altLang="nl-BE" sz="2800" dirty="0"/>
              <a:t>kwaliteit van de relaties bij </a:t>
            </a:r>
            <a:r>
              <a:rPr lang="nl-BE" altLang="nl-BE" sz="2800" dirty="0" smtClean="0"/>
              <a:t>(taakgericht) samenwerken</a:t>
            </a:r>
          </a:p>
          <a:p>
            <a:pPr lvl="1"/>
            <a:r>
              <a:rPr lang="nl-BE" altLang="nl-BE" sz="2800" dirty="0" smtClean="0"/>
              <a:t>de wijze waarop we met elkaar omgaan</a:t>
            </a:r>
            <a:endParaRPr lang="nl-BE" altLang="nl-BE" sz="2800" dirty="0"/>
          </a:p>
          <a:p>
            <a:pPr lvl="1"/>
            <a:r>
              <a:rPr lang="nl-BE" altLang="nl-BE" sz="2800" smtClean="0"/>
              <a:t>de </a:t>
            </a:r>
            <a:r>
              <a:rPr lang="nl-BE" altLang="nl-BE" sz="2800" dirty="0"/>
              <a:t>individuele persoon</a:t>
            </a:r>
            <a:endParaRPr lang="nl-NL" altLang="nl-BE" sz="2800" dirty="0"/>
          </a:p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80417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b="1" dirty="0">
                <a:solidFill>
                  <a:srgbClr val="FF0000"/>
                </a:solidFill>
              </a:rPr>
              <a:t>Kwaliteit van een relatie</a:t>
            </a:r>
            <a:endParaRPr lang="nl-BE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BE" altLang="nl-BE" dirty="0"/>
              <a:t>Aandacht hebben voor de kwaliteit van de relaties tussen:</a:t>
            </a:r>
          </a:p>
          <a:p>
            <a:endParaRPr lang="nl-BE" altLang="nl-BE" dirty="0"/>
          </a:p>
          <a:p>
            <a:pPr lvl="1"/>
            <a:r>
              <a:rPr lang="nl-BE" altLang="nl-BE" dirty="0" smtClean="0"/>
              <a:t>Leerlingen, studenten, cursisten</a:t>
            </a:r>
            <a:endParaRPr lang="nl-BE" altLang="nl-BE" dirty="0"/>
          </a:p>
          <a:p>
            <a:pPr lvl="1"/>
            <a:r>
              <a:rPr lang="nl-BE" altLang="nl-BE" dirty="0" smtClean="0"/>
              <a:t>Leerkrachten, docenten</a:t>
            </a:r>
            <a:endParaRPr lang="nl-BE" altLang="nl-BE" dirty="0"/>
          </a:p>
          <a:p>
            <a:pPr lvl="1"/>
            <a:r>
              <a:rPr lang="nl-BE" altLang="nl-BE" dirty="0" smtClean="0"/>
              <a:t>Leerkrachten en leerlingen</a:t>
            </a:r>
            <a:endParaRPr lang="nl-BE" altLang="nl-BE" dirty="0"/>
          </a:p>
          <a:p>
            <a:pPr lvl="1"/>
            <a:r>
              <a:rPr lang="nl-BE" altLang="nl-BE" dirty="0" smtClean="0"/>
              <a:t>Leerkrachten en directie</a:t>
            </a:r>
            <a:endParaRPr lang="nl-BE" altLang="nl-BE" dirty="0"/>
          </a:p>
          <a:p>
            <a:pPr lvl="1"/>
            <a:r>
              <a:rPr lang="nl-BE" altLang="nl-BE" dirty="0" smtClean="0"/>
              <a:t>Leerkrachten en ouders</a:t>
            </a:r>
          </a:p>
          <a:p>
            <a:pPr lvl="1"/>
            <a:r>
              <a:rPr lang="nl-BE" altLang="nl-BE" dirty="0" smtClean="0"/>
              <a:t>Directie en ouders</a:t>
            </a:r>
          </a:p>
          <a:p>
            <a:pPr lvl="1"/>
            <a:r>
              <a:rPr lang="nl-BE" altLang="nl-BE" dirty="0" smtClean="0"/>
              <a:t>Leerkrachten en externen</a:t>
            </a:r>
          </a:p>
          <a:p>
            <a:pPr lvl="1"/>
            <a:r>
              <a:rPr lang="nl-BE" altLang="nl-BE" dirty="0" smtClean="0"/>
              <a:t>…</a:t>
            </a:r>
            <a:endParaRPr lang="nl-BE" altLang="nl-BE" dirty="0"/>
          </a:p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154985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b="1" dirty="0" smtClean="0">
                <a:solidFill>
                  <a:srgbClr val="FF0000"/>
                </a:solidFill>
              </a:rPr>
              <a:t>Kwaliteit van een relatie</a:t>
            </a:r>
            <a:endParaRPr lang="nl-BE" b="1" dirty="0">
              <a:solidFill>
                <a:srgbClr val="FF0000"/>
              </a:solidFill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57200" y="1272540"/>
            <a:ext cx="8229600" cy="4853623"/>
          </a:xfrm>
        </p:spPr>
        <p:txBody>
          <a:bodyPr>
            <a:normAutofit fontScale="92500" lnSpcReduction="10000"/>
          </a:bodyPr>
          <a:lstStyle/>
          <a:p>
            <a:pPr lvl="1">
              <a:lnSpc>
                <a:spcPct val="80000"/>
              </a:lnSpc>
              <a:buFontTx/>
              <a:buNone/>
            </a:pPr>
            <a:r>
              <a:rPr lang="nl-BE" altLang="nl-BE" dirty="0" smtClean="0"/>
              <a:t>Dimensies van dienstverleningskwaliteit (waarden):</a:t>
            </a:r>
            <a:endParaRPr lang="nl-BE" altLang="nl-BE" dirty="0"/>
          </a:p>
          <a:p>
            <a:pPr lvl="1">
              <a:lnSpc>
                <a:spcPct val="80000"/>
              </a:lnSpc>
              <a:buFontTx/>
              <a:buNone/>
            </a:pPr>
            <a:endParaRPr lang="nl-BE" altLang="nl-BE" dirty="0"/>
          </a:p>
          <a:p>
            <a:pPr marL="914400" lvl="1" indent="-457200">
              <a:lnSpc>
                <a:spcPct val="90000"/>
              </a:lnSpc>
              <a:buFont typeface="+mj-lt"/>
              <a:buAutoNum type="arabicPeriod"/>
            </a:pPr>
            <a:r>
              <a:rPr lang="nl-BE" altLang="nl-BE" dirty="0"/>
              <a:t>Betrouwbaarheid</a:t>
            </a:r>
          </a:p>
          <a:p>
            <a:pPr marL="914400" lvl="1" indent="-457200">
              <a:lnSpc>
                <a:spcPct val="90000"/>
              </a:lnSpc>
              <a:buFont typeface="+mj-lt"/>
              <a:buAutoNum type="arabicPeriod"/>
            </a:pPr>
            <a:r>
              <a:rPr lang="nl-BE" altLang="nl-BE" dirty="0"/>
              <a:t>Bereidheid</a:t>
            </a:r>
          </a:p>
          <a:p>
            <a:pPr marL="914400" lvl="1" indent="-457200">
              <a:lnSpc>
                <a:spcPct val="90000"/>
              </a:lnSpc>
              <a:buFont typeface="+mj-lt"/>
              <a:buAutoNum type="arabicPeriod"/>
            </a:pPr>
            <a:r>
              <a:rPr lang="nl-BE" altLang="nl-BE" dirty="0"/>
              <a:t>Deskundigheid</a:t>
            </a:r>
          </a:p>
          <a:p>
            <a:pPr marL="914400" lvl="1" indent="-457200">
              <a:lnSpc>
                <a:spcPct val="90000"/>
              </a:lnSpc>
              <a:buFont typeface="+mj-lt"/>
              <a:buAutoNum type="arabicPeriod"/>
            </a:pPr>
            <a:r>
              <a:rPr lang="nl-BE" altLang="nl-BE" dirty="0"/>
              <a:t>Toegankelijkheid</a:t>
            </a:r>
          </a:p>
          <a:p>
            <a:pPr marL="914400" lvl="1" indent="-457200">
              <a:lnSpc>
                <a:spcPct val="90000"/>
              </a:lnSpc>
              <a:buFont typeface="+mj-lt"/>
              <a:buAutoNum type="arabicPeriod"/>
            </a:pPr>
            <a:r>
              <a:rPr lang="nl-BE" altLang="nl-BE" dirty="0"/>
              <a:t>Hoffelijkheid</a:t>
            </a:r>
          </a:p>
          <a:p>
            <a:pPr marL="914400" lvl="1" indent="-457200">
              <a:lnSpc>
                <a:spcPct val="90000"/>
              </a:lnSpc>
              <a:buFont typeface="+mj-lt"/>
              <a:buAutoNum type="arabicPeriod"/>
            </a:pPr>
            <a:r>
              <a:rPr lang="nl-BE" altLang="nl-BE" dirty="0"/>
              <a:t>Communicatie</a:t>
            </a:r>
          </a:p>
          <a:p>
            <a:pPr marL="914400" lvl="1" indent="-457200">
              <a:lnSpc>
                <a:spcPct val="90000"/>
              </a:lnSpc>
              <a:buFont typeface="+mj-lt"/>
              <a:buAutoNum type="arabicPeriod"/>
            </a:pPr>
            <a:r>
              <a:rPr lang="nl-BE" altLang="nl-BE" dirty="0"/>
              <a:t>Geloofwaardigheid</a:t>
            </a:r>
          </a:p>
          <a:p>
            <a:pPr marL="914400" lvl="1" indent="-457200">
              <a:lnSpc>
                <a:spcPct val="90000"/>
              </a:lnSpc>
              <a:buFont typeface="+mj-lt"/>
              <a:buAutoNum type="arabicPeriod"/>
            </a:pPr>
            <a:r>
              <a:rPr lang="nl-BE" altLang="nl-BE" dirty="0"/>
              <a:t>Veiligheid</a:t>
            </a:r>
          </a:p>
          <a:p>
            <a:pPr marL="914400" lvl="1" indent="-457200">
              <a:lnSpc>
                <a:spcPct val="90000"/>
              </a:lnSpc>
              <a:buFont typeface="+mj-lt"/>
              <a:buAutoNum type="arabicPeriod"/>
            </a:pPr>
            <a:r>
              <a:rPr lang="nl-BE" altLang="nl-BE" dirty="0"/>
              <a:t>Presentatie</a:t>
            </a:r>
          </a:p>
          <a:p>
            <a:pPr marL="914400" lvl="1" indent="-457200">
              <a:lnSpc>
                <a:spcPct val="90000"/>
              </a:lnSpc>
              <a:buFont typeface="+mj-lt"/>
              <a:buAutoNum type="arabicPeriod"/>
            </a:pPr>
            <a:r>
              <a:rPr lang="nl-BE" altLang="nl-BE" dirty="0" smtClean="0"/>
              <a:t>Begrip</a:t>
            </a:r>
          </a:p>
          <a:p>
            <a:pPr lvl="1">
              <a:lnSpc>
                <a:spcPct val="90000"/>
              </a:lnSpc>
              <a:buFontTx/>
              <a:buChar char="•"/>
            </a:pPr>
            <a:endParaRPr lang="nl-BE" altLang="nl-BE" sz="2000" dirty="0"/>
          </a:p>
          <a:p>
            <a:pPr marL="457200" lvl="1" indent="0">
              <a:lnSpc>
                <a:spcPct val="90000"/>
              </a:lnSpc>
              <a:buNone/>
            </a:pPr>
            <a:r>
              <a:rPr lang="nl-BE" altLang="nl-BE" sz="2000" dirty="0" smtClean="0"/>
              <a:t>G. </a:t>
            </a:r>
            <a:r>
              <a:rPr lang="nl-BE" altLang="nl-BE" sz="2000" dirty="0" err="1" smtClean="0"/>
              <a:t>Cuyvers</a:t>
            </a:r>
            <a:r>
              <a:rPr lang="nl-BE" altLang="nl-BE" sz="2000" dirty="0" smtClean="0"/>
              <a:t>, 2007</a:t>
            </a:r>
            <a:endParaRPr lang="nl-NL" altLang="nl-BE" sz="2000" dirty="0"/>
          </a:p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672217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b="1" dirty="0" smtClean="0">
                <a:solidFill>
                  <a:srgbClr val="FF0000"/>
                </a:solidFill>
              </a:rPr>
              <a:t>Kwaliteit van een relatie</a:t>
            </a:r>
            <a:endParaRPr lang="nl-BE" b="1" dirty="0">
              <a:solidFill>
                <a:srgbClr val="FF0000"/>
              </a:solidFill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601980" y="1135380"/>
            <a:ext cx="8229600" cy="5082540"/>
          </a:xfrm>
        </p:spPr>
        <p:txBody>
          <a:bodyPr>
            <a:normAutofit fontScale="77500" lnSpcReduction="20000"/>
          </a:bodyPr>
          <a:lstStyle/>
          <a:p>
            <a:pPr>
              <a:buFontTx/>
              <a:buNone/>
            </a:pPr>
            <a:r>
              <a:rPr lang="nl-BE" altLang="nl-BE" sz="2800" dirty="0"/>
              <a:t>Concreet gedrag:</a:t>
            </a:r>
          </a:p>
          <a:p>
            <a:pPr>
              <a:buFontTx/>
              <a:buNone/>
            </a:pPr>
            <a:endParaRPr lang="nl-BE" altLang="nl-BE" sz="2800" dirty="0"/>
          </a:p>
          <a:p>
            <a:pPr marL="514350" indent="-514350">
              <a:buFont typeface="+mj-lt"/>
              <a:buAutoNum type="arabicPeriod"/>
            </a:pPr>
            <a:r>
              <a:rPr lang="nl-BE" altLang="nl-BE" sz="2800" dirty="0"/>
              <a:t>Negeer me niet</a:t>
            </a:r>
          </a:p>
          <a:p>
            <a:pPr marL="514350" indent="-514350">
              <a:buFont typeface="+mj-lt"/>
              <a:buAutoNum type="arabicPeriod"/>
            </a:pPr>
            <a:r>
              <a:rPr lang="nl-BE" altLang="nl-BE" sz="2800" dirty="0"/>
              <a:t>Geef me het gevoel dat ik gewenst ben</a:t>
            </a:r>
          </a:p>
          <a:p>
            <a:pPr marL="514350" indent="-514350">
              <a:buFont typeface="+mj-lt"/>
              <a:buAutoNum type="arabicPeriod"/>
            </a:pPr>
            <a:r>
              <a:rPr lang="nl-BE" altLang="nl-BE" sz="2800" dirty="0"/>
              <a:t>Lieg niet tegen mij</a:t>
            </a:r>
          </a:p>
          <a:p>
            <a:pPr marL="514350" indent="-514350">
              <a:buFont typeface="+mj-lt"/>
              <a:buAutoNum type="arabicPeriod"/>
            </a:pPr>
            <a:r>
              <a:rPr lang="nl-BE" altLang="nl-BE" sz="2800" dirty="0"/>
              <a:t>Geef me duidelijke informatie</a:t>
            </a:r>
          </a:p>
          <a:p>
            <a:pPr marL="514350" indent="-514350">
              <a:buFont typeface="+mj-lt"/>
              <a:buAutoNum type="arabicPeriod"/>
            </a:pPr>
            <a:r>
              <a:rPr lang="nl-BE" altLang="nl-BE" sz="2800" dirty="0"/>
              <a:t>Onderschat mijn intelligentie niet</a:t>
            </a:r>
          </a:p>
          <a:p>
            <a:pPr marL="514350" indent="-514350">
              <a:buFont typeface="+mj-lt"/>
              <a:buAutoNum type="arabicPeriod"/>
            </a:pPr>
            <a:r>
              <a:rPr lang="nl-BE" altLang="nl-BE" sz="2800" dirty="0"/>
              <a:t>Kom je beloften na</a:t>
            </a:r>
          </a:p>
          <a:p>
            <a:pPr marL="514350" indent="-514350">
              <a:buFont typeface="+mj-lt"/>
              <a:buAutoNum type="arabicPeriod"/>
            </a:pPr>
            <a:r>
              <a:rPr lang="nl-BE" altLang="nl-BE" sz="2800" dirty="0"/>
              <a:t>Laat me niet wachten</a:t>
            </a:r>
          </a:p>
          <a:p>
            <a:pPr marL="514350" indent="-514350">
              <a:buFont typeface="+mj-lt"/>
              <a:buAutoNum type="arabicPeriod"/>
            </a:pPr>
            <a:r>
              <a:rPr lang="nl-BE" altLang="nl-BE" sz="2800" dirty="0"/>
              <a:t>Luister naar me als ik iets vertel wat de kwaliteit zou kunnen verhogen</a:t>
            </a:r>
          </a:p>
          <a:p>
            <a:pPr marL="514350" indent="-514350">
              <a:buFont typeface="+mj-lt"/>
              <a:buAutoNum type="arabicPeriod"/>
            </a:pPr>
            <a:r>
              <a:rPr lang="nl-BE" altLang="nl-BE" sz="2800" dirty="0"/>
              <a:t>Wees gevoelig voor mijn behoeften</a:t>
            </a:r>
          </a:p>
          <a:p>
            <a:pPr marL="514350" indent="-514350">
              <a:buFont typeface="+mj-lt"/>
              <a:buAutoNum type="arabicPeriod"/>
            </a:pPr>
            <a:r>
              <a:rPr lang="nl-BE" altLang="nl-BE" sz="2800" dirty="0"/>
              <a:t>Behandel me eerlijk</a:t>
            </a:r>
          </a:p>
          <a:p>
            <a:endParaRPr lang="nl-BE" dirty="0" smtClean="0"/>
          </a:p>
          <a:p>
            <a:pPr marL="0" indent="0">
              <a:buNone/>
            </a:pPr>
            <a:r>
              <a:rPr lang="nl-BE" sz="2600" dirty="0" smtClean="0"/>
              <a:t>			G. </a:t>
            </a:r>
            <a:r>
              <a:rPr lang="nl-BE" sz="2600" dirty="0" err="1" smtClean="0"/>
              <a:t>Cuyvers</a:t>
            </a:r>
            <a:r>
              <a:rPr lang="nl-BE" sz="2600" dirty="0" smtClean="0"/>
              <a:t>, 2007</a:t>
            </a:r>
            <a:endParaRPr lang="nl-BE" sz="2600" dirty="0"/>
          </a:p>
        </p:txBody>
      </p:sp>
    </p:spTree>
    <p:extLst>
      <p:ext uri="{BB962C8B-B14F-4D97-AF65-F5344CB8AC3E}">
        <p14:creationId xmlns:p14="http://schemas.microsoft.com/office/powerpoint/2010/main" val="1288500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altLang="nl-BE" b="1" dirty="0">
                <a:solidFill>
                  <a:srgbClr val="FF0000"/>
                </a:solidFill>
              </a:rPr>
              <a:t>Kwaliteit van het </a:t>
            </a:r>
            <a:r>
              <a:rPr lang="nl-BE" altLang="nl-BE" b="1" dirty="0" smtClean="0">
                <a:solidFill>
                  <a:srgbClr val="FF0000"/>
                </a:solidFill>
              </a:rPr>
              <a:t>samenwerken</a:t>
            </a:r>
            <a:endParaRPr lang="nl-BE" b="1" dirty="0">
              <a:solidFill>
                <a:srgbClr val="FF0000"/>
              </a:solidFill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BE" altLang="nl-BE" sz="3200" dirty="0"/>
              <a:t>Vaardigheden om samen te </a:t>
            </a:r>
            <a:r>
              <a:rPr lang="nl-BE" altLang="nl-BE" sz="3200" dirty="0" smtClean="0"/>
              <a:t>werken</a:t>
            </a:r>
          </a:p>
          <a:p>
            <a:endParaRPr lang="nl-BE" altLang="nl-BE" sz="3200" dirty="0"/>
          </a:p>
          <a:p>
            <a:r>
              <a:rPr lang="nl-BE" altLang="nl-BE" sz="3200" dirty="0"/>
              <a:t>Grondhouding</a:t>
            </a:r>
          </a:p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2946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altLang="nl-BE" b="1" dirty="0">
                <a:solidFill>
                  <a:srgbClr val="FF0000"/>
                </a:solidFill>
              </a:rPr>
              <a:t>Kwaliteit van het </a:t>
            </a:r>
            <a:r>
              <a:rPr lang="nl-BE" altLang="nl-BE" b="1" dirty="0" smtClean="0">
                <a:solidFill>
                  <a:srgbClr val="FF0000"/>
                </a:solidFill>
              </a:rPr>
              <a:t>samenwerken</a:t>
            </a:r>
            <a:endParaRPr lang="nl-BE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nl-BE" altLang="nl-BE" dirty="0"/>
              <a:t>Vaardigheden om samen te werken</a:t>
            </a:r>
          </a:p>
          <a:p>
            <a:pPr lvl="1"/>
            <a:endParaRPr lang="nl-BE" altLang="nl-BE" dirty="0"/>
          </a:p>
          <a:p>
            <a:pPr lvl="1"/>
            <a:r>
              <a:rPr lang="nl-BE" altLang="nl-BE" dirty="0" smtClean="0"/>
              <a:t>Doelstellingen bepalen</a:t>
            </a:r>
            <a:endParaRPr lang="nl-BE" altLang="nl-BE" dirty="0"/>
          </a:p>
          <a:p>
            <a:pPr lvl="1"/>
            <a:r>
              <a:rPr lang="nl-BE" altLang="nl-BE" dirty="0"/>
              <a:t>Luisteren</a:t>
            </a:r>
          </a:p>
          <a:p>
            <a:pPr lvl="1"/>
            <a:r>
              <a:rPr lang="nl-BE" altLang="nl-BE" dirty="0"/>
              <a:t>Overleggen</a:t>
            </a:r>
          </a:p>
          <a:p>
            <a:pPr lvl="1"/>
            <a:r>
              <a:rPr lang="nl-BE" altLang="nl-BE" dirty="0"/>
              <a:t>Problemen oplossen</a:t>
            </a:r>
          </a:p>
          <a:p>
            <a:pPr lvl="1"/>
            <a:r>
              <a:rPr lang="nl-BE" altLang="nl-BE" dirty="0"/>
              <a:t>Beslissen</a:t>
            </a:r>
          </a:p>
          <a:p>
            <a:pPr lvl="1"/>
            <a:r>
              <a:rPr lang="nl-BE" altLang="nl-BE" dirty="0"/>
              <a:t>Conflicten oplossen</a:t>
            </a:r>
          </a:p>
          <a:p>
            <a:pPr lvl="1"/>
            <a:r>
              <a:rPr lang="nl-BE" altLang="nl-BE" dirty="0"/>
              <a:t>Notuleren</a:t>
            </a:r>
          </a:p>
          <a:p>
            <a:pPr lvl="1"/>
            <a:r>
              <a:rPr lang="nl-BE" altLang="nl-BE" dirty="0"/>
              <a:t>Leiding geven</a:t>
            </a:r>
          </a:p>
          <a:p>
            <a:pPr lvl="1"/>
            <a:r>
              <a:rPr lang="nl-BE" altLang="nl-BE" dirty="0"/>
              <a:t>…</a:t>
            </a:r>
          </a:p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571550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altLang="nl-BE" b="1" dirty="0">
                <a:solidFill>
                  <a:srgbClr val="FF0000"/>
                </a:solidFill>
              </a:rPr>
              <a:t>Kwaliteit van het samenwerken</a:t>
            </a:r>
            <a:endParaRPr lang="nl-BE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57200" y="1184856"/>
            <a:ext cx="8229600" cy="5138671"/>
          </a:xfrm>
        </p:spPr>
        <p:txBody>
          <a:bodyPr>
            <a:normAutofit fontScale="92500" lnSpcReduction="20000"/>
          </a:bodyPr>
          <a:lstStyle/>
          <a:p>
            <a:r>
              <a:rPr lang="nl-BE" altLang="nl-BE" dirty="0"/>
              <a:t>Grondhouding</a:t>
            </a:r>
          </a:p>
          <a:p>
            <a:pPr lvl="1"/>
            <a:endParaRPr lang="nl-BE" altLang="nl-BE" dirty="0"/>
          </a:p>
          <a:p>
            <a:pPr marL="914400" lvl="1" indent="-457200">
              <a:buFont typeface="+mj-lt"/>
              <a:buAutoNum type="arabicPeriod"/>
            </a:pPr>
            <a:r>
              <a:rPr lang="nl-BE" altLang="nl-BE" dirty="0"/>
              <a:t>Bereidheid om loyaal mee te werken</a:t>
            </a:r>
          </a:p>
          <a:p>
            <a:pPr marL="914400" lvl="1" indent="-457200">
              <a:buFont typeface="+mj-lt"/>
              <a:buAutoNum type="arabicPeriod"/>
            </a:pPr>
            <a:r>
              <a:rPr lang="nl-BE" altLang="nl-BE" dirty="0"/>
              <a:t>Eigen verantwoordelijkheid opnemen</a:t>
            </a:r>
          </a:p>
          <a:p>
            <a:pPr marL="914400" lvl="1" indent="-457200">
              <a:buFont typeface="+mj-lt"/>
              <a:buAutoNum type="arabicPeriod"/>
            </a:pPr>
            <a:r>
              <a:rPr lang="nl-BE" altLang="nl-BE" dirty="0"/>
              <a:t>Territoria delen</a:t>
            </a:r>
          </a:p>
          <a:p>
            <a:pPr marL="914400" lvl="1" indent="-457200">
              <a:buFont typeface="+mj-lt"/>
              <a:buAutoNum type="arabicPeriod"/>
            </a:pPr>
            <a:r>
              <a:rPr lang="nl-BE" altLang="nl-BE" dirty="0"/>
              <a:t>Eerlijkheid in handelen en spreken</a:t>
            </a:r>
          </a:p>
          <a:p>
            <a:pPr marL="914400" lvl="1" indent="-457200">
              <a:buFont typeface="+mj-lt"/>
              <a:buAutoNum type="arabicPeriod"/>
            </a:pPr>
            <a:r>
              <a:rPr lang="nl-BE" altLang="nl-BE" dirty="0"/>
              <a:t>Respect voor de concrete mensen met wie men samenwerkt</a:t>
            </a:r>
          </a:p>
          <a:p>
            <a:pPr marL="914400" lvl="1" indent="-457200">
              <a:buFont typeface="+mj-lt"/>
              <a:buAutoNum type="arabicPeriod"/>
            </a:pPr>
            <a:r>
              <a:rPr lang="nl-BE" altLang="nl-BE" dirty="0"/>
              <a:t>Bereidheid om te blijven werken aan gezonde functionele relaties en overlegcultuur</a:t>
            </a:r>
          </a:p>
          <a:p>
            <a:pPr marL="914400" lvl="1" indent="-457200">
              <a:buFont typeface="+mj-lt"/>
              <a:buAutoNum type="arabicPeriod"/>
            </a:pPr>
            <a:r>
              <a:rPr lang="nl-BE" altLang="nl-BE" dirty="0"/>
              <a:t>Moed om telkens weer opnieuw te beginnen</a:t>
            </a:r>
          </a:p>
          <a:p>
            <a:pPr marL="914400" lvl="1" indent="-457200">
              <a:buFont typeface="+mj-lt"/>
              <a:buAutoNum type="arabicPeriod"/>
            </a:pPr>
            <a:r>
              <a:rPr lang="nl-BE" altLang="nl-BE" dirty="0"/>
              <a:t>Bereidheid om schuld en ongelijk te bekennen – vooroordelen opzij zetten</a:t>
            </a:r>
          </a:p>
          <a:p>
            <a:pPr marL="914400" lvl="1" indent="-457200">
              <a:buFont typeface="+mj-lt"/>
              <a:buAutoNum type="arabicPeriod"/>
            </a:pPr>
            <a:r>
              <a:rPr lang="nl-BE" altLang="nl-BE" dirty="0"/>
              <a:t>Bereidheid om te blijven leren – eigen grondhouding uitzuiveren</a:t>
            </a:r>
          </a:p>
          <a:p>
            <a:endParaRPr lang="nl-NL" altLang="nl-BE" sz="1800" dirty="0"/>
          </a:p>
          <a:p>
            <a:pPr marL="0" indent="0">
              <a:buNone/>
            </a:pPr>
            <a:r>
              <a:rPr lang="nl-BE" sz="2200" dirty="0" smtClean="0"/>
              <a:t>		J. Stevens, 1995</a:t>
            </a:r>
            <a:endParaRPr lang="nl-BE" sz="2200" dirty="0"/>
          </a:p>
        </p:txBody>
      </p:sp>
    </p:spTree>
    <p:extLst>
      <p:ext uri="{BB962C8B-B14F-4D97-AF65-F5344CB8AC3E}">
        <p14:creationId xmlns:p14="http://schemas.microsoft.com/office/powerpoint/2010/main" val="1428003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altLang="nl-BE" b="1" dirty="0" smtClean="0">
                <a:solidFill>
                  <a:srgbClr val="FF0000"/>
                </a:solidFill>
              </a:rPr>
              <a:t>De individuele persoon</a:t>
            </a:r>
            <a:endParaRPr lang="nl-BE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57200" y="1234440"/>
            <a:ext cx="8229600" cy="5189220"/>
          </a:xfrm>
        </p:spPr>
        <p:txBody>
          <a:bodyPr>
            <a:normAutofit fontScale="77500" lnSpcReduction="20000"/>
          </a:bodyPr>
          <a:lstStyle/>
          <a:p>
            <a:r>
              <a:rPr lang="nl-BE" altLang="nl-BE" sz="2800" b="1" dirty="0"/>
              <a:t>Visie op de mens:</a:t>
            </a:r>
          </a:p>
          <a:p>
            <a:endParaRPr lang="nl-BE" altLang="nl-BE" sz="2800" dirty="0"/>
          </a:p>
          <a:p>
            <a:pPr lvl="1"/>
            <a:r>
              <a:rPr lang="nl-BE" altLang="nl-BE" sz="2800" b="1" dirty="0"/>
              <a:t>Holistisch</a:t>
            </a:r>
          </a:p>
          <a:p>
            <a:pPr lvl="2"/>
            <a:r>
              <a:rPr lang="nl-BE" altLang="nl-BE" sz="2800" dirty="0"/>
              <a:t>Geheel, complexiteit, samenhang</a:t>
            </a:r>
          </a:p>
          <a:p>
            <a:pPr lvl="2"/>
            <a:r>
              <a:rPr lang="nl-BE" altLang="nl-BE" sz="2800" dirty="0"/>
              <a:t>Ook chaos en disharmonie </a:t>
            </a:r>
          </a:p>
          <a:p>
            <a:pPr lvl="1"/>
            <a:r>
              <a:rPr lang="nl-BE" altLang="nl-BE" sz="2800" b="1" dirty="0"/>
              <a:t>Relationeel</a:t>
            </a:r>
          </a:p>
          <a:p>
            <a:pPr lvl="2"/>
            <a:r>
              <a:rPr lang="nl-BE" altLang="nl-BE" sz="2800" dirty="0"/>
              <a:t>Relatie, verwevenheid, verbondenheid, betrokkenheid, dialoog</a:t>
            </a:r>
          </a:p>
          <a:p>
            <a:pPr lvl="2"/>
            <a:r>
              <a:rPr lang="nl-BE" altLang="nl-BE" sz="2800" dirty="0"/>
              <a:t>Ook wrijvingen, botsingen en spanningen</a:t>
            </a:r>
          </a:p>
          <a:p>
            <a:pPr lvl="1"/>
            <a:r>
              <a:rPr lang="nl-BE" altLang="nl-BE" sz="2800" b="1" dirty="0"/>
              <a:t>Dynamisch</a:t>
            </a:r>
          </a:p>
          <a:p>
            <a:pPr lvl="2"/>
            <a:r>
              <a:rPr lang="nl-BE" altLang="nl-BE" sz="2800" dirty="0"/>
              <a:t>Beweging, verandering, geschiedenis, proces</a:t>
            </a:r>
          </a:p>
          <a:p>
            <a:pPr lvl="2"/>
            <a:r>
              <a:rPr lang="nl-BE" altLang="nl-BE" sz="2800" dirty="0"/>
              <a:t>Ook haperingen, stagnatie, regressie</a:t>
            </a:r>
          </a:p>
          <a:p>
            <a:pPr lvl="1"/>
            <a:r>
              <a:rPr lang="nl-BE" altLang="nl-BE" sz="2800" b="1" dirty="0"/>
              <a:t>Mysterievol</a:t>
            </a:r>
          </a:p>
          <a:p>
            <a:pPr lvl="2"/>
            <a:r>
              <a:rPr lang="nl-BE" altLang="nl-BE" sz="2800" dirty="0"/>
              <a:t>Niet-waarneembare, onbegrijpelijke, </a:t>
            </a:r>
            <a:r>
              <a:rPr lang="nl-BE" altLang="nl-BE" sz="2800" dirty="0" smtClean="0"/>
              <a:t>ongrijpbare</a:t>
            </a:r>
          </a:p>
          <a:p>
            <a:pPr marL="914400" lvl="2" indent="0">
              <a:buNone/>
            </a:pPr>
            <a:endParaRPr lang="nl-BE" altLang="nl-BE" sz="1800" dirty="0"/>
          </a:p>
          <a:p>
            <a:pPr marL="0" indent="0">
              <a:buNone/>
            </a:pPr>
            <a:r>
              <a:rPr lang="nl-BE" sz="2200" dirty="0" smtClean="0"/>
              <a:t>		J. Stevens, 1995</a:t>
            </a:r>
            <a:endParaRPr lang="nl-BE" sz="2200" dirty="0"/>
          </a:p>
        </p:txBody>
      </p:sp>
    </p:spTree>
    <p:extLst>
      <p:ext uri="{BB962C8B-B14F-4D97-AF65-F5344CB8AC3E}">
        <p14:creationId xmlns:p14="http://schemas.microsoft.com/office/powerpoint/2010/main" val="2652719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altLang="nl-BE" b="1" dirty="0">
                <a:solidFill>
                  <a:srgbClr val="FF0000"/>
                </a:solidFill>
              </a:rPr>
              <a:t>Kwaliteiten van een medewerker</a:t>
            </a:r>
            <a:endParaRPr lang="nl-BE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440498"/>
            <a:ext cx="4038600" cy="4525963"/>
          </a:xfrm>
        </p:spPr>
        <p:txBody>
          <a:bodyPr>
            <a:normAutofit fontScale="85000" lnSpcReduction="20000"/>
          </a:bodyPr>
          <a:lstStyle/>
          <a:p>
            <a:r>
              <a:rPr lang="nl-BE" b="1" dirty="0"/>
              <a:t>Persoonlijk kwaliteiten</a:t>
            </a:r>
          </a:p>
          <a:p>
            <a:pPr marL="914400" lvl="1" indent="-457200">
              <a:buFont typeface="+mj-lt"/>
              <a:buAutoNum type="arabicPeriod"/>
            </a:pPr>
            <a:r>
              <a:rPr lang="nl-BE" dirty="0"/>
              <a:t>Discipline</a:t>
            </a:r>
          </a:p>
          <a:p>
            <a:pPr marL="914400" lvl="1" indent="-457200">
              <a:buFont typeface="+mj-lt"/>
              <a:buAutoNum type="arabicPeriod"/>
            </a:pPr>
            <a:r>
              <a:rPr lang="nl-BE" dirty="0"/>
              <a:t>Ambitie</a:t>
            </a:r>
          </a:p>
          <a:p>
            <a:pPr marL="914400" lvl="1" indent="-457200">
              <a:buFont typeface="+mj-lt"/>
              <a:buAutoNum type="arabicPeriod"/>
            </a:pPr>
            <a:r>
              <a:rPr lang="nl-BE" dirty="0"/>
              <a:t>Emotionele stabiliteit</a:t>
            </a:r>
          </a:p>
          <a:p>
            <a:pPr marL="914400" lvl="1" indent="-457200">
              <a:buFont typeface="+mj-lt"/>
              <a:buAutoNum type="arabicPeriod"/>
            </a:pPr>
            <a:r>
              <a:rPr lang="nl-BE" dirty="0" smtClean="0"/>
              <a:t>Integriteit</a:t>
            </a:r>
          </a:p>
          <a:p>
            <a:pPr marL="457200" lvl="1" indent="0">
              <a:buNone/>
            </a:pPr>
            <a:endParaRPr lang="nl-BE" dirty="0"/>
          </a:p>
          <a:p>
            <a:r>
              <a:rPr lang="nl-BE" b="1" dirty="0"/>
              <a:t>Intellectuele kwaliteiten</a:t>
            </a:r>
          </a:p>
          <a:p>
            <a:pPr marL="914400" lvl="1" indent="-457200">
              <a:buFont typeface="+mj-lt"/>
              <a:buAutoNum type="arabicPeriod"/>
            </a:pPr>
            <a:r>
              <a:rPr lang="nl-BE" dirty="0"/>
              <a:t>Analytische kwaliteiten</a:t>
            </a:r>
          </a:p>
          <a:p>
            <a:pPr marL="914400" lvl="1" indent="-457200">
              <a:buFont typeface="+mj-lt"/>
              <a:buAutoNum type="arabicPeriod"/>
            </a:pPr>
            <a:r>
              <a:rPr lang="nl-BE" dirty="0" smtClean="0"/>
              <a:t>Creativiteit</a:t>
            </a:r>
            <a:endParaRPr lang="nl-BE" dirty="0"/>
          </a:p>
          <a:p>
            <a:endParaRPr lang="nl-BE" dirty="0" smtClean="0"/>
          </a:p>
          <a:p>
            <a:endParaRPr lang="nl-BE" dirty="0"/>
          </a:p>
          <a:p>
            <a:endParaRPr lang="nl-BE" dirty="0" smtClean="0"/>
          </a:p>
          <a:p>
            <a:pPr marL="0" lvl="1" indent="0">
              <a:buNone/>
            </a:pPr>
            <a:r>
              <a:rPr lang="nl-BE" sz="2200" dirty="0"/>
              <a:t>D. Van Zand en M. </a:t>
            </a:r>
            <a:r>
              <a:rPr lang="nl-BE" sz="2200" dirty="0" smtClean="0"/>
              <a:t>Westerhuis, 2005</a:t>
            </a:r>
            <a:endParaRPr lang="nl-BE" sz="2200" dirty="0"/>
          </a:p>
          <a:p>
            <a:pPr marL="0" indent="0">
              <a:buNone/>
            </a:pPr>
            <a:endParaRPr lang="nl-BE" sz="2200" dirty="0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432878"/>
            <a:ext cx="4038600" cy="4525963"/>
          </a:xfrm>
        </p:spPr>
        <p:txBody>
          <a:bodyPr>
            <a:normAutofit fontScale="85000" lnSpcReduction="20000"/>
          </a:bodyPr>
          <a:lstStyle/>
          <a:p>
            <a:r>
              <a:rPr lang="nl-BE" b="1" dirty="0"/>
              <a:t>Communicatieve kwaliteiten</a:t>
            </a:r>
          </a:p>
          <a:p>
            <a:pPr marL="914400" lvl="1" indent="-457200">
              <a:buFont typeface="+mj-lt"/>
              <a:buAutoNum type="arabicPeriod"/>
            </a:pPr>
            <a:r>
              <a:rPr lang="nl-BE" dirty="0"/>
              <a:t>Communicatieve basisvaardigheden</a:t>
            </a:r>
          </a:p>
          <a:p>
            <a:pPr marL="914400" lvl="1" indent="-457200">
              <a:buFont typeface="+mj-lt"/>
              <a:buAutoNum type="arabicPeriod"/>
            </a:pPr>
            <a:r>
              <a:rPr lang="nl-BE" dirty="0"/>
              <a:t>Relationele kwaliteiten</a:t>
            </a:r>
          </a:p>
          <a:p>
            <a:pPr marL="914400" lvl="1" indent="-457200">
              <a:buFont typeface="+mj-lt"/>
              <a:buAutoNum type="arabicPeriod"/>
            </a:pPr>
            <a:r>
              <a:rPr lang="nl-BE" dirty="0"/>
              <a:t>Beïnvloedende </a:t>
            </a:r>
            <a:r>
              <a:rPr lang="nl-BE" dirty="0" smtClean="0"/>
              <a:t>kwaliteiten</a:t>
            </a:r>
          </a:p>
          <a:p>
            <a:pPr marL="457200" lvl="1" indent="0">
              <a:buNone/>
            </a:pPr>
            <a:endParaRPr lang="nl-BE" dirty="0"/>
          </a:p>
          <a:p>
            <a:r>
              <a:rPr lang="nl-BE" b="1" dirty="0"/>
              <a:t>Bedrijfsmatige kwaliteiten</a:t>
            </a:r>
          </a:p>
          <a:p>
            <a:pPr marL="914400" lvl="1" indent="-457200">
              <a:buFont typeface="+mj-lt"/>
              <a:buAutoNum type="arabicPeriod"/>
            </a:pPr>
            <a:r>
              <a:rPr lang="nl-BE" dirty="0"/>
              <a:t>Organisatorisch kwaliteiten</a:t>
            </a:r>
          </a:p>
          <a:p>
            <a:pPr marL="914400" lvl="1" indent="-457200">
              <a:buFont typeface="+mj-lt"/>
              <a:buAutoNum type="arabicPeriod"/>
            </a:pPr>
            <a:r>
              <a:rPr lang="nl-BE" dirty="0"/>
              <a:t>Leiderschapskwaliteiten</a:t>
            </a:r>
          </a:p>
          <a:p>
            <a:pPr marL="914400" lvl="1" indent="-457200">
              <a:buFont typeface="+mj-lt"/>
              <a:buAutoNum type="arabicPeriod"/>
            </a:pPr>
            <a:r>
              <a:rPr lang="nl-BE" dirty="0"/>
              <a:t>Vakmatige kwaliteiten</a:t>
            </a:r>
          </a:p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569270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l-BE" dirty="0" smtClean="0"/>
          </a:p>
          <a:p>
            <a:endParaRPr lang="nl-BE" dirty="0"/>
          </a:p>
          <a:p>
            <a:pPr marL="0" indent="0" algn="ctr">
              <a:buNone/>
            </a:pPr>
            <a:r>
              <a:rPr lang="nl-BE" sz="3200" b="1" dirty="0">
                <a:solidFill>
                  <a:srgbClr val="FF0000"/>
                </a:solidFill>
              </a:rPr>
              <a:t>Combinatie systeemtechnische en sociaal-dynamische dimensie</a:t>
            </a:r>
          </a:p>
        </p:txBody>
      </p:sp>
    </p:spTree>
    <p:extLst>
      <p:ext uri="{BB962C8B-B14F-4D97-AF65-F5344CB8AC3E}">
        <p14:creationId xmlns:p14="http://schemas.microsoft.com/office/powerpoint/2010/main" val="2874326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altLang="nl-BE" b="1" dirty="0">
                <a:solidFill>
                  <a:srgbClr val="FF0000"/>
                </a:solidFill>
              </a:rPr>
              <a:t>Kwaliteitszorg: holistisch perspectief</a:t>
            </a:r>
            <a:endParaRPr lang="nl-BE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BE" dirty="0" smtClean="0"/>
              <a:t>Systeem – inhoud (Het) </a:t>
            </a:r>
          </a:p>
          <a:p>
            <a:pPr lvl="1"/>
            <a:r>
              <a:rPr lang="nl-BE" dirty="0" smtClean="0"/>
              <a:t>objectiviteit en meetbaarheid</a:t>
            </a:r>
          </a:p>
          <a:p>
            <a:pPr lvl="1"/>
            <a:endParaRPr lang="nl-BE" dirty="0" smtClean="0"/>
          </a:p>
          <a:p>
            <a:r>
              <a:rPr lang="nl-BE" dirty="0" smtClean="0"/>
              <a:t>Samenwerking – relatie (Wij)</a:t>
            </a:r>
          </a:p>
          <a:p>
            <a:pPr lvl="1"/>
            <a:r>
              <a:rPr lang="nl-BE" dirty="0" smtClean="0"/>
              <a:t>interactiviteit en ethiek</a:t>
            </a:r>
          </a:p>
          <a:p>
            <a:pPr lvl="1"/>
            <a:endParaRPr lang="nl-BE" dirty="0" smtClean="0"/>
          </a:p>
          <a:p>
            <a:r>
              <a:rPr lang="nl-BE" dirty="0" smtClean="0"/>
              <a:t>Individu – persoon (Ik)</a:t>
            </a:r>
          </a:p>
          <a:p>
            <a:pPr lvl="1"/>
            <a:r>
              <a:rPr lang="nl-BE" dirty="0" smtClean="0"/>
              <a:t>subjectiviteit en beleving</a:t>
            </a:r>
          </a:p>
          <a:p>
            <a:pPr lvl="1"/>
            <a:endParaRPr lang="nl-BE" dirty="0"/>
          </a:p>
          <a:p>
            <a:pPr marL="457200" lvl="1" indent="0">
              <a:buNone/>
            </a:pPr>
            <a:r>
              <a:rPr lang="nl-BE" sz="2000" dirty="0" smtClean="0"/>
              <a:t>D. </a:t>
            </a:r>
            <a:r>
              <a:rPr lang="nl-BE" sz="2000" dirty="0" err="1" smtClean="0"/>
              <a:t>Ofman</a:t>
            </a:r>
            <a:r>
              <a:rPr lang="nl-BE" sz="2000" dirty="0" smtClean="0"/>
              <a:t>, 2015</a:t>
            </a:r>
          </a:p>
        </p:txBody>
      </p:sp>
    </p:spTree>
    <p:extLst>
      <p:ext uri="{BB962C8B-B14F-4D97-AF65-F5344CB8AC3E}">
        <p14:creationId xmlns:p14="http://schemas.microsoft.com/office/powerpoint/2010/main" val="1447962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altLang="nl-BE" b="1" dirty="0">
                <a:solidFill>
                  <a:srgbClr val="FF0000"/>
                </a:solidFill>
              </a:rPr>
              <a:t>Kwaliteitszorg: holistisch perspectief</a:t>
            </a:r>
            <a:endParaRPr lang="nl-BE" dirty="0"/>
          </a:p>
        </p:txBody>
      </p:sp>
      <p:sp>
        <p:nvSpPr>
          <p:cNvPr id="8" name="Rechthoek 7"/>
          <p:cNvSpPr/>
          <p:nvPr/>
        </p:nvSpPr>
        <p:spPr>
          <a:xfrm>
            <a:off x="2552385" y="5693533"/>
            <a:ext cx="181049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nl-BE" altLang="nl-BE" sz="2000" dirty="0">
                <a:latin typeface="+mn-lt"/>
              </a:rPr>
              <a:t>D. </a:t>
            </a:r>
            <a:r>
              <a:rPr lang="nl-BE" altLang="nl-BE" sz="2000" dirty="0" err="1" smtClean="0">
                <a:latin typeface="+mn-lt"/>
              </a:rPr>
              <a:t>Ofman</a:t>
            </a:r>
            <a:r>
              <a:rPr lang="nl-BE" altLang="nl-BE" sz="2000" dirty="0" smtClean="0">
                <a:latin typeface="+mn-lt"/>
              </a:rPr>
              <a:t>, 2015</a:t>
            </a:r>
            <a:endParaRPr lang="nl-NL" altLang="nl-BE" sz="2000" dirty="0">
              <a:latin typeface="+mn-lt"/>
            </a:endParaRPr>
          </a:p>
        </p:txBody>
      </p:sp>
      <p:pic>
        <p:nvPicPr>
          <p:cNvPr id="4" name="Afbeelding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2600" y="1743715"/>
            <a:ext cx="4783822" cy="3917298"/>
          </a:xfrm>
          <a:prstGeom prst="rect">
            <a:avLst/>
          </a:prstGeom>
        </p:spPr>
      </p:pic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168834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altLang="nl-BE" b="1" dirty="0">
                <a:solidFill>
                  <a:srgbClr val="FF0000"/>
                </a:solidFill>
              </a:rPr>
              <a:t>Kwaliteitszorg: holistisch perspectief</a:t>
            </a:r>
            <a:endParaRPr lang="nl-BE" dirty="0"/>
          </a:p>
        </p:txBody>
      </p:sp>
      <p:sp>
        <p:nvSpPr>
          <p:cNvPr id="3" name="Rechthoek 2"/>
          <p:cNvSpPr/>
          <p:nvPr/>
        </p:nvSpPr>
        <p:spPr>
          <a:xfrm>
            <a:off x="2506665" y="5689908"/>
            <a:ext cx="181049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nl-BE" altLang="nl-BE" sz="2000" dirty="0">
                <a:latin typeface="+mn-lt"/>
              </a:rPr>
              <a:t>D. </a:t>
            </a:r>
            <a:r>
              <a:rPr lang="nl-BE" altLang="nl-BE" sz="2000" dirty="0" err="1" smtClean="0">
                <a:latin typeface="+mn-lt"/>
              </a:rPr>
              <a:t>Ofman</a:t>
            </a:r>
            <a:r>
              <a:rPr lang="nl-BE" altLang="nl-BE" sz="2000" dirty="0" smtClean="0">
                <a:latin typeface="+mn-lt"/>
              </a:rPr>
              <a:t>, 2015</a:t>
            </a:r>
            <a:endParaRPr lang="nl-NL" altLang="nl-BE" sz="2000" dirty="0">
              <a:latin typeface="+mn-lt"/>
            </a:endParaRPr>
          </a:p>
        </p:txBody>
      </p:sp>
      <p:pic>
        <p:nvPicPr>
          <p:cNvPr id="8" name="Tijdelijke aanduiding voor inhoud 7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72002" y="1825539"/>
            <a:ext cx="3670513" cy="3356062"/>
          </a:xfrm>
          <a:prstGeom prst="rect">
            <a:avLst/>
          </a:prstGeom>
        </p:spPr>
      </p:pic>
      <p:pic>
        <p:nvPicPr>
          <p:cNvPr id="9" name="Afbeelding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5670" y="3026655"/>
            <a:ext cx="863175" cy="621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5331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altLang="nl-BE" b="1" dirty="0">
                <a:solidFill>
                  <a:srgbClr val="FF0000"/>
                </a:solidFill>
              </a:rPr>
              <a:t>Kwaliteitszorg: holistisch perspectief</a:t>
            </a:r>
            <a:endParaRPr lang="nl-BE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nl-BE" sz="2800" b="1" dirty="0" smtClean="0"/>
              <a:t>Tegelijkertijd</a:t>
            </a:r>
          </a:p>
          <a:p>
            <a:r>
              <a:rPr lang="nl-BE" sz="2800" b="1" dirty="0" smtClean="0"/>
              <a:t>En</a:t>
            </a:r>
            <a:r>
              <a:rPr lang="nl-BE" sz="2800" dirty="0" smtClean="0"/>
              <a:t> systeem en inhoud</a:t>
            </a:r>
          </a:p>
          <a:p>
            <a:r>
              <a:rPr lang="nl-BE" sz="2800" b="1" dirty="0" smtClean="0"/>
              <a:t>En</a:t>
            </a:r>
            <a:r>
              <a:rPr lang="nl-BE" sz="2800" dirty="0" smtClean="0"/>
              <a:t> samenwerking en relatie</a:t>
            </a:r>
          </a:p>
          <a:p>
            <a:r>
              <a:rPr lang="nl-BE" sz="2800" b="1" dirty="0" smtClean="0"/>
              <a:t>En</a:t>
            </a:r>
            <a:r>
              <a:rPr lang="nl-BE" sz="2800" dirty="0" smtClean="0"/>
              <a:t> individuele persoon</a:t>
            </a:r>
            <a:endParaRPr lang="nl-BE" sz="2800" dirty="0"/>
          </a:p>
          <a:p>
            <a:pPr marL="0" indent="0">
              <a:buNone/>
            </a:pPr>
            <a:endParaRPr lang="nl-BE" sz="3200" dirty="0"/>
          </a:p>
          <a:p>
            <a:pPr marL="0" indent="0">
              <a:buNone/>
            </a:pPr>
            <a:r>
              <a:rPr lang="nl-BE" sz="2800" dirty="0" smtClean="0"/>
              <a:t>In een dynamisch evenwicht afhankelijk van de context</a:t>
            </a:r>
          </a:p>
          <a:p>
            <a:pPr marL="0" indent="0" algn="ctr">
              <a:buNone/>
            </a:pPr>
            <a:endParaRPr lang="nl-BE" sz="2800" dirty="0"/>
          </a:p>
        </p:txBody>
      </p:sp>
    </p:spTree>
    <p:extLst>
      <p:ext uri="{BB962C8B-B14F-4D97-AF65-F5344CB8AC3E}">
        <p14:creationId xmlns:p14="http://schemas.microsoft.com/office/powerpoint/2010/main" val="123848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altLang="nl-BE" b="1" dirty="0">
                <a:solidFill>
                  <a:srgbClr val="FF0000"/>
                </a:solidFill>
              </a:rPr>
              <a:t>Kwaliteitszorg: holistisch perspectief</a:t>
            </a:r>
            <a:endParaRPr lang="nl-BE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BE" dirty="0" smtClean="0"/>
              <a:t>Kwaliteit krijg je alleen door je medemens, je werk en je organisatie </a:t>
            </a:r>
            <a:r>
              <a:rPr lang="nl-BE" b="1" dirty="0" smtClean="0"/>
              <a:t>integraal</a:t>
            </a:r>
            <a:r>
              <a:rPr lang="nl-BE" dirty="0" smtClean="0"/>
              <a:t> te </a:t>
            </a:r>
            <a:r>
              <a:rPr lang="nl-BE" b="1" dirty="0" smtClean="0"/>
              <a:t>benaderen</a:t>
            </a:r>
            <a:r>
              <a:rPr lang="nl-BE" dirty="0" smtClean="0"/>
              <a:t>. </a:t>
            </a:r>
            <a:r>
              <a:rPr lang="nl-BE" sz="1600" dirty="0" smtClean="0"/>
              <a:t>(D. </a:t>
            </a:r>
            <a:r>
              <a:rPr lang="nl-BE" sz="1600" dirty="0" err="1" smtClean="0"/>
              <a:t>Ofman</a:t>
            </a:r>
            <a:r>
              <a:rPr lang="nl-BE" sz="1600" dirty="0" smtClean="0"/>
              <a:t>, 2015)</a:t>
            </a:r>
          </a:p>
          <a:p>
            <a:endParaRPr lang="nl-BE" dirty="0" smtClean="0"/>
          </a:p>
          <a:p>
            <a:r>
              <a:rPr lang="nl-BE" dirty="0" smtClean="0"/>
              <a:t>(Onderwijs)kwaliteit krijg je alleen door je leerlingen, je collega’s, je directie, de ouders, je lesopdracht, je taak en je school </a:t>
            </a:r>
            <a:r>
              <a:rPr lang="nl-BE" b="1" dirty="0" smtClean="0"/>
              <a:t>integraal</a:t>
            </a:r>
            <a:r>
              <a:rPr lang="nl-BE" dirty="0" smtClean="0"/>
              <a:t> te </a:t>
            </a:r>
            <a:r>
              <a:rPr lang="nl-BE" b="1" dirty="0" smtClean="0"/>
              <a:t>benaderen</a:t>
            </a:r>
            <a:r>
              <a:rPr lang="nl-BE" dirty="0" smtClean="0"/>
              <a:t>.</a:t>
            </a:r>
          </a:p>
          <a:p>
            <a:endParaRPr lang="nl-BE" dirty="0"/>
          </a:p>
          <a:p>
            <a:r>
              <a:rPr lang="nl-BE" dirty="0" smtClean="0"/>
              <a:t>Kwaliteit lever je automatisch van binnenuit als je in </a:t>
            </a:r>
            <a:r>
              <a:rPr lang="nl-BE" b="1" dirty="0" smtClean="0"/>
              <a:t>verbinding</a:t>
            </a:r>
            <a:r>
              <a:rPr lang="nl-BE" dirty="0" smtClean="0"/>
              <a:t> bent met je omgeving, je klanten, je collega’s, je product. </a:t>
            </a:r>
            <a:r>
              <a:rPr lang="nl-BE" sz="1600" dirty="0"/>
              <a:t>(D. </a:t>
            </a:r>
            <a:r>
              <a:rPr lang="nl-BE" sz="1600" dirty="0" err="1"/>
              <a:t>Ofman</a:t>
            </a:r>
            <a:r>
              <a:rPr lang="nl-BE" sz="1600" dirty="0"/>
              <a:t>, 2015)</a:t>
            </a:r>
          </a:p>
          <a:p>
            <a:endParaRPr lang="nl-BE" dirty="0" smtClean="0"/>
          </a:p>
        </p:txBody>
      </p:sp>
    </p:spTree>
    <p:extLst>
      <p:ext uri="{BB962C8B-B14F-4D97-AF65-F5344CB8AC3E}">
        <p14:creationId xmlns:p14="http://schemas.microsoft.com/office/powerpoint/2010/main" val="306658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altLang="nl-BE" b="1" dirty="0">
                <a:solidFill>
                  <a:srgbClr val="FF0000"/>
                </a:solidFill>
              </a:rPr>
              <a:t>Kwaliteitszorg: holistisch perspectief</a:t>
            </a:r>
            <a:endParaRPr lang="nl-BE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nl-BE" sz="2800" b="1" dirty="0" smtClean="0"/>
              <a:t>Kwaliteit is verbinding</a:t>
            </a:r>
          </a:p>
          <a:p>
            <a:endParaRPr lang="nl-BE" sz="2800" dirty="0" smtClean="0"/>
          </a:p>
          <a:p>
            <a:r>
              <a:rPr lang="nl-BE" sz="2800" dirty="0" smtClean="0"/>
              <a:t>De medewerkers in verbinding met elkaar, met de leerlingen, de ouders, …</a:t>
            </a:r>
          </a:p>
          <a:p>
            <a:r>
              <a:rPr lang="nl-BE" sz="2800" dirty="0" smtClean="0"/>
              <a:t>De medewerkers in verbinding met (de zin van) hun werk</a:t>
            </a:r>
          </a:p>
          <a:p>
            <a:endParaRPr lang="nl-BE" dirty="0"/>
          </a:p>
          <a:p>
            <a:endParaRPr lang="nl-BE" dirty="0" smtClean="0"/>
          </a:p>
          <a:p>
            <a:pPr marL="0" lvl="1" indent="0">
              <a:buNone/>
            </a:pPr>
            <a:r>
              <a:rPr lang="nl-BE" sz="2000" dirty="0" smtClean="0"/>
              <a:t>		D</a:t>
            </a:r>
            <a:r>
              <a:rPr lang="nl-BE" sz="2000" dirty="0"/>
              <a:t>. </a:t>
            </a:r>
            <a:r>
              <a:rPr lang="nl-BE" sz="2000" dirty="0" err="1" smtClean="0"/>
              <a:t>Ofman</a:t>
            </a:r>
            <a:r>
              <a:rPr lang="nl-BE" sz="2000" dirty="0" smtClean="0"/>
              <a:t>, 2015</a:t>
            </a:r>
            <a:endParaRPr lang="nl-BE" sz="2000" dirty="0"/>
          </a:p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467141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altLang="nl-BE" b="1" dirty="0" smtClean="0">
                <a:solidFill>
                  <a:srgbClr val="FF0000"/>
                </a:solidFill>
              </a:rPr>
              <a:t>Uitdagingen</a:t>
            </a:r>
            <a:endParaRPr lang="nl-BE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1"/>
            <a:r>
              <a:rPr lang="nl-BE" altLang="nl-BE" sz="2800" dirty="0"/>
              <a:t>Bij alle situaties en activiteiten, tegelijkertijd kijken doorheen de bril van </a:t>
            </a:r>
            <a:r>
              <a:rPr lang="nl-BE" altLang="nl-BE" sz="2800" dirty="0" smtClean="0"/>
              <a:t>systeem - inhoud, samenwerking - relatie </a:t>
            </a:r>
            <a:r>
              <a:rPr lang="nl-BE" altLang="nl-BE" sz="2800" dirty="0"/>
              <a:t>en </a:t>
            </a:r>
            <a:r>
              <a:rPr lang="nl-BE" altLang="nl-BE" sz="2800" dirty="0" smtClean="0"/>
              <a:t>individu – persoon</a:t>
            </a:r>
          </a:p>
          <a:p>
            <a:pPr marL="457200" lvl="1" indent="0">
              <a:buNone/>
            </a:pPr>
            <a:endParaRPr lang="nl-BE" altLang="nl-BE" sz="2800" dirty="0"/>
          </a:p>
          <a:p>
            <a:pPr lvl="1"/>
            <a:r>
              <a:rPr lang="nl-BE" altLang="nl-BE" sz="2800" dirty="0"/>
              <a:t>Afwegen wat meetbaar en beheersbaar is en wat niet</a:t>
            </a:r>
          </a:p>
          <a:p>
            <a:pPr lvl="1"/>
            <a:endParaRPr lang="nl-BE" altLang="nl-BE" sz="2800" dirty="0"/>
          </a:p>
          <a:p>
            <a:pPr lvl="1"/>
            <a:r>
              <a:rPr lang="nl-BE" altLang="nl-BE" sz="2800" dirty="0"/>
              <a:t>De eigen grondhouding </a:t>
            </a:r>
            <a:r>
              <a:rPr lang="nl-BE" altLang="nl-BE" sz="2800" dirty="0" smtClean="0"/>
              <a:t>verfijnen</a:t>
            </a:r>
          </a:p>
          <a:p>
            <a:pPr marL="457200" lvl="1" indent="0">
              <a:buNone/>
            </a:pPr>
            <a:endParaRPr lang="nl-BE" altLang="nl-BE" sz="2800" dirty="0"/>
          </a:p>
          <a:p>
            <a:pPr lvl="1"/>
            <a:r>
              <a:rPr lang="nl-BE" altLang="nl-BE" sz="2800" dirty="0"/>
              <a:t>Volhouden</a:t>
            </a:r>
          </a:p>
          <a:p>
            <a:pPr lvl="1">
              <a:buFontTx/>
              <a:buNone/>
            </a:pPr>
            <a:endParaRPr lang="nl-NL" altLang="nl-BE" sz="2000" dirty="0"/>
          </a:p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744083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l-BE" dirty="0" smtClean="0"/>
          </a:p>
          <a:p>
            <a:endParaRPr lang="nl-BE" dirty="0"/>
          </a:p>
          <a:p>
            <a:pPr marL="0" indent="0" algn="ctr">
              <a:buNone/>
            </a:pPr>
            <a:r>
              <a:rPr lang="nl-BE" sz="3200" b="1" dirty="0">
                <a:solidFill>
                  <a:srgbClr val="FF0000"/>
                </a:solidFill>
              </a:rPr>
              <a:t>Kwaliteitszorg in VIVES</a:t>
            </a:r>
          </a:p>
        </p:txBody>
      </p:sp>
    </p:spTree>
    <p:extLst>
      <p:ext uri="{BB962C8B-B14F-4D97-AF65-F5344CB8AC3E}">
        <p14:creationId xmlns:p14="http://schemas.microsoft.com/office/powerpoint/2010/main" val="3600903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BE" sz="2800" b="1" dirty="0" smtClean="0">
                <a:solidFill>
                  <a:srgbClr val="FF0000"/>
                </a:solidFill>
              </a:rPr>
              <a:t>Systeemtechnische kwaliteitszorg van opleidingen</a:t>
            </a:r>
            <a:endParaRPr lang="nl-BE" sz="2800" b="1" dirty="0">
              <a:solidFill>
                <a:srgbClr val="FF0000"/>
              </a:solidFill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5" name="Afbeelding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" y="1328833"/>
            <a:ext cx="6704395" cy="4897630"/>
          </a:xfrm>
          <a:prstGeom prst="rect">
            <a:avLst/>
          </a:prstGeom>
        </p:spPr>
      </p:pic>
      <p:sp>
        <p:nvSpPr>
          <p:cNvPr id="4" name="Gekromde PIJL-RECHTS 3"/>
          <p:cNvSpPr/>
          <p:nvPr/>
        </p:nvSpPr>
        <p:spPr>
          <a:xfrm rot="5400000">
            <a:off x="2841400" y="188836"/>
            <a:ext cx="1748309" cy="3541690"/>
          </a:xfrm>
          <a:prstGeom prst="curved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>
              <a:solidFill>
                <a:schemeClr val="tx1"/>
              </a:solidFill>
            </a:endParaRPr>
          </a:p>
        </p:txBody>
      </p:sp>
      <p:sp>
        <p:nvSpPr>
          <p:cNvPr id="6" name="Gekromde PIJL-OMHOOG 5"/>
          <p:cNvSpPr/>
          <p:nvPr/>
        </p:nvSpPr>
        <p:spPr>
          <a:xfrm>
            <a:off x="2153387" y="3077143"/>
            <a:ext cx="3464419" cy="1674253"/>
          </a:xfrm>
          <a:prstGeom prst="curvedUp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>
              <a:solidFill>
                <a:schemeClr val="tx1"/>
              </a:solidFill>
            </a:endParaRPr>
          </a:p>
        </p:txBody>
      </p:sp>
      <p:sp>
        <p:nvSpPr>
          <p:cNvPr id="7" name="PIJL-RECHTS 6"/>
          <p:cNvSpPr/>
          <p:nvPr/>
        </p:nvSpPr>
        <p:spPr>
          <a:xfrm>
            <a:off x="1738648" y="4933958"/>
            <a:ext cx="4752304" cy="953037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040442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b="1" dirty="0" smtClean="0">
                <a:solidFill>
                  <a:srgbClr val="FF0000"/>
                </a:solidFill>
              </a:rPr>
              <a:t>Waarderend onderzoek</a:t>
            </a:r>
            <a:endParaRPr lang="nl-BE" b="1" dirty="0">
              <a:solidFill>
                <a:srgbClr val="FF0000"/>
              </a:solidFill>
            </a:endParaRPr>
          </a:p>
        </p:txBody>
      </p:sp>
      <p:pic>
        <p:nvPicPr>
          <p:cNvPr id="4" name="Tijdelijke aanduiding voor inhoud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803" y="1798064"/>
            <a:ext cx="6205772" cy="4072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2264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b="1" dirty="0" smtClean="0"/>
              <a:t>Kwaliteitszorgcyclus VIVES</a:t>
            </a:r>
            <a:endParaRPr lang="nl-BE" dirty="0"/>
          </a:p>
        </p:txBody>
      </p:sp>
      <p:sp>
        <p:nvSpPr>
          <p:cNvPr id="4" name="Tekstvak 3"/>
          <p:cNvSpPr txBox="1"/>
          <p:nvPr/>
        </p:nvSpPr>
        <p:spPr>
          <a:xfrm>
            <a:off x="2850777" y="1876966"/>
            <a:ext cx="28729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dirty="0" smtClean="0">
                <a:latin typeface="+mn-lt"/>
              </a:rPr>
              <a:t>1. Kritisch reflecteren</a:t>
            </a:r>
            <a:endParaRPr lang="nl-BE" dirty="0">
              <a:latin typeface="+mn-lt"/>
            </a:endParaRPr>
          </a:p>
        </p:txBody>
      </p:sp>
      <p:sp>
        <p:nvSpPr>
          <p:cNvPr id="5" name="Tekstvak 4"/>
          <p:cNvSpPr txBox="1"/>
          <p:nvPr/>
        </p:nvSpPr>
        <p:spPr>
          <a:xfrm>
            <a:off x="5538847" y="2698915"/>
            <a:ext cx="24561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dirty="0" smtClean="0">
                <a:latin typeface="+mn-lt"/>
              </a:rPr>
              <a:t>2. Opleidingsaudit</a:t>
            </a:r>
            <a:endParaRPr lang="nl-BE" dirty="0">
              <a:latin typeface="+mn-lt"/>
            </a:endParaRPr>
          </a:p>
        </p:txBody>
      </p:sp>
      <p:sp>
        <p:nvSpPr>
          <p:cNvPr id="6" name="Tekstvak 5"/>
          <p:cNvSpPr txBox="1"/>
          <p:nvPr/>
        </p:nvSpPr>
        <p:spPr>
          <a:xfrm>
            <a:off x="5538847" y="3830843"/>
            <a:ext cx="33609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dirty="0" smtClean="0">
                <a:latin typeface="+mn-lt"/>
              </a:rPr>
              <a:t>3. Managementgesprek 1</a:t>
            </a:r>
            <a:endParaRPr lang="nl-BE" dirty="0">
              <a:latin typeface="+mn-lt"/>
            </a:endParaRPr>
          </a:p>
        </p:txBody>
      </p:sp>
      <p:sp>
        <p:nvSpPr>
          <p:cNvPr id="7" name="Tekstvak 6"/>
          <p:cNvSpPr txBox="1"/>
          <p:nvPr/>
        </p:nvSpPr>
        <p:spPr>
          <a:xfrm>
            <a:off x="2361632" y="4922871"/>
            <a:ext cx="333700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dirty="0" smtClean="0">
                <a:latin typeface="+mn-lt"/>
              </a:rPr>
              <a:t>4. Opstellen en uitvoeren</a:t>
            </a:r>
            <a:br>
              <a:rPr lang="nl-BE" dirty="0" smtClean="0">
                <a:latin typeface="+mn-lt"/>
              </a:rPr>
            </a:br>
            <a:r>
              <a:rPr lang="nl-BE" dirty="0" smtClean="0">
                <a:latin typeface="+mn-lt"/>
              </a:rPr>
              <a:t>     meerjarenplan</a:t>
            </a:r>
            <a:endParaRPr lang="nl-BE" dirty="0">
              <a:latin typeface="+mn-lt"/>
            </a:endParaRPr>
          </a:p>
        </p:txBody>
      </p:sp>
      <p:sp>
        <p:nvSpPr>
          <p:cNvPr id="8" name="Tekstvak 7"/>
          <p:cNvSpPr txBox="1"/>
          <p:nvPr/>
        </p:nvSpPr>
        <p:spPr>
          <a:xfrm>
            <a:off x="139767" y="2915463"/>
            <a:ext cx="33609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dirty="0" smtClean="0">
                <a:latin typeface="+mn-lt"/>
              </a:rPr>
              <a:t>5. Managementgesprek 2</a:t>
            </a:r>
            <a:endParaRPr lang="nl-BE" dirty="0">
              <a:latin typeface="+mn-lt"/>
            </a:endParaRPr>
          </a:p>
        </p:txBody>
      </p:sp>
      <p:sp>
        <p:nvSpPr>
          <p:cNvPr id="9" name="Tekstvak 8"/>
          <p:cNvSpPr txBox="1"/>
          <p:nvPr/>
        </p:nvSpPr>
        <p:spPr>
          <a:xfrm>
            <a:off x="5723679" y="4225615"/>
            <a:ext cx="319202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rgbClr val="FF0000"/>
                </a:solidFill>
                <a:latin typeface="+mn-lt"/>
              </a:rPr>
              <a:t>Verslag managementgespre</a:t>
            </a:r>
            <a:r>
              <a:rPr lang="nl-BE" sz="2000" dirty="0">
                <a:solidFill>
                  <a:srgbClr val="FF0000"/>
                </a:solidFill>
                <a:latin typeface="+mn-lt"/>
              </a:rPr>
              <a:t>k</a:t>
            </a:r>
          </a:p>
        </p:txBody>
      </p:sp>
      <p:sp>
        <p:nvSpPr>
          <p:cNvPr id="10" name="Tekstvak 9"/>
          <p:cNvSpPr txBox="1"/>
          <p:nvPr/>
        </p:nvSpPr>
        <p:spPr>
          <a:xfrm>
            <a:off x="3111089" y="2229682"/>
            <a:ext cx="202331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rgbClr val="FF0000"/>
                </a:solidFill>
                <a:latin typeface="+mn-lt"/>
              </a:rPr>
              <a:t>Kritische reflectie</a:t>
            </a:r>
            <a:endParaRPr lang="nl-BE" sz="20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11" name="Tekstvak 10"/>
          <p:cNvSpPr txBox="1"/>
          <p:nvPr/>
        </p:nvSpPr>
        <p:spPr>
          <a:xfrm>
            <a:off x="493720" y="3304979"/>
            <a:ext cx="18902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rgbClr val="FF0000"/>
                </a:solidFill>
                <a:latin typeface="+mn-lt"/>
              </a:rPr>
              <a:t>Evaluatieverslag</a:t>
            </a:r>
            <a:endParaRPr lang="nl-BE" sz="20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12" name="Tekstvak 11"/>
          <p:cNvSpPr txBox="1"/>
          <p:nvPr/>
        </p:nvSpPr>
        <p:spPr>
          <a:xfrm>
            <a:off x="5981956" y="3086630"/>
            <a:ext cx="15371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rgbClr val="FF0000"/>
                </a:solidFill>
                <a:latin typeface="+mn-lt"/>
              </a:rPr>
              <a:t>Auditrapport</a:t>
            </a:r>
            <a:endParaRPr lang="nl-BE" sz="20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13" name="Tekstvak 12"/>
          <p:cNvSpPr txBox="1"/>
          <p:nvPr/>
        </p:nvSpPr>
        <p:spPr>
          <a:xfrm>
            <a:off x="2835819" y="5678680"/>
            <a:ext cx="173618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rgbClr val="FF0000"/>
                </a:solidFill>
                <a:latin typeface="+mn-lt"/>
              </a:rPr>
              <a:t>Meerjarenplan</a:t>
            </a:r>
            <a:endParaRPr lang="nl-BE" sz="20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14" name="Gebogen pijl 13"/>
          <p:cNvSpPr/>
          <p:nvPr/>
        </p:nvSpPr>
        <p:spPr>
          <a:xfrm rot="5400000">
            <a:off x="6146419" y="2104517"/>
            <a:ext cx="631063" cy="600914"/>
          </a:xfrm>
          <a:prstGeom prst="ben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>
              <a:solidFill>
                <a:schemeClr val="tx1"/>
              </a:solidFill>
            </a:endParaRPr>
          </a:p>
        </p:txBody>
      </p:sp>
      <p:sp>
        <p:nvSpPr>
          <p:cNvPr id="15" name="Gebogen pijl 14"/>
          <p:cNvSpPr/>
          <p:nvPr/>
        </p:nvSpPr>
        <p:spPr>
          <a:xfrm rot="10800000">
            <a:off x="6059877" y="4692611"/>
            <a:ext cx="631063" cy="600914"/>
          </a:xfrm>
          <a:prstGeom prst="ben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>
              <a:solidFill>
                <a:schemeClr val="tx1"/>
              </a:solidFill>
            </a:endParaRPr>
          </a:p>
        </p:txBody>
      </p:sp>
      <p:sp>
        <p:nvSpPr>
          <p:cNvPr id="16" name="Gebogen pijl 15"/>
          <p:cNvSpPr/>
          <p:nvPr/>
        </p:nvSpPr>
        <p:spPr>
          <a:xfrm>
            <a:off x="1650948" y="2073914"/>
            <a:ext cx="631063" cy="600914"/>
          </a:xfrm>
          <a:prstGeom prst="ben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>
              <a:solidFill>
                <a:schemeClr val="tx1"/>
              </a:solidFill>
            </a:endParaRPr>
          </a:p>
        </p:txBody>
      </p:sp>
      <p:sp>
        <p:nvSpPr>
          <p:cNvPr id="17" name="Gebogen pijl 16"/>
          <p:cNvSpPr/>
          <p:nvPr/>
        </p:nvSpPr>
        <p:spPr>
          <a:xfrm rot="16200000">
            <a:off x="1538364" y="4592211"/>
            <a:ext cx="631063" cy="600914"/>
          </a:xfrm>
          <a:prstGeom prst="bentArrow">
            <a:avLst>
              <a:gd name="adj1" fmla="val 25000"/>
              <a:gd name="adj2" fmla="val 25685"/>
              <a:gd name="adj3" fmla="val 25000"/>
              <a:gd name="adj4" fmla="val 43750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>
              <a:solidFill>
                <a:schemeClr val="tx1"/>
              </a:solidFill>
            </a:endParaRPr>
          </a:p>
        </p:txBody>
      </p:sp>
      <p:sp>
        <p:nvSpPr>
          <p:cNvPr id="18" name="Pijl-omlaag 17"/>
          <p:cNvSpPr/>
          <p:nvPr/>
        </p:nvSpPr>
        <p:spPr>
          <a:xfrm>
            <a:off x="6421377" y="3486740"/>
            <a:ext cx="341031" cy="362961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19" name="Tekstvak 18"/>
          <p:cNvSpPr txBox="1"/>
          <p:nvPr/>
        </p:nvSpPr>
        <p:spPr>
          <a:xfrm>
            <a:off x="607953" y="6156641"/>
            <a:ext cx="241200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1600" dirty="0" smtClean="0">
                <a:latin typeface="+mn-lt"/>
              </a:rPr>
              <a:t>Duur van een cyclus: </a:t>
            </a:r>
            <a:r>
              <a:rPr lang="nl-BE" sz="1600" b="1" dirty="0" smtClean="0">
                <a:latin typeface="+mn-lt"/>
              </a:rPr>
              <a:t>6 jaar</a:t>
            </a:r>
            <a:endParaRPr lang="nl-BE" sz="1600" b="1" dirty="0">
              <a:latin typeface="+mn-lt"/>
            </a:endParaRPr>
          </a:p>
        </p:txBody>
      </p:sp>
      <p:sp>
        <p:nvSpPr>
          <p:cNvPr id="21" name="Tekstvak 20"/>
          <p:cNvSpPr txBox="1"/>
          <p:nvPr/>
        </p:nvSpPr>
        <p:spPr>
          <a:xfrm>
            <a:off x="2509337" y="3729052"/>
            <a:ext cx="2697426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nl-BE" sz="2000" b="1" dirty="0" smtClean="0">
                <a:latin typeface="+mn-lt"/>
              </a:rPr>
              <a:t>VIVES referentiekader</a:t>
            </a:r>
          </a:p>
          <a:p>
            <a:pPr algn="ctr"/>
            <a:r>
              <a:rPr lang="nl-BE" sz="2000" b="1" dirty="0" smtClean="0">
                <a:latin typeface="+mn-lt"/>
              </a:rPr>
              <a:t>Onderwijsbeleidsplan</a:t>
            </a:r>
            <a:endParaRPr lang="nl-BE" sz="1600" dirty="0">
              <a:latin typeface="+mn-lt"/>
            </a:endParaRPr>
          </a:p>
        </p:txBody>
      </p:sp>
      <p:pic>
        <p:nvPicPr>
          <p:cNvPr id="1026" name="Picture 2" descr="http://www.house-of-control.nl/uploads/images/planning-deming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4184" y="389266"/>
            <a:ext cx="943836" cy="707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kstvak 2"/>
          <p:cNvSpPr txBox="1"/>
          <p:nvPr/>
        </p:nvSpPr>
        <p:spPr>
          <a:xfrm>
            <a:off x="398271" y="5133291"/>
            <a:ext cx="16021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2000" dirty="0" smtClean="0">
                <a:solidFill>
                  <a:srgbClr val="009900"/>
                </a:solidFill>
                <a:latin typeface="+mn-lt"/>
              </a:rPr>
              <a:t>Jaarplannen</a:t>
            </a:r>
            <a:endParaRPr lang="nl-BE" sz="2000" dirty="0">
              <a:solidFill>
                <a:srgbClr val="0099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723961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3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b="1" dirty="0">
                <a:solidFill>
                  <a:srgbClr val="FF0000"/>
                </a:solidFill>
              </a:rPr>
              <a:t>Kwaliteitscode</a:t>
            </a:r>
            <a:endParaRPr lang="nl-BE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57200" y="1125416"/>
            <a:ext cx="8229600" cy="5345722"/>
          </a:xfrm>
        </p:spPr>
        <p:txBody>
          <a:bodyPr>
            <a:normAutofit fontScale="47500" lnSpcReduction="20000"/>
          </a:bodyPr>
          <a:lstStyle/>
          <a:p>
            <a:r>
              <a:rPr lang="nl-BE" sz="3400" dirty="0"/>
              <a:t>De </a:t>
            </a:r>
            <a:r>
              <a:rPr lang="nl-BE" sz="3400" b="1" dirty="0"/>
              <a:t>leerresultaten</a:t>
            </a:r>
            <a:r>
              <a:rPr lang="nl-BE" sz="3400" dirty="0"/>
              <a:t> van de opleiding vormen een heldere en </a:t>
            </a:r>
            <a:r>
              <a:rPr lang="nl-BE" sz="3400" dirty="0" err="1"/>
              <a:t>opleidingsspecifieke</a:t>
            </a:r>
            <a:r>
              <a:rPr lang="nl-BE" sz="3400" dirty="0"/>
              <a:t> invulling van de internationale eisen met betrekking tot niveau, inhoud en oriëntatie.</a:t>
            </a:r>
          </a:p>
          <a:p>
            <a:endParaRPr lang="nl-BE" sz="3400" dirty="0"/>
          </a:p>
          <a:p>
            <a:r>
              <a:rPr lang="nl-BE" sz="3400" dirty="0"/>
              <a:t>Het </a:t>
            </a:r>
            <a:r>
              <a:rPr lang="nl-BE" sz="3400" b="1" dirty="0"/>
              <a:t>curriculum</a:t>
            </a:r>
            <a:r>
              <a:rPr lang="nl-BE" sz="3400" dirty="0"/>
              <a:t> van de opleiding sluit aan bij de meest recente ontwikkelingen in het vakgebied, houdt rekening met de ontwikkelingen in het werkveld en is maatschappelijk relevant.</a:t>
            </a:r>
          </a:p>
          <a:p>
            <a:endParaRPr lang="nl-BE" sz="3400" dirty="0"/>
          </a:p>
          <a:p>
            <a:r>
              <a:rPr lang="nl-BE" sz="3400" dirty="0"/>
              <a:t>De voor de opleiding ingezette </a:t>
            </a:r>
            <a:r>
              <a:rPr lang="nl-BE" sz="3400" b="1" dirty="0"/>
              <a:t>docenten</a:t>
            </a:r>
            <a:r>
              <a:rPr lang="nl-BE" sz="3400" dirty="0"/>
              <a:t> bieden de studenten optimaal de mogelijkheid om de leerresultaten te behalen.</a:t>
            </a:r>
          </a:p>
          <a:p>
            <a:endParaRPr lang="nl-BE" sz="3400" dirty="0"/>
          </a:p>
          <a:p>
            <a:r>
              <a:rPr lang="nl-BE" sz="3400" dirty="0"/>
              <a:t>De opleiding biedt studenten adequate en gemakkelijk toegankelijke </a:t>
            </a:r>
            <a:r>
              <a:rPr lang="nl-BE" sz="3400" b="1" dirty="0"/>
              <a:t>voorzieningen en studiebegeleiding.</a:t>
            </a:r>
          </a:p>
          <a:p>
            <a:endParaRPr lang="nl-BE" sz="3400" dirty="0"/>
          </a:p>
          <a:p>
            <a:r>
              <a:rPr lang="nl-BE" sz="3400" dirty="0"/>
              <a:t>De </a:t>
            </a:r>
            <a:r>
              <a:rPr lang="nl-BE" sz="3400" b="1" dirty="0"/>
              <a:t>onderwijs-leeromgeving </a:t>
            </a:r>
            <a:r>
              <a:rPr lang="nl-BE" sz="3400" dirty="0"/>
              <a:t>stimuleert de studenten om een actieve rol te spelen in het leerproces en draagt bij tot een vlotte studievoortgang.</a:t>
            </a:r>
          </a:p>
          <a:p>
            <a:endParaRPr lang="nl-BE" sz="3400" dirty="0"/>
          </a:p>
          <a:p>
            <a:r>
              <a:rPr lang="nl-BE" sz="3400" dirty="0"/>
              <a:t>De </a:t>
            </a:r>
            <a:r>
              <a:rPr lang="nl-BE" sz="3400" b="1" dirty="0"/>
              <a:t>beoordeling</a:t>
            </a:r>
            <a:r>
              <a:rPr lang="nl-BE" sz="3400" dirty="0"/>
              <a:t> van de studenten weerspiegelt het leerproces en concretiseert de  beoogde leerresultaten.</a:t>
            </a:r>
          </a:p>
          <a:p>
            <a:endParaRPr lang="nl-BE" sz="3400" dirty="0"/>
          </a:p>
          <a:p>
            <a:r>
              <a:rPr lang="nl-BE" sz="3400" dirty="0"/>
              <a:t>De opleiding verstrekt volledige en gemakkelijk leesbare </a:t>
            </a:r>
            <a:r>
              <a:rPr lang="nl-BE" sz="3400" b="1" dirty="0"/>
              <a:t>informatie</a:t>
            </a:r>
            <a:r>
              <a:rPr lang="nl-BE" sz="3400" dirty="0"/>
              <a:t> over alle fasen van de </a:t>
            </a:r>
            <a:r>
              <a:rPr lang="nl-BE" sz="3400" b="1" dirty="0"/>
              <a:t>studieloopbaan</a:t>
            </a:r>
            <a:r>
              <a:rPr lang="nl-BE" sz="3400" dirty="0"/>
              <a:t>.</a:t>
            </a:r>
          </a:p>
          <a:p>
            <a:pPr marL="0" indent="0">
              <a:buNone/>
            </a:pPr>
            <a:endParaRPr lang="nl-BE" sz="3400" dirty="0"/>
          </a:p>
          <a:p>
            <a:r>
              <a:rPr lang="nl-BE" sz="3400" b="1" dirty="0"/>
              <a:t>Informatie</a:t>
            </a:r>
            <a:r>
              <a:rPr lang="nl-BE" sz="3400" dirty="0"/>
              <a:t> over de </a:t>
            </a:r>
            <a:r>
              <a:rPr lang="nl-BE" sz="3400" b="1" dirty="0"/>
              <a:t>kwaliteit </a:t>
            </a:r>
            <a:r>
              <a:rPr lang="nl-BE" sz="3400" dirty="0"/>
              <a:t>van de opleiding is publiek toegankelijk.</a:t>
            </a:r>
          </a:p>
          <a:p>
            <a:pPr marL="0" indent="0">
              <a:buNone/>
            </a:pP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645405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b="1" dirty="0" smtClean="0">
                <a:solidFill>
                  <a:srgbClr val="FF0000"/>
                </a:solidFill>
              </a:rPr>
              <a:t>VIVES-referentiekader</a:t>
            </a:r>
            <a:endParaRPr lang="nl-BE" b="1" dirty="0">
              <a:solidFill>
                <a:srgbClr val="FF0000"/>
              </a:solidFill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708525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nl-BE" sz="3400" b="1" dirty="0"/>
              <a:t>6 standaarden</a:t>
            </a:r>
          </a:p>
          <a:p>
            <a:pPr marL="0" indent="0">
              <a:buNone/>
            </a:pPr>
            <a:endParaRPr lang="nl-BE" sz="3400" dirty="0"/>
          </a:p>
          <a:p>
            <a:pPr marL="625475" indent="-354013">
              <a:buFont typeface="+mj-lt"/>
              <a:buAutoNum type="arabicPeriod"/>
            </a:pPr>
            <a:r>
              <a:rPr lang="nl-BE" sz="3400" dirty="0"/>
              <a:t>Beoogde eindniveau</a:t>
            </a:r>
          </a:p>
          <a:p>
            <a:pPr marL="625475" indent="-354013">
              <a:buFont typeface="+mj-lt"/>
              <a:buAutoNum type="arabicPeriod"/>
            </a:pPr>
            <a:r>
              <a:rPr lang="nl-BE" sz="3400" dirty="0"/>
              <a:t>Opleidingsprogramma</a:t>
            </a:r>
          </a:p>
          <a:p>
            <a:pPr marL="625475" indent="-354013">
              <a:buFont typeface="+mj-lt"/>
              <a:buAutoNum type="arabicPeriod"/>
            </a:pPr>
            <a:r>
              <a:rPr lang="nl-BE" sz="3400" dirty="0"/>
              <a:t>Onderwijsproces</a:t>
            </a:r>
          </a:p>
          <a:p>
            <a:pPr marL="625475" indent="-354013">
              <a:buFont typeface="+mj-lt"/>
              <a:buAutoNum type="arabicPeriod"/>
            </a:pPr>
            <a:r>
              <a:rPr lang="nl-BE" sz="3400" dirty="0"/>
              <a:t>Personeel</a:t>
            </a:r>
          </a:p>
          <a:p>
            <a:pPr marL="625475" indent="-354013">
              <a:buFont typeface="+mj-lt"/>
              <a:buAutoNum type="arabicPeriod"/>
            </a:pPr>
            <a:r>
              <a:rPr lang="nl-BE" sz="3400" dirty="0"/>
              <a:t>Resultaten van het onderwijsproces</a:t>
            </a:r>
          </a:p>
          <a:p>
            <a:pPr marL="625475" indent="-354013">
              <a:buFont typeface="+mj-lt"/>
              <a:buAutoNum type="arabicPeriod"/>
            </a:pPr>
            <a:r>
              <a:rPr lang="nl-BE" sz="3400" dirty="0"/>
              <a:t>Kwaliteitszorg</a:t>
            </a:r>
          </a:p>
          <a:p>
            <a:pPr marL="625475" indent="-354013">
              <a:buFont typeface="+mj-lt"/>
              <a:buAutoNum type="arabicPeriod"/>
            </a:pPr>
            <a:endParaRPr lang="nl-BE" sz="2200" dirty="0"/>
          </a:p>
          <a:p>
            <a:pPr marL="625475" indent="-354013">
              <a:buFont typeface="+mj-lt"/>
              <a:buAutoNum type="arabicPeriod"/>
            </a:pPr>
            <a:endParaRPr lang="nl-BE" sz="2200" dirty="0"/>
          </a:p>
          <a:p>
            <a:r>
              <a:rPr lang="nl-BE" sz="2900" b="1" dirty="0"/>
              <a:t>Per standaard</a:t>
            </a:r>
          </a:p>
          <a:p>
            <a:pPr lvl="1"/>
            <a:r>
              <a:rPr lang="nl-BE" sz="2900" dirty="0"/>
              <a:t>Een aantal criteria</a:t>
            </a:r>
          </a:p>
          <a:p>
            <a:pPr lvl="1"/>
            <a:r>
              <a:rPr lang="nl-BE" sz="2900" dirty="0"/>
              <a:t>Een aantal verplichte documenten</a:t>
            </a:r>
          </a:p>
          <a:p>
            <a:endParaRPr lang="nl-BE" sz="2900" dirty="0"/>
          </a:p>
          <a:p>
            <a:r>
              <a:rPr lang="nl-BE" sz="2900" b="1" dirty="0"/>
              <a:t>Per criterium</a:t>
            </a:r>
          </a:p>
          <a:p>
            <a:pPr lvl="1"/>
            <a:r>
              <a:rPr lang="nl-BE" sz="2900" dirty="0"/>
              <a:t>Eén of meerdere aandachtspunten</a:t>
            </a:r>
          </a:p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058499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b="1" dirty="0">
                <a:solidFill>
                  <a:srgbClr val="FF0000"/>
                </a:solidFill>
              </a:rPr>
              <a:t>Basisprincipes kwaliteitszorg</a:t>
            </a:r>
            <a:endParaRPr lang="nl-BE" dirty="0"/>
          </a:p>
        </p:txBody>
      </p:sp>
      <p:pic>
        <p:nvPicPr>
          <p:cNvPr id="4" name="Tijdelijke aanduiding voor inhoud 4" descr="\\firenze\home$\maricaum\mijn documenten\Kwaliteitszorg algemeen\Kwalteitszorg_NIEUW\110916_Visie_kwaliteitszorg_kleur.jpe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058063"/>
            <a:ext cx="8229600" cy="36102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56279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b="1" dirty="0" smtClean="0">
                <a:solidFill>
                  <a:srgbClr val="FF0000"/>
                </a:solidFill>
              </a:rPr>
              <a:t>Ideaal</a:t>
            </a:r>
            <a:endParaRPr lang="nl-BE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57200" y="1146220"/>
            <a:ext cx="8229600" cy="5267459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60000"/>
              </a:lnSpc>
              <a:buNone/>
            </a:pPr>
            <a:r>
              <a:rPr lang="nl-NL" dirty="0" smtClean="0"/>
              <a:t>De </a:t>
            </a:r>
            <a:r>
              <a:rPr lang="nl-NL" dirty="0"/>
              <a:t>kracht van een ideaal ligt in zijn onbereikbaarheid.</a:t>
            </a:r>
            <a:br>
              <a:rPr lang="nl-NL" dirty="0"/>
            </a:br>
            <a:r>
              <a:rPr lang="nl-NL" dirty="0"/>
              <a:t>Indien het bereikbaar was, was het immers geen ideaal maar een doel.</a:t>
            </a:r>
            <a:br>
              <a:rPr lang="nl-NL" dirty="0"/>
            </a:br>
            <a:r>
              <a:rPr lang="nl-NL" dirty="0"/>
              <a:t>Alleen omdat het ideaal zo ver ligt, is het geschikt om richting te geven.</a:t>
            </a:r>
            <a:br>
              <a:rPr lang="nl-NL" dirty="0"/>
            </a:br>
            <a:r>
              <a:rPr lang="nl-NL" dirty="0"/>
              <a:t>Omdat de Poolster vele lichtjaren ver staat, wijst ze schippers het noorden.</a:t>
            </a:r>
            <a:br>
              <a:rPr lang="nl-NL" dirty="0"/>
            </a:br>
            <a:r>
              <a:rPr lang="nl-NL" b="1" dirty="0"/>
              <a:t>Wie de richting kent, vindt de weg</a:t>
            </a:r>
            <a:r>
              <a:rPr lang="nl-NL" dirty="0" smtClean="0"/>
              <a:t>.</a:t>
            </a:r>
          </a:p>
          <a:p>
            <a:pPr marL="0" indent="0">
              <a:buNone/>
            </a:pPr>
            <a:endParaRPr lang="nl-NL" dirty="0" smtClean="0"/>
          </a:p>
          <a:p>
            <a:pPr marL="0" indent="0">
              <a:buNone/>
            </a:pPr>
            <a:r>
              <a:rPr lang="nl-NL" dirty="0"/>
              <a:t/>
            </a:r>
            <a:br>
              <a:rPr lang="nl-NL" dirty="0"/>
            </a:br>
            <a:r>
              <a:rPr lang="nl-NL" sz="2300" dirty="0" smtClean="0"/>
              <a:t>L. </a:t>
            </a:r>
            <a:r>
              <a:rPr lang="nl-NL" sz="2300" dirty="0"/>
              <a:t>Jacobs, </a:t>
            </a:r>
            <a:r>
              <a:rPr lang="nl-NL" sz="2300" dirty="0" smtClean="0"/>
              <a:t>2005</a:t>
            </a:r>
            <a:endParaRPr lang="nl-BE" sz="2300" dirty="0"/>
          </a:p>
          <a:p>
            <a:pPr marL="0" indent="0">
              <a:buNone/>
            </a:pPr>
            <a:endParaRPr lang="nl-BE" dirty="0" smtClean="0"/>
          </a:p>
        </p:txBody>
      </p:sp>
    </p:spTree>
    <p:extLst>
      <p:ext uri="{BB962C8B-B14F-4D97-AF65-F5344CB8AC3E}">
        <p14:creationId xmlns:p14="http://schemas.microsoft.com/office/powerpoint/2010/main" val="3386889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b="1" dirty="0" smtClean="0">
                <a:solidFill>
                  <a:srgbClr val="FF0000"/>
                </a:solidFill>
              </a:rPr>
              <a:t>Bronnen</a:t>
            </a:r>
            <a:endParaRPr lang="nl-BE" b="1" dirty="0">
              <a:solidFill>
                <a:srgbClr val="FF0000"/>
              </a:solidFill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BE" sz="2000" dirty="0" smtClean="0"/>
              <a:t>Stevens, J., </a:t>
            </a:r>
            <a:r>
              <a:rPr lang="nl-BE" sz="2000" b="1" dirty="0" smtClean="0"/>
              <a:t>Teamwork en teamontwikkeling</a:t>
            </a:r>
            <a:r>
              <a:rPr lang="nl-BE" sz="2000" dirty="0" smtClean="0"/>
              <a:t>, Garant, Leuven, 1995</a:t>
            </a:r>
          </a:p>
          <a:p>
            <a:pPr marL="0" indent="0">
              <a:buNone/>
            </a:pPr>
            <a:endParaRPr lang="nl-BE" sz="2000" dirty="0" smtClean="0"/>
          </a:p>
          <a:p>
            <a:r>
              <a:rPr lang="nl-BE" sz="2000" dirty="0" smtClean="0"/>
              <a:t>Van </a:t>
            </a:r>
            <a:r>
              <a:rPr lang="nl-BE" sz="2000" dirty="0"/>
              <a:t>Zand, D., Westerhuis, M., </a:t>
            </a:r>
            <a:r>
              <a:rPr lang="nl-BE" sz="2000" b="1" dirty="0"/>
              <a:t>De </a:t>
            </a:r>
            <a:r>
              <a:rPr lang="nl-BE" sz="2000" b="1" dirty="0" err="1"/>
              <a:t>kwaliteitencirkel</a:t>
            </a:r>
            <a:r>
              <a:rPr lang="nl-BE" sz="2000" dirty="0"/>
              <a:t>, Een eenvoudig en resultaatgericht alternatief voor competentiemanagement, </a:t>
            </a:r>
            <a:r>
              <a:rPr lang="nl-BE" sz="2000" dirty="0" err="1"/>
              <a:t>Sdu</a:t>
            </a:r>
            <a:r>
              <a:rPr lang="nl-BE" sz="2000" dirty="0"/>
              <a:t> Uitgevers, Den Haag, 2005</a:t>
            </a:r>
          </a:p>
          <a:p>
            <a:endParaRPr lang="nl-BE" sz="2000" dirty="0" smtClean="0"/>
          </a:p>
          <a:p>
            <a:r>
              <a:rPr lang="nl-BE" sz="2000" dirty="0" err="1"/>
              <a:t>Biesta</a:t>
            </a:r>
            <a:r>
              <a:rPr lang="nl-BE" sz="2000" dirty="0"/>
              <a:t>, G., </a:t>
            </a:r>
            <a:r>
              <a:rPr lang="nl-BE" sz="2000" b="1" dirty="0"/>
              <a:t>Goed onderwijs en de cultuur van het meten</a:t>
            </a:r>
            <a:r>
              <a:rPr lang="nl-BE" sz="2000" dirty="0"/>
              <a:t>, Ethiek, politiek, democratie, Boom Lemma Uitgevers, Den Haag, 2012</a:t>
            </a:r>
          </a:p>
          <a:p>
            <a:endParaRPr lang="nl-BE" sz="2000" dirty="0"/>
          </a:p>
          <a:p>
            <a:r>
              <a:rPr lang="nl-BE" sz="2000" dirty="0"/>
              <a:t>De Vaal, K., Pijl, O., Van Schijndel, B., </a:t>
            </a:r>
            <a:r>
              <a:rPr lang="nl-BE" sz="2000" b="1" dirty="0"/>
              <a:t>Kwaliteitsmanagement in de praktijk</a:t>
            </a:r>
            <a:r>
              <a:rPr lang="nl-BE" sz="2000" dirty="0"/>
              <a:t>, Kwaliteit is mensenwerk, verbeelden, verbinden, verbeteren, Concept uitgeefgroep, Hilversum, 2013</a:t>
            </a:r>
          </a:p>
          <a:p>
            <a:endParaRPr lang="nl-BE" sz="2000" dirty="0" smtClean="0"/>
          </a:p>
          <a:p>
            <a:endParaRPr lang="nl-BE" dirty="0"/>
          </a:p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763137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b="1" dirty="0">
                <a:solidFill>
                  <a:srgbClr val="FF0000"/>
                </a:solidFill>
              </a:rPr>
              <a:t>Bronnen</a:t>
            </a:r>
            <a:endParaRPr lang="nl-BE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BE" sz="2000" dirty="0" err="1" smtClean="0"/>
              <a:t>Ofman</a:t>
            </a:r>
            <a:r>
              <a:rPr lang="nl-BE" sz="2000" dirty="0" smtClean="0"/>
              <a:t>, D., </a:t>
            </a:r>
            <a:r>
              <a:rPr lang="nl-BE" sz="2000" dirty="0" err="1" smtClean="0"/>
              <a:t>Verpaalen</a:t>
            </a:r>
            <a:r>
              <a:rPr lang="nl-BE" sz="2000" dirty="0" smtClean="0"/>
              <a:t>, G., </a:t>
            </a:r>
            <a:r>
              <a:rPr lang="nl-BE" sz="2000" b="1" dirty="0" smtClean="0"/>
              <a:t>HET is niet te geloven</a:t>
            </a:r>
            <a:r>
              <a:rPr lang="nl-BE" sz="2000" dirty="0" smtClean="0"/>
              <a:t>, Van reactief naar creatief leiderschap, </a:t>
            </a:r>
            <a:r>
              <a:rPr lang="nl-BE" sz="2000" dirty="0" err="1" smtClean="0"/>
              <a:t>Servire</a:t>
            </a:r>
            <a:r>
              <a:rPr lang="nl-BE" sz="2000" dirty="0" smtClean="0"/>
              <a:t>, Utrecht/Antwerpen, 2006</a:t>
            </a:r>
          </a:p>
          <a:p>
            <a:endParaRPr lang="nl-BE" sz="2000" dirty="0" smtClean="0"/>
          </a:p>
          <a:p>
            <a:r>
              <a:rPr lang="nl-BE" sz="2000" dirty="0" err="1" smtClean="0"/>
              <a:t>Ofman</a:t>
            </a:r>
            <a:r>
              <a:rPr lang="nl-BE" sz="2000" dirty="0" smtClean="0"/>
              <a:t>, D., </a:t>
            </a:r>
            <a:r>
              <a:rPr lang="nl-BE" sz="2000" b="1" dirty="0" smtClean="0"/>
              <a:t>Bezieling en kwaliteit in organisaties</a:t>
            </a:r>
            <a:r>
              <a:rPr lang="nl-BE" sz="2000" dirty="0" smtClean="0"/>
              <a:t>, </a:t>
            </a:r>
            <a:r>
              <a:rPr lang="nl-BE" sz="2000" dirty="0" err="1" smtClean="0"/>
              <a:t>Servire</a:t>
            </a:r>
            <a:r>
              <a:rPr lang="nl-BE" sz="2000" dirty="0" smtClean="0"/>
              <a:t>, Utrecht, 1999</a:t>
            </a:r>
          </a:p>
          <a:p>
            <a:endParaRPr lang="nl-BE" sz="2000" dirty="0" smtClean="0"/>
          </a:p>
          <a:p>
            <a:r>
              <a:rPr lang="nl-BE" sz="2000" dirty="0" smtClean="0"/>
              <a:t>Hart</a:t>
            </a:r>
            <a:r>
              <a:rPr lang="nl-BE" sz="2000" dirty="0"/>
              <a:t>, W., </a:t>
            </a:r>
            <a:r>
              <a:rPr lang="nl-BE" sz="2000" b="1" dirty="0"/>
              <a:t>Verdraaide organisaties</a:t>
            </a:r>
            <a:r>
              <a:rPr lang="nl-BE" sz="2000" dirty="0"/>
              <a:t>, Elfde oplage, </a:t>
            </a:r>
            <a:r>
              <a:rPr lang="nl-BE" sz="2000" dirty="0" err="1"/>
              <a:t>Vakmedianet</a:t>
            </a:r>
            <a:r>
              <a:rPr lang="nl-BE" sz="2000" dirty="0"/>
              <a:t>, Deventer, 2015</a:t>
            </a:r>
          </a:p>
          <a:p>
            <a:endParaRPr lang="nl-BE" sz="2000" dirty="0"/>
          </a:p>
          <a:p>
            <a:r>
              <a:rPr lang="nl-BE" sz="2000" dirty="0"/>
              <a:t>Hart, W., </a:t>
            </a:r>
            <a:r>
              <a:rPr lang="nl-BE" sz="2000" b="1" dirty="0"/>
              <a:t>Anders vasthouden</a:t>
            </a:r>
            <a:r>
              <a:rPr lang="nl-BE" sz="2000" dirty="0"/>
              <a:t>, Eerste druk, </a:t>
            </a:r>
            <a:r>
              <a:rPr lang="nl-BE" sz="2000" dirty="0" err="1"/>
              <a:t>Vakmedianet</a:t>
            </a:r>
            <a:r>
              <a:rPr lang="nl-BE" sz="2000" dirty="0"/>
              <a:t>, Deventer, 2017</a:t>
            </a:r>
          </a:p>
          <a:p>
            <a:endParaRPr lang="nl-BE" dirty="0"/>
          </a:p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777668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b="1" dirty="0" smtClean="0">
                <a:solidFill>
                  <a:srgbClr val="FF0000"/>
                </a:solidFill>
              </a:rPr>
              <a:t>Bronnen</a:t>
            </a:r>
            <a:endParaRPr lang="nl-BE" b="1" dirty="0">
              <a:solidFill>
                <a:srgbClr val="FF0000"/>
              </a:solidFill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BE" dirty="0" smtClean="0">
                <a:hlinkClick r:id="rId2"/>
              </a:rPr>
              <a:t>www.nvao.net</a:t>
            </a:r>
            <a:endParaRPr lang="nl-BE" dirty="0" smtClean="0"/>
          </a:p>
          <a:p>
            <a:endParaRPr lang="nl-BE" dirty="0"/>
          </a:p>
          <a:p>
            <a:endParaRPr lang="nl-BE" dirty="0"/>
          </a:p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358156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RANCHTO" val="257"/>
  <p:tag name="HOTSPOTTYPE" val="DefinedInNavigator"/>
  <p:tag name="DEFINEDINNAVIGATOR" val="True"/>
</p:tagLst>
</file>

<file path=ppt/theme/theme1.xml><?xml version="1.0" encoding="utf-8"?>
<a:theme xmlns:a="http://schemas.openxmlformats.org/drawingml/2006/main" name="sjabloon VIVES_2013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-the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-the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45</TotalTime>
  <Words>1714</Words>
  <Application>Microsoft Office PowerPoint</Application>
  <PresentationFormat>Diavoorstelling (4:3)</PresentationFormat>
  <Paragraphs>515</Paragraphs>
  <Slides>62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3</vt:i4>
      </vt:variant>
      <vt:variant>
        <vt:lpstr>Thema</vt:lpstr>
      </vt:variant>
      <vt:variant>
        <vt:i4>1</vt:i4>
      </vt:variant>
      <vt:variant>
        <vt:lpstr>Diatitels</vt:lpstr>
      </vt:variant>
      <vt:variant>
        <vt:i4>62</vt:i4>
      </vt:variant>
    </vt:vector>
  </HeadingPairs>
  <TitlesOfParts>
    <vt:vector size="66" baseType="lpstr">
      <vt:lpstr>Arial</vt:lpstr>
      <vt:lpstr>Calibri</vt:lpstr>
      <vt:lpstr>Times New Roman</vt:lpstr>
      <vt:lpstr>sjabloon VIVES_2013</vt:lpstr>
      <vt:lpstr>Kwaliteitszorg in onderwijs  </vt:lpstr>
      <vt:lpstr>Doelstellingen kwaliteitszorg</vt:lpstr>
      <vt:lpstr>De bedoeling van kwaliteitszorg in onderwijs is …</vt:lpstr>
      <vt:lpstr>PowerPoint-presentatie</vt:lpstr>
      <vt:lpstr>Kwaliteitsvol onderwijs</vt:lpstr>
      <vt:lpstr>Kwaliteit</vt:lpstr>
      <vt:lpstr>Kwaliteit</vt:lpstr>
      <vt:lpstr>Kwaliteit</vt:lpstr>
      <vt:lpstr>Kwaliteit</vt:lpstr>
      <vt:lpstr>Onderwijskwaliteit</vt:lpstr>
      <vt:lpstr>Onderwijskwaliteit</vt:lpstr>
      <vt:lpstr>Onderwijskwaliteit</vt:lpstr>
      <vt:lpstr>Onderwijskwaliteit</vt:lpstr>
      <vt:lpstr>Onderwijskwaliteit</vt:lpstr>
      <vt:lpstr>Competenties van de 21ste eeuw</vt:lpstr>
      <vt:lpstr>Kwaliteit</vt:lpstr>
      <vt:lpstr>Kwaliteitsperspectieven</vt:lpstr>
      <vt:lpstr>Kwaliteitsperspectieven</vt:lpstr>
      <vt:lpstr>De bedoeling van kwaliteitszorg van onderwijs is …</vt:lpstr>
      <vt:lpstr>PowerPoint-presentatie</vt:lpstr>
      <vt:lpstr>Kwaliteitszorg - kwaliteitsontwikkeling</vt:lpstr>
      <vt:lpstr>Evolutie in de kwaliteitszorg Scholen in kwaliteitskunde</vt:lpstr>
      <vt:lpstr>Kwaliteitsperspectieven</vt:lpstr>
      <vt:lpstr>Kwaliteitsperspectieven</vt:lpstr>
      <vt:lpstr>Zorg voor (onderwijs)kwaliteit  </vt:lpstr>
      <vt:lpstr>PowerPoint-presentatie</vt:lpstr>
      <vt:lpstr>Organisatiestructuur</vt:lpstr>
      <vt:lpstr>Basisprincipes kwaliteitszorg </vt:lpstr>
      <vt:lpstr>Basisprincipes kwaliteitszorg</vt:lpstr>
      <vt:lpstr>Basisprincipes kwaliteitszorg</vt:lpstr>
      <vt:lpstr>PowerPoint-presentatie</vt:lpstr>
      <vt:lpstr>Reflecteren</vt:lpstr>
      <vt:lpstr>PowerPoint-presentatie</vt:lpstr>
      <vt:lpstr>PowerPoint-presentatie</vt:lpstr>
      <vt:lpstr>Sociaal-dynamische aspecten van kwaliteitszorg</vt:lpstr>
      <vt:lpstr>Kwaliteit van een relatie</vt:lpstr>
      <vt:lpstr>Kwaliteit van een relatie</vt:lpstr>
      <vt:lpstr>Kwaliteit van een relatie</vt:lpstr>
      <vt:lpstr>Kwaliteit van het samenwerken</vt:lpstr>
      <vt:lpstr>Kwaliteit van het samenwerken</vt:lpstr>
      <vt:lpstr>Kwaliteit van het samenwerken</vt:lpstr>
      <vt:lpstr>De individuele persoon</vt:lpstr>
      <vt:lpstr>Kwaliteiten van een medewerker</vt:lpstr>
      <vt:lpstr>PowerPoint-presentatie</vt:lpstr>
      <vt:lpstr>Kwaliteitszorg: holistisch perspectief</vt:lpstr>
      <vt:lpstr>Kwaliteitszorg: holistisch perspectief</vt:lpstr>
      <vt:lpstr>Kwaliteitszorg: holistisch perspectief</vt:lpstr>
      <vt:lpstr>Kwaliteitszorg: holistisch perspectief</vt:lpstr>
      <vt:lpstr>Kwaliteitszorg: holistisch perspectief</vt:lpstr>
      <vt:lpstr>Kwaliteitszorg: holistisch perspectief</vt:lpstr>
      <vt:lpstr>Uitdagingen</vt:lpstr>
      <vt:lpstr>PowerPoint-presentatie</vt:lpstr>
      <vt:lpstr>Systeemtechnische kwaliteitszorg van opleidingen</vt:lpstr>
      <vt:lpstr>Waarderend onderzoek</vt:lpstr>
      <vt:lpstr>Kwaliteitszorgcyclus VIVES</vt:lpstr>
      <vt:lpstr>Kwaliteitscode</vt:lpstr>
      <vt:lpstr>VIVES-referentiekader</vt:lpstr>
      <vt:lpstr>Basisprincipes kwaliteitszorg</vt:lpstr>
      <vt:lpstr>Ideaal</vt:lpstr>
      <vt:lpstr>Bronnen</vt:lpstr>
      <vt:lpstr>Bronnen</vt:lpstr>
      <vt:lpstr>Bronnen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Bart Dhaenens en Serge Schroef</dc:creator>
  <cp:lastModifiedBy>Michel Maricau</cp:lastModifiedBy>
  <cp:revision>493</cp:revision>
  <cp:lastPrinted>2015-11-18T14:03:10Z</cp:lastPrinted>
  <dcterms:created xsi:type="dcterms:W3CDTF">2011-07-05T13:03:35Z</dcterms:created>
  <dcterms:modified xsi:type="dcterms:W3CDTF">2017-11-20T12:52:44Z</dcterms:modified>
</cp:coreProperties>
</file>