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58" r:id="rId3"/>
    <p:sldId id="333" r:id="rId4"/>
    <p:sldId id="332" r:id="rId5"/>
    <p:sldId id="273" r:id="rId6"/>
    <p:sldId id="287" r:id="rId7"/>
    <p:sldId id="309" r:id="rId8"/>
    <p:sldId id="275" r:id="rId9"/>
    <p:sldId id="310" r:id="rId10"/>
    <p:sldId id="311" r:id="rId11"/>
    <p:sldId id="313" r:id="rId12"/>
    <p:sldId id="314" r:id="rId13"/>
    <p:sldId id="288" r:id="rId14"/>
    <p:sldId id="315" r:id="rId15"/>
    <p:sldId id="290" r:id="rId16"/>
    <p:sldId id="325" r:id="rId17"/>
    <p:sldId id="326" r:id="rId18"/>
    <p:sldId id="327" r:id="rId19"/>
    <p:sldId id="328" r:id="rId20"/>
    <p:sldId id="274" r:id="rId21"/>
    <p:sldId id="320" r:id="rId22"/>
    <p:sldId id="304" r:id="rId23"/>
    <p:sldId id="268" r:id="rId24"/>
    <p:sldId id="321" r:id="rId25"/>
    <p:sldId id="322" r:id="rId26"/>
    <p:sldId id="323" r:id="rId27"/>
    <p:sldId id="324" r:id="rId28"/>
    <p:sldId id="316" r:id="rId29"/>
    <p:sldId id="278" r:id="rId30"/>
    <p:sldId id="291" r:id="rId31"/>
    <p:sldId id="317" r:id="rId32"/>
    <p:sldId id="279" r:id="rId33"/>
    <p:sldId id="319" r:id="rId34"/>
    <p:sldId id="293" r:id="rId35"/>
    <p:sldId id="284" r:id="rId36"/>
    <p:sldId id="318" r:id="rId37"/>
    <p:sldId id="289" r:id="rId38"/>
    <p:sldId id="283" r:id="rId39"/>
    <p:sldId id="298" r:id="rId40"/>
    <p:sldId id="297" r:id="rId41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1">
          <p15:clr>
            <a:srgbClr val="A4A3A4"/>
          </p15:clr>
        </p15:guide>
        <p15:guide id="2" pos="113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ita Janssen" initials="RJ" lastIdx="0" clrIdx="0">
    <p:extLst>
      <p:ext uri="{19B8F6BF-5375-455C-9EA6-DF929625EA0E}">
        <p15:presenceInfo xmlns:p15="http://schemas.microsoft.com/office/powerpoint/2012/main" userId="S-1-5-21-2830509258-3095755264-2528916311-1295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49"/>
    <a:srgbClr val="00275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87433" autoAdjust="0"/>
  </p:normalViewPr>
  <p:slideViewPr>
    <p:cSldViewPr snapToGrid="0">
      <p:cViewPr varScale="1">
        <p:scale>
          <a:sx n="77" d="100"/>
          <a:sy n="77" d="100"/>
        </p:scale>
        <p:origin x="682" y="58"/>
      </p:cViewPr>
      <p:guideLst>
        <p:guide orient="horz" pos="911"/>
        <p:guide pos="11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8" d="100"/>
          <a:sy n="68" d="100"/>
        </p:scale>
        <p:origin x="3101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A9B87C-F271-4273-B900-808025566DFD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F9A40D1C-9B10-4569-88F2-AD03F01521AE}">
      <dgm:prSet phldrT="[Tekst]"/>
      <dgm:spPr>
        <a:solidFill>
          <a:schemeClr val="bg1">
            <a:lumMod val="85000"/>
            <a:alpha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nl-BE" dirty="0" smtClean="0">
              <a:solidFill>
                <a:srgbClr val="FF0000"/>
              </a:solidFill>
            </a:rPr>
            <a:t>kwaliteit</a:t>
          </a:r>
          <a:endParaRPr lang="nl-BE" dirty="0">
            <a:solidFill>
              <a:srgbClr val="FF0000"/>
            </a:solidFill>
          </a:endParaRPr>
        </a:p>
      </dgm:t>
    </dgm:pt>
    <dgm:pt modelId="{B5CA220C-48FD-4CFD-BB16-73B0743467B5}" type="parTrans" cxnId="{BAEF6122-AB55-432D-AF17-D9C6234B6938}">
      <dgm:prSet/>
      <dgm:spPr/>
      <dgm:t>
        <a:bodyPr/>
        <a:lstStyle/>
        <a:p>
          <a:endParaRPr lang="nl-BE"/>
        </a:p>
      </dgm:t>
    </dgm:pt>
    <dgm:pt modelId="{ABFB74C3-9AAC-4833-8A92-4B0033B980D8}" type="sibTrans" cxnId="{BAEF6122-AB55-432D-AF17-D9C6234B6938}">
      <dgm:prSet/>
      <dgm:spPr>
        <a:solidFill>
          <a:schemeClr val="bg1">
            <a:lumMod val="85000"/>
            <a:alpha val="50000"/>
          </a:schemeClr>
        </a:solidFill>
      </dgm:spPr>
      <dgm:t>
        <a:bodyPr/>
        <a:lstStyle/>
        <a:p>
          <a:endParaRPr lang="nl-BE"/>
        </a:p>
      </dgm:t>
    </dgm:pt>
    <dgm:pt modelId="{C73C20F3-277A-44C9-AD58-E2944D066D43}">
      <dgm:prSet phldrT="[Tekst]"/>
      <dgm:spPr>
        <a:solidFill>
          <a:schemeClr val="bg1">
            <a:lumMod val="85000"/>
            <a:alpha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nl-BE" dirty="0" smtClean="0">
              <a:solidFill>
                <a:srgbClr val="FF0000"/>
              </a:solidFill>
            </a:rPr>
            <a:t>onderzoek</a:t>
          </a:r>
          <a:endParaRPr lang="nl-BE" dirty="0">
            <a:solidFill>
              <a:srgbClr val="FF0000"/>
            </a:solidFill>
          </a:endParaRPr>
        </a:p>
      </dgm:t>
    </dgm:pt>
    <dgm:pt modelId="{B2134437-9805-4975-AC6F-5BACA82DB4BE}" type="parTrans" cxnId="{01073513-048E-4359-9DED-33A77A6AA721}">
      <dgm:prSet/>
      <dgm:spPr/>
      <dgm:t>
        <a:bodyPr/>
        <a:lstStyle/>
        <a:p>
          <a:endParaRPr lang="nl-BE"/>
        </a:p>
      </dgm:t>
    </dgm:pt>
    <dgm:pt modelId="{72BB0A0D-2451-47CD-BA06-C9C7BCAE0236}" type="sibTrans" cxnId="{01073513-048E-4359-9DED-33A77A6AA721}">
      <dgm:prSet/>
      <dgm:spPr>
        <a:solidFill>
          <a:schemeClr val="bg1">
            <a:lumMod val="85000"/>
            <a:alpha val="50000"/>
          </a:schemeClr>
        </a:solidFill>
      </dgm:spPr>
      <dgm:t>
        <a:bodyPr/>
        <a:lstStyle/>
        <a:p>
          <a:endParaRPr lang="nl-BE"/>
        </a:p>
      </dgm:t>
    </dgm:pt>
    <dgm:pt modelId="{8F01161A-6B10-41C7-B3F7-DA86EF0CEF30}">
      <dgm:prSet phldrT="[Tekst]" custScaleX="102106" custScaleY="101710"/>
      <dgm:spPr/>
      <dgm:t>
        <a:bodyPr/>
        <a:lstStyle/>
        <a:p>
          <a:endParaRPr lang="nl-BE"/>
        </a:p>
      </dgm:t>
    </dgm:pt>
    <dgm:pt modelId="{53AF22F7-4FA1-49E1-B032-B529D5D2A8BA}" type="parTrans" cxnId="{1F3B9BE0-E1DF-42A3-9E5F-CBBE1AC7A029}">
      <dgm:prSet/>
      <dgm:spPr/>
      <dgm:t>
        <a:bodyPr/>
        <a:lstStyle/>
        <a:p>
          <a:endParaRPr lang="nl-BE"/>
        </a:p>
      </dgm:t>
    </dgm:pt>
    <dgm:pt modelId="{745F0E59-6A54-4A52-92E8-22008315F00F}" type="sibTrans" cxnId="{1F3B9BE0-E1DF-42A3-9E5F-CBBE1AC7A029}">
      <dgm:prSet/>
      <dgm:spPr/>
      <dgm:t>
        <a:bodyPr/>
        <a:lstStyle/>
        <a:p>
          <a:endParaRPr lang="nl-BE"/>
        </a:p>
      </dgm:t>
    </dgm:pt>
    <dgm:pt modelId="{100DF27E-340B-4604-9FA0-F1EFBFAA5156}">
      <dgm:prSet phldrT="[Tekst]"/>
      <dgm:spPr/>
      <dgm:t>
        <a:bodyPr/>
        <a:lstStyle/>
        <a:p>
          <a:endParaRPr lang="nl-BE"/>
        </a:p>
      </dgm:t>
    </dgm:pt>
    <dgm:pt modelId="{BA394A2A-2207-4956-BC86-D5EC5EFE8491}" type="parTrans" cxnId="{C9195F49-9999-4241-B3F4-826F5F0BA397}">
      <dgm:prSet/>
      <dgm:spPr/>
      <dgm:t>
        <a:bodyPr/>
        <a:lstStyle/>
        <a:p>
          <a:endParaRPr lang="nl-BE"/>
        </a:p>
      </dgm:t>
    </dgm:pt>
    <dgm:pt modelId="{F3BAB37E-ACAA-44EB-8CE7-6280DDE1BFCB}" type="sibTrans" cxnId="{C9195F49-9999-4241-B3F4-826F5F0BA397}">
      <dgm:prSet/>
      <dgm:spPr/>
      <dgm:t>
        <a:bodyPr/>
        <a:lstStyle/>
        <a:p>
          <a:endParaRPr lang="nl-BE"/>
        </a:p>
      </dgm:t>
    </dgm:pt>
    <dgm:pt modelId="{0A93390F-7DAF-4DE4-A299-01CCDE548966}">
      <dgm:prSet phldrT="[Tekst]" custT="1"/>
      <dgm:spPr>
        <a:solidFill>
          <a:schemeClr val="bg1">
            <a:lumMod val="85000"/>
            <a:alpha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nl-BE" sz="1600" dirty="0" smtClean="0">
              <a:solidFill>
                <a:srgbClr val="FF0000"/>
              </a:solidFill>
            </a:rPr>
            <a:t>internationalisering</a:t>
          </a:r>
          <a:endParaRPr lang="nl-BE" sz="1600" dirty="0">
            <a:solidFill>
              <a:srgbClr val="FF0000"/>
            </a:solidFill>
          </a:endParaRPr>
        </a:p>
      </dgm:t>
    </dgm:pt>
    <dgm:pt modelId="{3FC9DBF7-3D94-4CE7-BEC0-870685BA5917}" type="sibTrans" cxnId="{4DDB5328-E2D0-4245-A079-159E988B61E2}">
      <dgm:prSet/>
      <dgm:spPr>
        <a:noFill/>
      </dgm:spPr>
      <dgm:t>
        <a:bodyPr/>
        <a:lstStyle/>
        <a:p>
          <a:endParaRPr lang="nl-BE"/>
        </a:p>
      </dgm:t>
    </dgm:pt>
    <dgm:pt modelId="{117D93E8-CBD5-45AD-BF56-B8D6DB7E7E86}" type="parTrans" cxnId="{4DDB5328-E2D0-4245-A079-159E988B61E2}">
      <dgm:prSet/>
      <dgm:spPr/>
      <dgm:t>
        <a:bodyPr/>
        <a:lstStyle/>
        <a:p>
          <a:endParaRPr lang="nl-BE"/>
        </a:p>
      </dgm:t>
    </dgm:pt>
    <dgm:pt modelId="{444B8361-B614-4BAB-BA31-1FE615DF8C7D}" type="pres">
      <dgm:prSet presAssocID="{33A9B87C-F271-4273-B900-808025566DFD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nl-BE"/>
        </a:p>
      </dgm:t>
    </dgm:pt>
    <dgm:pt modelId="{212E8E15-BB04-4F9F-A1BB-3E0B81AF7917}" type="pres">
      <dgm:prSet presAssocID="{0A93390F-7DAF-4DE4-A299-01CCDE548966}" presName="gear1" presStyleLbl="node1" presStyleIdx="0" presStyleCnt="3" custAng="20582825" custScaleX="79498" custScaleY="67530" custLinFactNeighborX="5150" custLinFactNeighborY="-74255">
        <dgm:presLayoutVars>
          <dgm:chMax val="1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4BB2F93F-22CE-4439-9344-D9013142A616}" type="pres">
      <dgm:prSet presAssocID="{0A93390F-7DAF-4DE4-A299-01CCDE548966}" presName="gear1srcNode" presStyleLbl="node1" presStyleIdx="0" presStyleCnt="3"/>
      <dgm:spPr/>
      <dgm:t>
        <a:bodyPr/>
        <a:lstStyle/>
        <a:p>
          <a:endParaRPr lang="nl-BE"/>
        </a:p>
      </dgm:t>
    </dgm:pt>
    <dgm:pt modelId="{1B488AF9-9E06-4716-B8A3-F7DADB52A527}" type="pres">
      <dgm:prSet presAssocID="{0A93390F-7DAF-4DE4-A299-01CCDE548966}" presName="gear1dstNode" presStyleLbl="node1" presStyleIdx="0" presStyleCnt="3"/>
      <dgm:spPr/>
      <dgm:t>
        <a:bodyPr/>
        <a:lstStyle/>
        <a:p>
          <a:endParaRPr lang="nl-BE"/>
        </a:p>
      </dgm:t>
    </dgm:pt>
    <dgm:pt modelId="{B7358FB5-0567-4F89-BC31-DDB791BCCFA8}" type="pres">
      <dgm:prSet presAssocID="{F9A40D1C-9B10-4569-88F2-AD03F01521AE}" presName="gear2" presStyleLbl="node1" presStyleIdx="1" presStyleCnt="3" custAng="18327817" custLinFactNeighborX="24125" custLinFactNeighborY="16366">
        <dgm:presLayoutVars>
          <dgm:chMax val="1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91469F0A-F335-4841-8DE4-670DF539DCD9}" type="pres">
      <dgm:prSet presAssocID="{F9A40D1C-9B10-4569-88F2-AD03F01521AE}" presName="gear2srcNode" presStyleLbl="node1" presStyleIdx="1" presStyleCnt="3"/>
      <dgm:spPr/>
      <dgm:t>
        <a:bodyPr/>
        <a:lstStyle/>
        <a:p>
          <a:endParaRPr lang="nl-BE"/>
        </a:p>
      </dgm:t>
    </dgm:pt>
    <dgm:pt modelId="{B9938CE8-65D4-4723-AFDF-EED0A576F5A3}" type="pres">
      <dgm:prSet presAssocID="{F9A40D1C-9B10-4569-88F2-AD03F01521AE}" presName="gear2dstNode" presStyleLbl="node1" presStyleIdx="1" presStyleCnt="3"/>
      <dgm:spPr/>
      <dgm:t>
        <a:bodyPr/>
        <a:lstStyle/>
        <a:p>
          <a:endParaRPr lang="nl-BE"/>
        </a:p>
      </dgm:t>
    </dgm:pt>
    <dgm:pt modelId="{B1AD093A-D40E-4E16-8779-9C31171B42F1}" type="pres">
      <dgm:prSet presAssocID="{C73C20F3-277A-44C9-AD58-E2944D066D43}" presName="gear3" presStyleLbl="node1" presStyleIdx="2" presStyleCnt="3" custAng="1076635" custScaleX="102106" custScaleY="101710" custLinFactNeighborX="59985" custLinFactNeighborY="82782"/>
      <dgm:spPr/>
      <dgm:t>
        <a:bodyPr/>
        <a:lstStyle/>
        <a:p>
          <a:endParaRPr lang="nl-BE"/>
        </a:p>
      </dgm:t>
    </dgm:pt>
    <dgm:pt modelId="{9E2A9315-3533-4AFE-9B67-2593303F36B3}" type="pres">
      <dgm:prSet presAssocID="{C73C20F3-277A-44C9-AD58-E2944D066D43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B60D6AE9-C0CF-4722-9066-E8676D545A82}" type="pres">
      <dgm:prSet presAssocID="{C73C20F3-277A-44C9-AD58-E2944D066D43}" presName="gear3srcNode" presStyleLbl="node1" presStyleIdx="2" presStyleCnt="3"/>
      <dgm:spPr/>
      <dgm:t>
        <a:bodyPr/>
        <a:lstStyle/>
        <a:p>
          <a:endParaRPr lang="nl-BE"/>
        </a:p>
      </dgm:t>
    </dgm:pt>
    <dgm:pt modelId="{36137D29-4264-4BEA-BA8F-A8C5972085B5}" type="pres">
      <dgm:prSet presAssocID="{C73C20F3-277A-44C9-AD58-E2944D066D43}" presName="gear3dstNode" presStyleLbl="node1" presStyleIdx="2" presStyleCnt="3"/>
      <dgm:spPr/>
      <dgm:t>
        <a:bodyPr/>
        <a:lstStyle/>
        <a:p>
          <a:endParaRPr lang="nl-BE"/>
        </a:p>
      </dgm:t>
    </dgm:pt>
    <dgm:pt modelId="{CE381077-83B0-42DC-8559-7D30B52E2225}" type="pres">
      <dgm:prSet presAssocID="{3FC9DBF7-3D94-4CE7-BEC0-870685BA5917}" presName="connector1" presStyleLbl="sibTrans2D1" presStyleIdx="0" presStyleCnt="3" custScaleX="102044" custLinFactNeighborX="-12829" custLinFactNeighborY="5614"/>
      <dgm:spPr/>
      <dgm:t>
        <a:bodyPr/>
        <a:lstStyle/>
        <a:p>
          <a:endParaRPr lang="nl-BE"/>
        </a:p>
      </dgm:t>
    </dgm:pt>
    <dgm:pt modelId="{BFB65F74-6E81-4FC3-9183-7B9112790306}" type="pres">
      <dgm:prSet presAssocID="{ABFB74C3-9AAC-4833-8A92-4B0033B980D8}" presName="connector2" presStyleLbl="sibTrans2D1" presStyleIdx="1" presStyleCnt="3" custLinFactNeighborX="23928" custLinFactNeighborY="8544"/>
      <dgm:spPr/>
      <dgm:t>
        <a:bodyPr/>
        <a:lstStyle/>
        <a:p>
          <a:endParaRPr lang="nl-BE"/>
        </a:p>
      </dgm:t>
    </dgm:pt>
    <dgm:pt modelId="{3E99B22E-7101-4E2F-95A9-3DCF2FBC8D20}" type="pres">
      <dgm:prSet presAssocID="{72BB0A0D-2451-47CD-BA06-C9C7BCAE0236}" presName="connector3" presStyleLbl="sibTrans2D1" presStyleIdx="2" presStyleCnt="3" custLinFactNeighborX="25477" custLinFactNeighborY="1304"/>
      <dgm:spPr/>
      <dgm:t>
        <a:bodyPr/>
        <a:lstStyle/>
        <a:p>
          <a:endParaRPr lang="nl-BE"/>
        </a:p>
      </dgm:t>
    </dgm:pt>
  </dgm:ptLst>
  <dgm:cxnLst>
    <dgm:cxn modelId="{5EA781AC-40EF-4A3E-AB70-E7A05FB345F6}" type="presOf" srcId="{F9A40D1C-9B10-4569-88F2-AD03F01521AE}" destId="{B9938CE8-65D4-4723-AFDF-EED0A576F5A3}" srcOrd="2" destOrd="0" presId="urn:microsoft.com/office/officeart/2005/8/layout/gear1"/>
    <dgm:cxn modelId="{BAF4524E-7020-4A41-9BCB-A2B8C300F280}" type="presOf" srcId="{72BB0A0D-2451-47CD-BA06-C9C7BCAE0236}" destId="{3E99B22E-7101-4E2F-95A9-3DCF2FBC8D20}" srcOrd="0" destOrd="0" presId="urn:microsoft.com/office/officeart/2005/8/layout/gear1"/>
    <dgm:cxn modelId="{4DDB5328-E2D0-4245-A079-159E988B61E2}" srcId="{33A9B87C-F271-4273-B900-808025566DFD}" destId="{0A93390F-7DAF-4DE4-A299-01CCDE548966}" srcOrd="0" destOrd="0" parTransId="{117D93E8-CBD5-45AD-BF56-B8D6DB7E7E86}" sibTransId="{3FC9DBF7-3D94-4CE7-BEC0-870685BA5917}"/>
    <dgm:cxn modelId="{A78FE395-8E6F-4D06-B9C7-F1F5FFBE58BE}" type="presOf" srcId="{0A93390F-7DAF-4DE4-A299-01CCDE548966}" destId="{212E8E15-BB04-4F9F-A1BB-3E0B81AF7917}" srcOrd="0" destOrd="0" presId="urn:microsoft.com/office/officeart/2005/8/layout/gear1"/>
    <dgm:cxn modelId="{C9195F49-9999-4241-B3F4-826F5F0BA397}" srcId="{33A9B87C-F271-4273-B900-808025566DFD}" destId="{100DF27E-340B-4604-9FA0-F1EFBFAA5156}" srcOrd="4" destOrd="0" parTransId="{BA394A2A-2207-4956-BC86-D5EC5EFE8491}" sibTransId="{F3BAB37E-ACAA-44EB-8CE7-6280DDE1BFCB}"/>
    <dgm:cxn modelId="{2EC8C669-CB85-4263-81D7-A8C3E0B821D8}" type="presOf" srcId="{0A93390F-7DAF-4DE4-A299-01CCDE548966}" destId="{1B488AF9-9E06-4716-B8A3-F7DADB52A527}" srcOrd="2" destOrd="0" presId="urn:microsoft.com/office/officeart/2005/8/layout/gear1"/>
    <dgm:cxn modelId="{9B800A4C-6AC1-4EB2-B0CE-E786D5A33447}" type="presOf" srcId="{0A93390F-7DAF-4DE4-A299-01CCDE548966}" destId="{4BB2F93F-22CE-4439-9344-D9013142A616}" srcOrd="1" destOrd="0" presId="urn:microsoft.com/office/officeart/2005/8/layout/gear1"/>
    <dgm:cxn modelId="{6CA952C4-F11B-4BB8-A773-A0812CE81BD3}" type="presOf" srcId="{C73C20F3-277A-44C9-AD58-E2944D066D43}" destId="{B60D6AE9-C0CF-4722-9066-E8676D545A82}" srcOrd="2" destOrd="0" presId="urn:microsoft.com/office/officeart/2005/8/layout/gear1"/>
    <dgm:cxn modelId="{336B738D-F598-45A4-BD58-D34B71692A07}" type="presOf" srcId="{33A9B87C-F271-4273-B900-808025566DFD}" destId="{444B8361-B614-4BAB-BA31-1FE615DF8C7D}" srcOrd="0" destOrd="0" presId="urn:microsoft.com/office/officeart/2005/8/layout/gear1"/>
    <dgm:cxn modelId="{01073513-048E-4359-9DED-33A77A6AA721}" srcId="{33A9B87C-F271-4273-B900-808025566DFD}" destId="{C73C20F3-277A-44C9-AD58-E2944D066D43}" srcOrd="2" destOrd="0" parTransId="{B2134437-9805-4975-AC6F-5BACA82DB4BE}" sibTransId="{72BB0A0D-2451-47CD-BA06-C9C7BCAE0236}"/>
    <dgm:cxn modelId="{0349FB86-16B9-4C80-9A0F-CC1D28A4C00F}" type="presOf" srcId="{3FC9DBF7-3D94-4CE7-BEC0-870685BA5917}" destId="{CE381077-83B0-42DC-8559-7D30B52E2225}" srcOrd="0" destOrd="0" presId="urn:microsoft.com/office/officeart/2005/8/layout/gear1"/>
    <dgm:cxn modelId="{1F3B9BE0-E1DF-42A3-9E5F-CBBE1AC7A029}" srcId="{33A9B87C-F271-4273-B900-808025566DFD}" destId="{8F01161A-6B10-41C7-B3F7-DA86EF0CEF30}" srcOrd="3" destOrd="0" parTransId="{53AF22F7-4FA1-49E1-B032-B529D5D2A8BA}" sibTransId="{745F0E59-6A54-4A52-92E8-22008315F00F}"/>
    <dgm:cxn modelId="{1F0C73F6-5B1A-47D9-BB23-AA6F2885533F}" type="presOf" srcId="{C73C20F3-277A-44C9-AD58-E2944D066D43}" destId="{36137D29-4264-4BEA-BA8F-A8C5972085B5}" srcOrd="3" destOrd="0" presId="urn:microsoft.com/office/officeart/2005/8/layout/gear1"/>
    <dgm:cxn modelId="{20DC42BC-51E6-4248-AB23-3DA8931B987A}" type="presOf" srcId="{C73C20F3-277A-44C9-AD58-E2944D066D43}" destId="{9E2A9315-3533-4AFE-9B67-2593303F36B3}" srcOrd="1" destOrd="0" presId="urn:microsoft.com/office/officeart/2005/8/layout/gear1"/>
    <dgm:cxn modelId="{C5320706-595B-41B1-BED4-94346174E427}" type="presOf" srcId="{C73C20F3-277A-44C9-AD58-E2944D066D43}" destId="{B1AD093A-D40E-4E16-8779-9C31171B42F1}" srcOrd="0" destOrd="0" presId="urn:microsoft.com/office/officeart/2005/8/layout/gear1"/>
    <dgm:cxn modelId="{EBEDD614-4387-4869-A29E-6CC43CC86FDE}" type="presOf" srcId="{F9A40D1C-9B10-4569-88F2-AD03F01521AE}" destId="{91469F0A-F335-4841-8DE4-670DF539DCD9}" srcOrd="1" destOrd="0" presId="urn:microsoft.com/office/officeart/2005/8/layout/gear1"/>
    <dgm:cxn modelId="{BAEF6122-AB55-432D-AF17-D9C6234B6938}" srcId="{33A9B87C-F271-4273-B900-808025566DFD}" destId="{F9A40D1C-9B10-4569-88F2-AD03F01521AE}" srcOrd="1" destOrd="0" parTransId="{B5CA220C-48FD-4CFD-BB16-73B0743467B5}" sibTransId="{ABFB74C3-9AAC-4833-8A92-4B0033B980D8}"/>
    <dgm:cxn modelId="{DDE71266-EF1F-40B0-BD25-3DFFA999F433}" type="presOf" srcId="{F9A40D1C-9B10-4569-88F2-AD03F01521AE}" destId="{B7358FB5-0567-4F89-BC31-DDB791BCCFA8}" srcOrd="0" destOrd="0" presId="urn:microsoft.com/office/officeart/2005/8/layout/gear1"/>
    <dgm:cxn modelId="{0DE1461C-F5C2-4500-BE69-76374A772B8E}" type="presOf" srcId="{ABFB74C3-9AAC-4833-8A92-4B0033B980D8}" destId="{BFB65F74-6E81-4FC3-9183-7B9112790306}" srcOrd="0" destOrd="0" presId="urn:microsoft.com/office/officeart/2005/8/layout/gear1"/>
    <dgm:cxn modelId="{504E8603-7724-45AD-9D45-D33E9B918F6C}" type="presParOf" srcId="{444B8361-B614-4BAB-BA31-1FE615DF8C7D}" destId="{212E8E15-BB04-4F9F-A1BB-3E0B81AF7917}" srcOrd="0" destOrd="0" presId="urn:microsoft.com/office/officeart/2005/8/layout/gear1"/>
    <dgm:cxn modelId="{0EBACB29-7B73-4D9A-8E18-DD138D562480}" type="presParOf" srcId="{444B8361-B614-4BAB-BA31-1FE615DF8C7D}" destId="{4BB2F93F-22CE-4439-9344-D9013142A616}" srcOrd="1" destOrd="0" presId="urn:microsoft.com/office/officeart/2005/8/layout/gear1"/>
    <dgm:cxn modelId="{29010414-4C3B-4264-969D-71E23D128E84}" type="presParOf" srcId="{444B8361-B614-4BAB-BA31-1FE615DF8C7D}" destId="{1B488AF9-9E06-4716-B8A3-F7DADB52A527}" srcOrd="2" destOrd="0" presId="urn:microsoft.com/office/officeart/2005/8/layout/gear1"/>
    <dgm:cxn modelId="{C44DD730-51B1-4A6C-987E-0711D8A4E9CC}" type="presParOf" srcId="{444B8361-B614-4BAB-BA31-1FE615DF8C7D}" destId="{B7358FB5-0567-4F89-BC31-DDB791BCCFA8}" srcOrd="3" destOrd="0" presId="urn:microsoft.com/office/officeart/2005/8/layout/gear1"/>
    <dgm:cxn modelId="{2BA69130-AE59-4057-BBFB-ECD8C4FB90D6}" type="presParOf" srcId="{444B8361-B614-4BAB-BA31-1FE615DF8C7D}" destId="{91469F0A-F335-4841-8DE4-670DF539DCD9}" srcOrd="4" destOrd="0" presId="urn:microsoft.com/office/officeart/2005/8/layout/gear1"/>
    <dgm:cxn modelId="{87112B8C-5DA8-43A6-BF89-05961DAD9A69}" type="presParOf" srcId="{444B8361-B614-4BAB-BA31-1FE615DF8C7D}" destId="{B9938CE8-65D4-4723-AFDF-EED0A576F5A3}" srcOrd="5" destOrd="0" presId="urn:microsoft.com/office/officeart/2005/8/layout/gear1"/>
    <dgm:cxn modelId="{A3AE2B18-C077-4407-8AD9-39BBA7088D83}" type="presParOf" srcId="{444B8361-B614-4BAB-BA31-1FE615DF8C7D}" destId="{B1AD093A-D40E-4E16-8779-9C31171B42F1}" srcOrd="6" destOrd="0" presId="urn:microsoft.com/office/officeart/2005/8/layout/gear1"/>
    <dgm:cxn modelId="{8825CAC8-7B06-400B-A01F-D3BD1B483802}" type="presParOf" srcId="{444B8361-B614-4BAB-BA31-1FE615DF8C7D}" destId="{9E2A9315-3533-4AFE-9B67-2593303F36B3}" srcOrd="7" destOrd="0" presId="urn:microsoft.com/office/officeart/2005/8/layout/gear1"/>
    <dgm:cxn modelId="{33A7E4EA-091E-4C70-8AFD-1CCAF2AAAFDE}" type="presParOf" srcId="{444B8361-B614-4BAB-BA31-1FE615DF8C7D}" destId="{B60D6AE9-C0CF-4722-9066-E8676D545A82}" srcOrd="8" destOrd="0" presId="urn:microsoft.com/office/officeart/2005/8/layout/gear1"/>
    <dgm:cxn modelId="{6BAFE5DA-B6AA-419B-A76D-F84420A7CD79}" type="presParOf" srcId="{444B8361-B614-4BAB-BA31-1FE615DF8C7D}" destId="{36137D29-4264-4BEA-BA8F-A8C5972085B5}" srcOrd="9" destOrd="0" presId="urn:microsoft.com/office/officeart/2005/8/layout/gear1"/>
    <dgm:cxn modelId="{EACE2611-B386-405F-A5C6-7769CBE39613}" type="presParOf" srcId="{444B8361-B614-4BAB-BA31-1FE615DF8C7D}" destId="{CE381077-83B0-42DC-8559-7D30B52E2225}" srcOrd="10" destOrd="0" presId="urn:microsoft.com/office/officeart/2005/8/layout/gear1"/>
    <dgm:cxn modelId="{A75E117F-712D-42D3-916E-FFFBCEC369A0}" type="presParOf" srcId="{444B8361-B614-4BAB-BA31-1FE615DF8C7D}" destId="{BFB65F74-6E81-4FC3-9183-7B9112790306}" srcOrd="11" destOrd="0" presId="urn:microsoft.com/office/officeart/2005/8/layout/gear1"/>
    <dgm:cxn modelId="{022A7253-4AD5-4416-B7D4-72884C8ED816}" type="presParOf" srcId="{444B8361-B614-4BAB-BA31-1FE615DF8C7D}" destId="{3E99B22E-7101-4E2F-95A9-3DCF2FBC8D20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F62FBB-5DC9-49E8-BC49-595A6FDD0FBE}" type="doc">
      <dgm:prSet loTypeId="urn:microsoft.com/office/officeart/2005/8/layout/radial3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nl-BE"/>
        </a:p>
      </dgm:t>
    </dgm:pt>
    <dgm:pt modelId="{662AA541-E47D-475F-BF17-DA9968A9297A}">
      <dgm:prSet phldrT="[Tekst]"/>
      <dgm:spPr/>
      <dgm:t>
        <a:bodyPr/>
        <a:lstStyle/>
        <a:p>
          <a:r>
            <a:rPr lang="nl-BE" dirty="0" smtClean="0"/>
            <a:t>Werkvelden </a:t>
          </a:r>
          <a:r>
            <a:rPr lang="nl-BE" dirty="0" err="1" smtClean="0"/>
            <a:t>Stuvo</a:t>
          </a:r>
          <a:endParaRPr lang="nl-BE" dirty="0"/>
        </a:p>
      </dgm:t>
    </dgm:pt>
    <dgm:pt modelId="{CBE8413D-5F47-4880-9F67-E328F164095C}" type="parTrans" cxnId="{88A92C8F-2EFE-4F02-8CB3-64A4A2948549}">
      <dgm:prSet/>
      <dgm:spPr/>
      <dgm:t>
        <a:bodyPr/>
        <a:lstStyle/>
        <a:p>
          <a:endParaRPr lang="nl-BE"/>
        </a:p>
      </dgm:t>
    </dgm:pt>
    <dgm:pt modelId="{29AC8A02-DD86-45B5-88EB-024EA13406F6}" type="sibTrans" cxnId="{88A92C8F-2EFE-4F02-8CB3-64A4A2948549}">
      <dgm:prSet/>
      <dgm:spPr/>
      <dgm:t>
        <a:bodyPr/>
        <a:lstStyle/>
        <a:p>
          <a:endParaRPr lang="nl-BE"/>
        </a:p>
      </dgm:t>
    </dgm:pt>
    <dgm:pt modelId="{7B4488B6-42DF-468C-A9BC-3CAA9C59D3A0}">
      <dgm:prSet phldrT="[Tekst]"/>
      <dgm:spPr/>
      <dgm:t>
        <a:bodyPr/>
        <a:lstStyle/>
        <a:p>
          <a:endParaRPr lang="nl-BE" dirty="0" smtClean="0">
            <a:solidFill>
              <a:srgbClr val="E00049"/>
            </a:solidFill>
          </a:endParaRPr>
        </a:p>
        <a:p>
          <a:r>
            <a:rPr lang="nl-BE" b="1" dirty="0" smtClean="0">
              <a:solidFill>
                <a:srgbClr val="E00049"/>
              </a:solidFill>
            </a:rPr>
            <a:t>voeding</a:t>
          </a:r>
          <a:endParaRPr lang="nl-BE" b="1" dirty="0">
            <a:solidFill>
              <a:srgbClr val="E00049"/>
            </a:solidFill>
          </a:endParaRPr>
        </a:p>
      </dgm:t>
    </dgm:pt>
    <dgm:pt modelId="{4CAE62E4-5935-4300-AA99-3BB3334F6C62}" type="parTrans" cxnId="{BB5A2EAF-D5E6-465B-9063-2B9736A9BFBF}">
      <dgm:prSet/>
      <dgm:spPr/>
      <dgm:t>
        <a:bodyPr/>
        <a:lstStyle/>
        <a:p>
          <a:endParaRPr lang="nl-BE"/>
        </a:p>
      </dgm:t>
    </dgm:pt>
    <dgm:pt modelId="{FED84F3B-7F04-4747-A49E-E338E61DA5DA}" type="sibTrans" cxnId="{BB5A2EAF-D5E6-465B-9063-2B9736A9BFBF}">
      <dgm:prSet/>
      <dgm:spPr/>
      <dgm:t>
        <a:bodyPr/>
        <a:lstStyle/>
        <a:p>
          <a:endParaRPr lang="nl-BE"/>
        </a:p>
      </dgm:t>
    </dgm:pt>
    <dgm:pt modelId="{C9526F2D-8517-4C85-81B2-F93A24141CD0}">
      <dgm:prSet phldrT="[Tekst]"/>
      <dgm:spPr/>
      <dgm:t>
        <a:bodyPr/>
        <a:lstStyle/>
        <a:p>
          <a:r>
            <a:rPr lang="nl-BE" b="1" dirty="0" smtClean="0">
              <a:solidFill>
                <a:srgbClr val="E00049"/>
              </a:solidFill>
            </a:rPr>
            <a:t>vervoer</a:t>
          </a:r>
          <a:endParaRPr lang="nl-BE" b="1" dirty="0">
            <a:solidFill>
              <a:srgbClr val="E00049"/>
            </a:solidFill>
          </a:endParaRPr>
        </a:p>
      </dgm:t>
    </dgm:pt>
    <dgm:pt modelId="{72220E16-5344-42A5-9553-A6689085C9C5}" type="parTrans" cxnId="{3C723D2C-DB1D-463F-9CAA-29A29B5DE531}">
      <dgm:prSet/>
      <dgm:spPr/>
      <dgm:t>
        <a:bodyPr/>
        <a:lstStyle/>
        <a:p>
          <a:endParaRPr lang="nl-BE"/>
        </a:p>
      </dgm:t>
    </dgm:pt>
    <dgm:pt modelId="{3FD222A3-7113-42D4-BA38-60598BC635D0}" type="sibTrans" cxnId="{3C723D2C-DB1D-463F-9CAA-29A29B5DE531}">
      <dgm:prSet/>
      <dgm:spPr/>
      <dgm:t>
        <a:bodyPr/>
        <a:lstStyle/>
        <a:p>
          <a:endParaRPr lang="nl-BE"/>
        </a:p>
      </dgm:t>
    </dgm:pt>
    <dgm:pt modelId="{F1F2A72D-0E94-41FC-976F-4D9161A9E254}">
      <dgm:prSet phldrT="[Tekst]"/>
      <dgm:spPr/>
      <dgm:t>
        <a:bodyPr/>
        <a:lstStyle/>
        <a:p>
          <a:r>
            <a:rPr lang="nl-BE" b="1" dirty="0" err="1" smtClean="0">
              <a:solidFill>
                <a:srgbClr val="E00049"/>
              </a:solidFill>
            </a:rPr>
            <a:t>med</a:t>
          </a:r>
          <a:r>
            <a:rPr lang="nl-BE" b="1" dirty="0" smtClean="0">
              <a:solidFill>
                <a:srgbClr val="E00049"/>
              </a:solidFill>
            </a:rPr>
            <a:t>. en psych. </a:t>
          </a:r>
          <a:r>
            <a:rPr lang="nl-BE" b="1" dirty="0" err="1" smtClean="0">
              <a:solidFill>
                <a:srgbClr val="E00049"/>
              </a:solidFill>
            </a:rPr>
            <a:t>dienstv</a:t>
          </a:r>
          <a:r>
            <a:rPr lang="nl-BE" b="1" dirty="0" smtClean="0">
              <a:solidFill>
                <a:srgbClr val="E00049"/>
              </a:solidFill>
            </a:rPr>
            <a:t>.</a:t>
          </a:r>
          <a:endParaRPr lang="nl-BE" b="1" dirty="0">
            <a:solidFill>
              <a:srgbClr val="E00049"/>
            </a:solidFill>
          </a:endParaRPr>
        </a:p>
      </dgm:t>
    </dgm:pt>
    <dgm:pt modelId="{106CA977-B617-4E38-A3A0-E37C0AC01BBE}" type="parTrans" cxnId="{0F2AD4C5-C2E3-4FBD-AB4B-6D0F45ACE171}">
      <dgm:prSet/>
      <dgm:spPr/>
      <dgm:t>
        <a:bodyPr/>
        <a:lstStyle/>
        <a:p>
          <a:endParaRPr lang="nl-BE"/>
        </a:p>
      </dgm:t>
    </dgm:pt>
    <dgm:pt modelId="{A665AA85-82B1-47D2-9F32-B234FC2F791A}" type="sibTrans" cxnId="{0F2AD4C5-C2E3-4FBD-AB4B-6D0F45ACE171}">
      <dgm:prSet/>
      <dgm:spPr/>
      <dgm:t>
        <a:bodyPr/>
        <a:lstStyle/>
        <a:p>
          <a:endParaRPr lang="nl-BE"/>
        </a:p>
      </dgm:t>
    </dgm:pt>
    <dgm:pt modelId="{97B1C86E-2B12-4DA4-904E-DCC251A45411}">
      <dgm:prSet phldrT="[Tekst]"/>
      <dgm:spPr/>
      <dgm:t>
        <a:bodyPr/>
        <a:lstStyle/>
        <a:p>
          <a:r>
            <a:rPr lang="nl-BE" b="1" dirty="0" smtClean="0">
              <a:solidFill>
                <a:srgbClr val="E00049"/>
              </a:solidFill>
            </a:rPr>
            <a:t>studenten- werking</a:t>
          </a:r>
          <a:endParaRPr lang="nl-BE" b="1" dirty="0">
            <a:solidFill>
              <a:srgbClr val="E00049"/>
            </a:solidFill>
          </a:endParaRPr>
        </a:p>
      </dgm:t>
    </dgm:pt>
    <dgm:pt modelId="{5BE3933A-7A8A-443C-AC58-9A76A45192B6}" type="parTrans" cxnId="{C39D4609-432F-4E51-B9D3-67014FF7ED7B}">
      <dgm:prSet/>
      <dgm:spPr/>
      <dgm:t>
        <a:bodyPr/>
        <a:lstStyle/>
        <a:p>
          <a:endParaRPr lang="nl-BE"/>
        </a:p>
      </dgm:t>
    </dgm:pt>
    <dgm:pt modelId="{07AD5415-6688-4FB9-9A0F-D38E19DB9C6E}" type="sibTrans" cxnId="{C39D4609-432F-4E51-B9D3-67014FF7ED7B}">
      <dgm:prSet/>
      <dgm:spPr/>
      <dgm:t>
        <a:bodyPr/>
        <a:lstStyle/>
        <a:p>
          <a:endParaRPr lang="nl-BE"/>
        </a:p>
      </dgm:t>
    </dgm:pt>
    <dgm:pt modelId="{DEA0682C-257D-435E-98C3-DC6A3EF83B2E}">
      <dgm:prSet phldrT="[Tekst]" phldr="1"/>
      <dgm:spPr/>
      <dgm:t>
        <a:bodyPr/>
        <a:lstStyle/>
        <a:p>
          <a:endParaRPr lang="nl-BE"/>
        </a:p>
      </dgm:t>
    </dgm:pt>
    <dgm:pt modelId="{B34C6760-0289-4329-AB31-E8BC851E4CE0}" type="parTrans" cxnId="{53A1589D-C896-4503-8756-3C6A94ADC174}">
      <dgm:prSet/>
      <dgm:spPr/>
      <dgm:t>
        <a:bodyPr/>
        <a:lstStyle/>
        <a:p>
          <a:endParaRPr lang="nl-BE"/>
        </a:p>
      </dgm:t>
    </dgm:pt>
    <dgm:pt modelId="{3C127E28-ACB4-4484-B8F1-A7632A8900C2}" type="sibTrans" cxnId="{53A1589D-C896-4503-8756-3C6A94ADC174}">
      <dgm:prSet/>
      <dgm:spPr/>
      <dgm:t>
        <a:bodyPr/>
        <a:lstStyle/>
        <a:p>
          <a:endParaRPr lang="nl-BE"/>
        </a:p>
      </dgm:t>
    </dgm:pt>
    <dgm:pt modelId="{24E2F928-59DC-4984-A626-E33D678ED61E}">
      <dgm:prSet/>
      <dgm:spPr/>
      <dgm:t>
        <a:bodyPr/>
        <a:lstStyle/>
        <a:p>
          <a:r>
            <a:rPr lang="nl-BE" b="1" dirty="0" smtClean="0">
              <a:solidFill>
                <a:srgbClr val="E00049"/>
              </a:solidFill>
            </a:rPr>
            <a:t>sociale </a:t>
          </a:r>
          <a:r>
            <a:rPr lang="nl-BE" b="1" dirty="0" err="1" smtClean="0">
              <a:solidFill>
                <a:srgbClr val="E00049"/>
              </a:solidFill>
            </a:rPr>
            <a:t>dienstv</a:t>
          </a:r>
          <a:r>
            <a:rPr lang="nl-BE" b="1" dirty="0" smtClean="0">
              <a:solidFill>
                <a:srgbClr val="E00049"/>
              </a:solidFill>
            </a:rPr>
            <a:t>.</a:t>
          </a:r>
          <a:endParaRPr lang="nl-BE" b="1" dirty="0">
            <a:solidFill>
              <a:srgbClr val="E00049"/>
            </a:solidFill>
          </a:endParaRPr>
        </a:p>
      </dgm:t>
    </dgm:pt>
    <dgm:pt modelId="{A785F3F0-8A2E-40FC-AD94-B24B0B238154}" type="parTrans" cxnId="{1D60B8B2-3712-4A00-9132-C2327CD2875E}">
      <dgm:prSet/>
      <dgm:spPr/>
      <dgm:t>
        <a:bodyPr/>
        <a:lstStyle/>
        <a:p>
          <a:endParaRPr lang="nl-BE"/>
        </a:p>
      </dgm:t>
    </dgm:pt>
    <dgm:pt modelId="{EC0EEAD7-8066-47C5-AF7C-9EF2BA4D17D7}" type="sibTrans" cxnId="{1D60B8B2-3712-4A00-9132-C2327CD2875E}">
      <dgm:prSet/>
      <dgm:spPr/>
      <dgm:t>
        <a:bodyPr/>
        <a:lstStyle/>
        <a:p>
          <a:endParaRPr lang="nl-BE"/>
        </a:p>
      </dgm:t>
    </dgm:pt>
    <dgm:pt modelId="{79E1FF6F-E422-4E69-B763-0A484791DBC2}">
      <dgm:prSet/>
      <dgm:spPr/>
      <dgm:t>
        <a:bodyPr/>
        <a:lstStyle/>
        <a:p>
          <a:r>
            <a:rPr lang="nl-BE" b="1" dirty="0" smtClean="0">
              <a:solidFill>
                <a:srgbClr val="E00049"/>
              </a:solidFill>
            </a:rPr>
            <a:t>huisvesting</a:t>
          </a:r>
          <a:endParaRPr lang="nl-BE" b="1" dirty="0">
            <a:solidFill>
              <a:srgbClr val="E00049"/>
            </a:solidFill>
          </a:endParaRPr>
        </a:p>
      </dgm:t>
    </dgm:pt>
    <dgm:pt modelId="{B61BC185-D7EE-45FF-9BD7-937220C0321F}" type="parTrans" cxnId="{23D71F15-B471-4628-B813-35E91C0C549E}">
      <dgm:prSet/>
      <dgm:spPr/>
      <dgm:t>
        <a:bodyPr/>
        <a:lstStyle/>
        <a:p>
          <a:endParaRPr lang="nl-BE"/>
        </a:p>
      </dgm:t>
    </dgm:pt>
    <dgm:pt modelId="{A248CF40-C804-434B-9076-64B91FFD8AB9}" type="sibTrans" cxnId="{23D71F15-B471-4628-B813-35E91C0C549E}">
      <dgm:prSet/>
      <dgm:spPr/>
      <dgm:t>
        <a:bodyPr/>
        <a:lstStyle/>
        <a:p>
          <a:endParaRPr lang="nl-BE"/>
        </a:p>
      </dgm:t>
    </dgm:pt>
    <dgm:pt modelId="{35C62FDF-57E0-4A9D-88CC-529DE7592EF9}">
      <dgm:prSet phldrT="[Tekst]"/>
      <dgm:spPr/>
      <dgm:t>
        <a:bodyPr/>
        <a:lstStyle/>
        <a:p>
          <a:endParaRPr lang="nl-BE"/>
        </a:p>
      </dgm:t>
    </dgm:pt>
    <dgm:pt modelId="{B252B9B6-B5FA-4DBB-8D1B-931405F56C59}" type="parTrans" cxnId="{A8B52D4A-D89D-4383-9825-1544C63894E7}">
      <dgm:prSet/>
      <dgm:spPr/>
      <dgm:t>
        <a:bodyPr/>
        <a:lstStyle/>
        <a:p>
          <a:endParaRPr lang="nl-BE"/>
        </a:p>
      </dgm:t>
    </dgm:pt>
    <dgm:pt modelId="{A9FD5CDC-3FF0-40CA-B7EC-031F3D51F61E}" type="sibTrans" cxnId="{A8B52D4A-D89D-4383-9825-1544C63894E7}">
      <dgm:prSet/>
      <dgm:spPr/>
      <dgm:t>
        <a:bodyPr/>
        <a:lstStyle/>
        <a:p>
          <a:endParaRPr lang="nl-BE"/>
        </a:p>
      </dgm:t>
    </dgm:pt>
    <dgm:pt modelId="{8E587290-957A-4102-9118-EC59C333259A}">
      <dgm:prSet phldrT="[Tekst]"/>
      <dgm:spPr/>
      <dgm:t>
        <a:bodyPr/>
        <a:lstStyle/>
        <a:p>
          <a:endParaRPr lang="nl-BE"/>
        </a:p>
      </dgm:t>
    </dgm:pt>
    <dgm:pt modelId="{E611F4CD-BE9A-4475-842E-7EC0B19FEE8A}" type="parTrans" cxnId="{9321AE5E-E1CA-4010-B79F-3679CF480192}">
      <dgm:prSet/>
      <dgm:spPr/>
      <dgm:t>
        <a:bodyPr/>
        <a:lstStyle/>
        <a:p>
          <a:endParaRPr lang="nl-BE"/>
        </a:p>
      </dgm:t>
    </dgm:pt>
    <dgm:pt modelId="{0C143EBE-A5CD-45CE-8BD5-9C30952B72B6}" type="sibTrans" cxnId="{9321AE5E-E1CA-4010-B79F-3679CF480192}">
      <dgm:prSet/>
      <dgm:spPr/>
      <dgm:t>
        <a:bodyPr/>
        <a:lstStyle/>
        <a:p>
          <a:endParaRPr lang="nl-BE"/>
        </a:p>
      </dgm:t>
    </dgm:pt>
    <dgm:pt modelId="{6103B0D9-56AE-47D8-B7BD-D333FDFB625C}" type="pres">
      <dgm:prSet presAssocID="{AAF62FBB-5DC9-49E8-BC49-595A6FDD0FB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nl-BE"/>
        </a:p>
      </dgm:t>
    </dgm:pt>
    <dgm:pt modelId="{8E63D3AE-5957-4426-A259-5E9DC2D9179A}" type="pres">
      <dgm:prSet presAssocID="{AAF62FBB-5DC9-49E8-BC49-595A6FDD0FBE}" presName="radial" presStyleCnt="0">
        <dgm:presLayoutVars>
          <dgm:animLvl val="ctr"/>
        </dgm:presLayoutVars>
      </dgm:prSet>
      <dgm:spPr/>
    </dgm:pt>
    <dgm:pt modelId="{610088EB-833C-40E8-A92A-0C8130BD5621}" type="pres">
      <dgm:prSet presAssocID="{662AA541-E47D-475F-BF17-DA9968A9297A}" presName="centerShape" presStyleLbl="vennNode1" presStyleIdx="0" presStyleCnt="7"/>
      <dgm:spPr/>
      <dgm:t>
        <a:bodyPr/>
        <a:lstStyle/>
        <a:p>
          <a:endParaRPr lang="nl-BE"/>
        </a:p>
      </dgm:t>
    </dgm:pt>
    <dgm:pt modelId="{4FD3F88C-68FE-44E7-9CFA-207B160E4058}" type="pres">
      <dgm:prSet presAssocID="{7B4488B6-42DF-468C-A9BC-3CAA9C59D3A0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2A15B737-0F64-4B0A-9E68-A09C79E442D7}" type="pres">
      <dgm:prSet presAssocID="{79E1FF6F-E422-4E69-B763-0A484791DBC2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F621E75D-B905-41CF-91FE-92A14B9F8724}" type="pres">
      <dgm:prSet presAssocID="{C9526F2D-8517-4C85-81B2-F93A24141CD0}" presName="node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BE7D212E-7DA2-4519-8F7B-F11A1838CBF9}" type="pres">
      <dgm:prSet presAssocID="{F1F2A72D-0E94-41FC-976F-4D9161A9E25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DD18F9CC-6967-4AF5-BF27-0E4C7F11EFDA}" type="pres">
      <dgm:prSet presAssocID="{24E2F928-59DC-4984-A626-E33D678ED61E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E5252697-EDB8-42FC-8F93-68459FF1BE7A}" type="pres">
      <dgm:prSet presAssocID="{97B1C86E-2B12-4DA4-904E-DCC251A45411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</dgm:ptLst>
  <dgm:cxnLst>
    <dgm:cxn modelId="{C39D4609-432F-4E51-B9D3-67014FF7ED7B}" srcId="{662AA541-E47D-475F-BF17-DA9968A9297A}" destId="{97B1C86E-2B12-4DA4-904E-DCC251A45411}" srcOrd="5" destOrd="0" parTransId="{5BE3933A-7A8A-443C-AC58-9A76A45192B6}" sibTransId="{07AD5415-6688-4FB9-9A0F-D38E19DB9C6E}"/>
    <dgm:cxn modelId="{34B2C3F3-5AC9-4D56-83D9-0F8C65F018DD}" type="presOf" srcId="{79E1FF6F-E422-4E69-B763-0A484791DBC2}" destId="{2A15B737-0F64-4B0A-9E68-A09C79E442D7}" srcOrd="0" destOrd="0" presId="urn:microsoft.com/office/officeart/2005/8/layout/radial3"/>
    <dgm:cxn modelId="{23D71F15-B471-4628-B813-35E91C0C549E}" srcId="{662AA541-E47D-475F-BF17-DA9968A9297A}" destId="{79E1FF6F-E422-4E69-B763-0A484791DBC2}" srcOrd="1" destOrd="0" parTransId="{B61BC185-D7EE-45FF-9BD7-937220C0321F}" sibTransId="{A248CF40-C804-434B-9076-64B91FFD8AB9}"/>
    <dgm:cxn modelId="{E6EEBC3D-9763-4509-9663-A6CE0CE77F88}" type="presOf" srcId="{F1F2A72D-0E94-41FC-976F-4D9161A9E254}" destId="{BE7D212E-7DA2-4519-8F7B-F11A1838CBF9}" srcOrd="0" destOrd="0" presId="urn:microsoft.com/office/officeart/2005/8/layout/radial3"/>
    <dgm:cxn modelId="{1AB2EFF1-9D33-4ECD-82EF-A888A5BAAAF6}" type="presOf" srcId="{97B1C86E-2B12-4DA4-904E-DCC251A45411}" destId="{E5252697-EDB8-42FC-8F93-68459FF1BE7A}" srcOrd="0" destOrd="0" presId="urn:microsoft.com/office/officeart/2005/8/layout/radial3"/>
    <dgm:cxn modelId="{3C723D2C-DB1D-463F-9CAA-29A29B5DE531}" srcId="{662AA541-E47D-475F-BF17-DA9968A9297A}" destId="{C9526F2D-8517-4C85-81B2-F93A24141CD0}" srcOrd="2" destOrd="0" parTransId="{72220E16-5344-42A5-9553-A6689085C9C5}" sibTransId="{3FD222A3-7113-42D4-BA38-60598BC635D0}"/>
    <dgm:cxn modelId="{53A1589D-C896-4503-8756-3C6A94ADC174}" srcId="{AAF62FBB-5DC9-49E8-BC49-595A6FDD0FBE}" destId="{DEA0682C-257D-435E-98C3-DC6A3EF83B2E}" srcOrd="1" destOrd="0" parTransId="{B34C6760-0289-4329-AB31-E8BC851E4CE0}" sibTransId="{3C127E28-ACB4-4484-B8F1-A7632A8900C2}"/>
    <dgm:cxn modelId="{5B5DA925-7AA0-4E19-AC0A-71B29A471768}" type="presOf" srcId="{662AA541-E47D-475F-BF17-DA9968A9297A}" destId="{610088EB-833C-40E8-A92A-0C8130BD5621}" srcOrd="0" destOrd="0" presId="urn:microsoft.com/office/officeart/2005/8/layout/radial3"/>
    <dgm:cxn modelId="{0C0F5DB4-B49C-4B03-B39D-51C7B5CC4FB3}" type="presOf" srcId="{24E2F928-59DC-4984-A626-E33D678ED61E}" destId="{DD18F9CC-6967-4AF5-BF27-0E4C7F11EFDA}" srcOrd="0" destOrd="0" presId="urn:microsoft.com/office/officeart/2005/8/layout/radial3"/>
    <dgm:cxn modelId="{A8B52D4A-D89D-4383-9825-1544C63894E7}" srcId="{AAF62FBB-5DC9-49E8-BC49-595A6FDD0FBE}" destId="{35C62FDF-57E0-4A9D-88CC-529DE7592EF9}" srcOrd="2" destOrd="0" parTransId="{B252B9B6-B5FA-4DBB-8D1B-931405F56C59}" sibTransId="{A9FD5CDC-3FF0-40CA-B7EC-031F3D51F61E}"/>
    <dgm:cxn modelId="{0F2AD4C5-C2E3-4FBD-AB4B-6D0F45ACE171}" srcId="{662AA541-E47D-475F-BF17-DA9968A9297A}" destId="{F1F2A72D-0E94-41FC-976F-4D9161A9E254}" srcOrd="3" destOrd="0" parTransId="{106CA977-B617-4E38-A3A0-E37C0AC01BBE}" sibTransId="{A665AA85-82B1-47D2-9F32-B234FC2F791A}"/>
    <dgm:cxn modelId="{5847A165-4EF0-4D49-BA74-022CBB1A76A9}" type="presOf" srcId="{AAF62FBB-5DC9-49E8-BC49-595A6FDD0FBE}" destId="{6103B0D9-56AE-47D8-B7BD-D333FDFB625C}" srcOrd="0" destOrd="0" presId="urn:microsoft.com/office/officeart/2005/8/layout/radial3"/>
    <dgm:cxn modelId="{12212116-6F81-4695-848C-D378D4FB1A76}" type="presOf" srcId="{C9526F2D-8517-4C85-81B2-F93A24141CD0}" destId="{F621E75D-B905-41CF-91FE-92A14B9F8724}" srcOrd="0" destOrd="0" presId="urn:microsoft.com/office/officeart/2005/8/layout/radial3"/>
    <dgm:cxn modelId="{9321AE5E-E1CA-4010-B79F-3679CF480192}" srcId="{AAF62FBB-5DC9-49E8-BC49-595A6FDD0FBE}" destId="{8E587290-957A-4102-9118-EC59C333259A}" srcOrd="3" destOrd="0" parTransId="{E611F4CD-BE9A-4475-842E-7EC0B19FEE8A}" sibTransId="{0C143EBE-A5CD-45CE-8BD5-9C30952B72B6}"/>
    <dgm:cxn modelId="{14C8C029-CB1B-4E37-B177-3792179C600A}" type="presOf" srcId="{7B4488B6-42DF-468C-A9BC-3CAA9C59D3A0}" destId="{4FD3F88C-68FE-44E7-9CFA-207B160E4058}" srcOrd="0" destOrd="0" presId="urn:microsoft.com/office/officeart/2005/8/layout/radial3"/>
    <dgm:cxn modelId="{88A92C8F-2EFE-4F02-8CB3-64A4A2948549}" srcId="{AAF62FBB-5DC9-49E8-BC49-595A6FDD0FBE}" destId="{662AA541-E47D-475F-BF17-DA9968A9297A}" srcOrd="0" destOrd="0" parTransId="{CBE8413D-5F47-4880-9F67-E328F164095C}" sibTransId="{29AC8A02-DD86-45B5-88EB-024EA13406F6}"/>
    <dgm:cxn modelId="{BB5A2EAF-D5E6-465B-9063-2B9736A9BFBF}" srcId="{662AA541-E47D-475F-BF17-DA9968A9297A}" destId="{7B4488B6-42DF-468C-A9BC-3CAA9C59D3A0}" srcOrd="0" destOrd="0" parTransId="{4CAE62E4-5935-4300-AA99-3BB3334F6C62}" sibTransId="{FED84F3B-7F04-4747-A49E-E338E61DA5DA}"/>
    <dgm:cxn modelId="{1D60B8B2-3712-4A00-9132-C2327CD2875E}" srcId="{662AA541-E47D-475F-BF17-DA9968A9297A}" destId="{24E2F928-59DC-4984-A626-E33D678ED61E}" srcOrd="4" destOrd="0" parTransId="{A785F3F0-8A2E-40FC-AD94-B24B0B238154}" sibTransId="{EC0EEAD7-8066-47C5-AF7C-9EF2BA4D17D7}"/>
    <dgm:cxn modelId="{8CADC7E5-18CD-4F22-9248-103A8E57B5A0}" type="presParOf" srcId="{6103B0D9-56AE-47D8-B7BD-D333FDFB625C}" destId="{8E63D3AE-5957-4426-A259-5E9DC2D9179A}" srcOrd="0" destOrd="0" presId="urn:microsoft.com/office/officeart/2005/8/layout/radial3"/>
    <dgm:cxn modelId="{A855B65F-AB9B-4ECA-822A-E56CE97485D3}" type="presParOf" srcId="{8E63D3AE-5957-4426-A259-5E9DC2D9179A}" destId="{610088EB-833C-40E8-A92A-0C8130BD5621}" srcOrd="0" destOrd="0" presId="urn:microsoft.com/office/officeart/2005/8/layout/radial3"/>
    <dgm:cxn modelId="{75048881-8EC6-4912-B19F-ECB931361B02}" type="presParOf" srcId="{8E63D3AE-5957-4426-A259-5E9DC2D9179A}" destId="{4FD3F88C-68FE-44E7-9CFA-207B160E4058}" srcOrd="1" destOrd="0" presId="urn:microsoft.com/office/officeart/2005/8/layout/radial3"/>
    <dgm:cxn modelId="{004AF681-851F-4060-AB13-1E24756C447C}" type="presParOf" srcId="{8E63D3AE-5957-4426-A259-5E9DC2D9179A}" destId="{2A15B737-0F64-4B0A-9E68-A09C79E442D7}" srcOrd="2" destOrd="0" presId="urn:microsoft.com/office/officeart/2005/8/layout/radial3"/>
    <dgm:cxn modelId="{DB06F5D7-BA03-41D7-99BD-868BF8FCC4CD}" type="presParOf" srcId="{8E63D3AE-5957-4426-A259-5E9DC2D9179A}" destId="{F621E75D-B905-41CF-91FE-92A14B9F8724}" srcOrd="3" destOrd="0" presId="urn:microsoft.com/office/officeart/2005/8/layout/radial3"/>
    <dgm:cxn modelId="{3B82A684-97A1-47F6-96AB-C4609C038508}" type="presParOf" srcId="{8E63D3AE-5957-4426-A259-5E9DC2D9179A}" destId="{BE7D212E-7DA2-4519-8F7B-F11A1838CBF9}" srcOrd="4" destOrd="0" presId="urn:microsoft.com/office/officeart/2005/8/layout/radial3"/>
    <dgm:cxn modelId="{12CF0C61-99F5-4495-B5E3-56ADCAE7AA0E}" type="presParOf" srcId="{8E63D3AE-5957-4426-A259-5E9DC2D9179A}" destId="{DD18F9CC-6967-4AF5-BF27-0E4C7F11EFDA}" srcOrd="5" destOrd="0" presId="urn:microsoft.com/office/officeart/2005/8/layout/radial3"/>
    <dgm:cxn modelId="{42454F32-1484-4EC4-979F-A534FDC197F8}" type="presParOf" srcId="{8E63D3AE-5957-4426-A259-5E9DC2D9179A}" destId="{E5252697-EDB8-42FC-8F93-68459FF1BE7A}" srcOrd="6" destOrd="0" presId="urn:microsoft.com/office/officeart/2005/8/layout/radial3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E8E15-BB04-4F9F-A1BB-3E0B81AF7917}">
      <dsp:nvSpPr>
        <dsp:cNvPr id="0" name=""/>
        <dsp:cNvSpPr/>
      </dsp:nvSpPr>
      <dsp:spPr>
        <a:xfrm rot="20582825">
          <a:off x="4127793" y="842430"/>
          <a:ext cx="1893622" cy="2023381"/>
        </a:xfrm>
        <a:prstGeom prst="gear9">
          <a:avLst/>
        </a:prstGeom>
        <a:solidFill>
          <a:schemeClr val="bg1">
            <a:lumMod val="85000"/>
            <a:alpha val="5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600" kern="1200" dirty="0" smtClean="0">
              <a:solidFill>
                <a:srgbClr val="FF0000"/>
              </a:solidFill>
            </a:rPr>
            <a:t>internationalisering</a:t>
          </a:r>
          <a:endParaRPr lang="nl-BE" sz="1600" kern="1200" dirty="0">
            <a:solidFill>
              <a:srgbClr val="FF0000"/>
            </a:solidFill>
          </a:endParaRPr>
        </a:p>
      </dsp:txBody>
      <dsp:txXfrm>
        <a:off x="4503253" y="1308557"/>
        <a:ext cx="1132218" cy="1056735"/>
      </dsp:txXfrm>
    </dsp:sp>
    <dsp:sp modelId="{B7358FB5-0567-4F89-BC31-DDB791BCCFA8}">
      <dsp:nvSpPr>
        <dsp:cNvPr id="0" name=""/>
        <dsp:cNvSpPr/>
      </dsp:nvSpPr>
      <dsp:spPr>
        <a:xfrm rot="18327817">
          <a:off x="2543370" y="2229289"/>
          <a:ext cx="2179105" cy="2179105"/>
        </a:xfrm>
        <a:prstGeom prst="gear6">
          <a:avLst/>
        </a:prstGeom>
        <a:solidFill>
          <a:schemeClr val="bg1">
            <a:lumMod val="85000"/>
            <a:alpha val="5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900" kern="1200" dirty="0" smtClean="0">
              <a:solidFill>
                <a:srgbClr val="FF0000"/>
              </a:solidFill>
            </a:rPr>
            <a:t>kwaliteit</a:t>
          </a:r>
          <a:endParaRPr lang="nl-BE" sz="1900" kern="1200" dirty="0">
            <a:solidFill>
              <a:srgbClr val="FF0000"/>
            </a:solidFill>
          </a:endParaRPr>
        </a:p>
      </dsp:txBody>
      <dsp:txXfrm>
        <a:off x="3091966" y="2781201"/>
        <a:ext cx="1081913" cy="1075281"/>
      </dsp:txXfrm>
    </dsp:sp>
    <dsp:sp modelId="{B1AD093A-D40E-4E16-8779-9C31171B42F1}">
      <dsp:nvSpPr>
        <dsp:cNvPr id="0" name=""/>
        <dsp:cNvSpPr/>
      </dsp:nvSpPr>
      <dsp:spPr>
        <a:xfrm rot="176635">
          <a:off x="4782716" y="2517277"/>
          <a:ext cx="2183138" cy="2168493"/>
        </a:xfrm>
        <a:prstGeom prst="gear6">
          <a:avLst/>
        </a:prstGeom>
        <a:solidFill>
          <a:schemeClr val="bg1">
            <a:lumMod val="85000"/>
            <a:alpha val="5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900" kern="1200" dirty="0" smtClean="0">
              <a:solidFill>
                <a:srgbClr val="FF0000"/>
              </a:solidFill>
            </a:rPr>
            <a:t>onderzoek</a:t>
          </a:r>
          <a:endParaRPr lang="nl-BE" sz="1900" kern="1200" dirty="0">
            <a:solidFill>
              <a:srgbClr val="FF0000"/>
            </a:solidFill>
          </a:endParaRPr>
        </a:p>
      </dsp:txBody>
      <dsp:txXfrm rot="900000">
        <a:off x="5262411" y="2992023"/>
        <a:ext cx="1223748" cy="1219002"/>
      </dsp:txXfrm>
    </dsp:sp>
    <dsp:sp modelId="{CE381077-83B0-42DC-8559-7D30B52E2225}">
      <dsp:nvSpPr>
        <dsp:cNvPr id="0" name=""/>
        <dsp:cNvSpPr/>
      </dsp:nvSpPr>
      <dsp:spPr>
        <a:xfrm>
          <a:off x="3013338" y="2336036"/>
          <a:ext cx="3913617" cy="3835225"/>
        </a:xfrm>
        <a:prstGeom prst="circularArrow">
          <a:avLst>
            <a:gd name="adj1" fmla="val 4687"/>
            <a:gd name="adj2" fmla="val 299029"/>
            <a:gd name="adj3" fmla="val 2539730"/>
            <a:gd name="adj4" fmla="val 15811417"/>
            <a:gd name="adj5" fmla="val 5469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65F74-6E81-4FC3-9183-7B9112790306}">
      <dsp:nvSpPr>
        <dsp:cNvPr id="0" name=""/>
        <dsp:cNvSpPr/>
      </dsp:nvSpPr>
      <dsp:spPr>
        <a:xfrm>
          <a:off x="2298506" y="1623205"/>
          <a:ext cx="2786531" cy="278653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bg1">
            <a:lumMod val="85000"/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99B22E-7101-4E2F-95A9-3DCF2FBC8D20}">
      <dsp:nvSpPr>
        <dsp:cNvPr id="0" name=""/>
        <dsp:cNvSpPr/>
      </dsp:nvSpPr>
      <dsp:spPr>
        <a:xfrm>
          <a:off x="3509758" y="-64566"/>
          <a:ext cx="3004441" cy="300444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bg1">
            <a:lumMod val="85000"/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0088EB-833C-40E8-A92A-0C8130BD5621}">
      <dsp:nvSpPr>
        <dsp:cNvPr id="0" name=""/>
        <dsp:cNvSpPr/>
      </dsp:nvSpPr>
      <dsp:spPr>
        <a:xfrm>
          <a:off x="3391386" y="1418096"/>
          <a:ext cx="3532801" cy="353280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3600" kern="1200" dirty="0" smtClean="0"/>
            <a:t>Werkvelden </a:t>
          </a:r>
          <a:r>
            <a:rPr lang="nl-BE" sz="3600" kern="1200" dirty="0" err="1" smtClean="0"/>
            <a:t>Stuvo</a:t>
          </a:r>
          <a:endParaRPr lang="nl-BE" sz="3600" kern="1200" dirty="0"/>
        </a:p>
      </dsp:txBody>
      <dsp:txXfrm>
        <a:off x="3908753" y="1935463"/>
        <a:ext cx="2498067" cy="2498067"/>
      </dsp:txXfrm>
    </dsp:sp>
    <dsp:sp modelId="{4FD3F88C-68FE-44E7-9CFA-207B160E4058}">
      <dsp:nvSpPr>
        <dsp:cNvPr id="0" name=""/>
        <dsp:cNvSpPr/>
      </dsp:nvSpPr>
      <dsp:spPr>
        <a:xfrm>
          <a:off x="4274587" y="630"/>
          <a:ext cx="1766400" cy="1766400"/>
        </a:xfrm>
        <a:prstGeom prst="ellipse">
          <a:avLst/>
        </a:prstGeom>
        <a:solidFill>
          <a:schemeClr val="accent4">
            <a:alpha val="50000"/>
            <a:hueOff val="1732615"/>
            <a:satOff val="-7995"/>
            <a:lumOff val="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nl-BE" sz="1600" kern="1200" dirty="0" smtClean="0">
            <a:solidFill>
              <a:srgbClr val="E00049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600" b="1" kern="1200" dirty="0" smtClean="0">
              <a:solidFill>
                <a:srgbClr val="E00049"/>
              </a:solidFill>
            </a:rPr>
            <a:t>voeding</a:t>
          </a:r>
          <a:endParaRPr lang="nl-BE" sz="1600" b="1" kern="1200" dirty="0">
            <a:solidFill>
              <a:srgbClr val="E00049"/>
            </a:solidFill>
          </a:endParaRPr>
        </a:p>
      </dsp:txBody>
      <dsp:txXfrm>
        <a:off x="4533270" y="259313"/>
        <a:ext cx="1249034" cy="1249034"/>
      </dsp:txXfrm>
    </dsp:sp>
    <dsp:sp modelId="{2A15B737-0F64-4B0A-9E68-A09C79E442D7}">
      <dsp:nvSpPr>
        <dsp:cNvPr id="0" name=""/>
        <dsp:cNvSpPr/>
      </dsp:nvSpPr>
      <dsp:spPr>
        <a:xfrm>
          <a:off x="6267022" y="1150963"/>
          <a:ext cx="1766400" cy="1766400"/>
        </a:xfrm>
        <a:prstGeom prst="ellipse">
          <a:avLst/>
        </a:prstGeom>
        <a:solidFill>
          <a:schemeClr val="accent4">
            <a:alpha val="50000"/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600" b="1" kern="1200" dirty="0" smtClean="0">
              <a:solidFill>
                <a:srgbClr val="E00049"/>
              </a:solidFill>
            </a:rPr>
            <a:t>huisvesting</a:t>
          </a:r>
          <a:endParaRPr lang="nl-BE" sz="1600" b="1" kern="1200" dirty="0">
            <a:solidFill>
              <a:srgbClr val="E00049"/>
            </a:solidFill>
          </a:endParaRPr>
        </a:p>
      </dsp:txBody>
      <dsp:txXfrm>
        <a:off x="6525705" y="1409646"/>
        <a:ext cx="1249034" cy="1249034"/>
      </dsp:txXfrm>
    </dsp:sp>
    <dsp:sp modelId="{F621E75D-B905-41CF-91FE-92A14B9F8724}">
      <dsp:nvSpPr>
        <dsp:cNvPr id="0" name=""/>
        <dsp:cNvSpPr/>
      </dsp:nvSpPr>
      <dsp:spPr>
        <a:xfrm>
          <a:off x="6267022" y="3451630"/>
          <a:ext cx="1766400" cy="1766400"/>
        </a:xfrm>
        <a:prstGeom prst="ellipse">
          <a:avLst/>
        </a:prstGeom>
        <a:solidFill>
          <a:schemeClr val="accent4">
            <a:alpha val="50000"/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600" b="1" kern="1200" dirty="0" smtClean="0">
              <a:solidFill>
                <a:srgbClr val="E00049"/>
              </a:solidFill>
            </a:rPr>
            <a:t>vervoer</a:t>
          </a:r>
          <a:endParaRPr lang="nl-BE" sz="1600" b="1" kern="1200" dirty="0">
            <a:solidFill>
              <a:srgbClr val="E00049"/>
            </a:solidFill>
          </a:endParaRPr>
        </a:p>
      </dsp:txBody>
      <dsp:txXfrm>
        <a:off x="6525705" y="3710313"/>
        <a:ext cx="1249034" cy="1249034"/>
      </dsp:txXfrm>
    </dsp:sp>
    <dsp:sp modelId="{BE7D212E-7DA2-4519-8F7B-F11A1838CBF9}">
      <dsp:nvSpPr>
        <dsp:cNvPr id="0" name=""/>
        <dsp:cNvSpPr/>
      </dsp:nvSpPr>
      <dsp:spPr>
        <a:xfrm>
          <a:off x="4274587" y="4601963"/>
          <a:ext cx="1766400" cy="1766400"/>
        </a:xfrm>
        <a:prstGeom prst="ellipse">
          <a:avLst/>
        </a:prstGeom>
        <a:solidFill>
          <a:schemeClr val="accent4">
            <a:alpha val="50000"/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600" b="1" kern="1200" dirty="0" err="1" smtClean="0">
              <a:solidFill>
                <a:srgbClr val="E00049"/>
              </a:solidFill>
            </a:rPr>
            <a:t>med</a:t>
          </a:r>
          <a:r>
            <a:rPr lang="nl-BE" sz="1600" b="1" kern="1200" dirty="0" smtClean="0">
              <a:solidFill>
                <a:srgbClr val="E00049"/>
              </a:solidFill>
            </a:rPr>
            <a:t>. en psych. </a:t>
          </a:r>
          <a:r>
            <a:rPr lang="nl-BE" sz="1600" b="1" kern="1200" dirty="0" err="1" smtClean="0">
              <a:solidFill>
                <a:srgbClr val="E00049"/>
              </a:solidFill>
            </a:rPr>
            <a:t>dienstv</a:t>
          </a:r>
          <a:r>
            <a:rPr lang="nl-BE" sz="1600" b="1" kern="1200" dirty="0" smtClean="0">
              <a:solidFill>
                <a:srgbClr val="E00049"/>
              </a:solidFill>
            </a:rPr>
            <a:t>.</a:t>
          </a:r>
          <a:endParaRPr lang="nl-BE" sz="1600" b="1" kern="1200" dirty="0">
            <a:solidFill>
              <a:srgbClr val="E00049"/>
            </a:solidFill>
          </a:endParaRPr>
        </a:p>
      </dsp:txBody>
      <dsp:txXfrm>
        <a:off x="4533270" y="4860646"/>
        <a:ext cx="1249034" cy="1249034"/>
      </dsp:txXfrm>
    </dsp:sp>
    <dsp:sp modelId="{DD18F9CC-6967-4AF5-BF27-0E4C7F11EFDA}">
      <dsp:nvSpPr>
        <dsp:cNvPr id="0" name=""/>
        <dsp:cNvSpPr/>
      </dsp:nvSpPr>
      <dsp:spPr>
        <a:xfrm>
          <a:off x="2282151" y="3451630"/>
          <a:ext cx="1766400" cy="1766400"/>
        </a:xfrm>
        <a:prstGeom prst="ellipse">
          <a:avLst/>
        </a:prstGeom>
        <a:solidFill>
          <a:schemeClr val="accent4">
            <a:alpha val="50000"/>
            <a:hueOff val="8663077"/>
            <a:satOff val="-39973"/>
            <a:lumOff val="1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600" b="1" kern="1200" dirty="0" smtClean="0">
              <a:solidFill>
                <a:srgbClr val="E00049"/>
              </a:solidFill>
            </a:rPr>
            <a:t>sociale </a:t>
          </a:r>
          <a:r>
            <a:rPr lang="nl-BE" sz="1600" b="1" kern="1200" dirty="0" err="1" smtClean="0">
              <a:solidFill>
                <a:srgbClr val="E00049"/>
              </a:solidFill>
            </a:rPr>
            <a:t>dienstv</a:t>
          </a:r>
          <a:r>
            <a:rPr lang="nl-BE" sz="1600" b="1" kern="1200" dirty="0" smtClean="0">
              <a:solidFill>
                <a:srgbClr val="E00049"/>
              </a:solidFill>
            </a:rPr>
            <a:t>.</a:t>
          </a:r>
          <a:endParaRPr lang="nl-BE" sz="1600" b="1" kern="1200" dirty="0">
            <a:solidFill>
              <a:srgbClr val="E00049"/>
            </a:solidFill>
          </a:endParaRPr>
        </a:p>
      </dsp:txBody>
      <dsp:txXfrm>
        <a:off x="2540834" y="3710313"/>
        <a:ext cx="1249034" cy="1249034"/>
      </dsp:txXfrm>
    </dsp:sp>
    <dsp:sp modelId="{E5252697-EDB8-42FC-8F93-68459FF1BE7A}">
      <dsp:nvSpPr>
        <dsp:cNvPr id="0" name=""/>
        <dsp:cNvSpPr/>
      </dsp:nvSpPr>
      <dsp:spPr>
        <a:xfrm>
          <a:off x="2282151" y="1150963"/>
          <a:ext cx="1766400" cy="1766400"/>
        </a:xfrm>
        <a:prstGeom prst="ellipse">
          <a:avLst/>
        </a:prstGeom>
        <a:solidFill>
          <a:schemeClr val="accent4">
            <a:alpha val="50000"/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600" b="1" kern="1200" dirty="0" smtClean="0">
              <a:solidFill>
                <a:srgbClr val="E00049"/>
              </a:solidFill>
            </a:rPr>
            <a:t>studenten- werking</a:t>
          </a:r>
          <a:endParaRPr lang="nl-BE" sz="1600" b="1" kern="1200" dirty="0">
            <a:solidFill>
              <a:srgbClr val="E00049"/>
            </a:solidFill>
          </a:endParaRPr>
        </a:p>
      </dsp:txBody>
      <dsp:txXfrm>
        <a:off x="2540834" y="1409646"/>
        <a:ext cx="1249034" cy="1249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7A5DA4-0517-469B-A20E-54B75BF32207}" type="datetimeFigureOut">
              <a:rPr lang="nl-BE" smtClean="0"/>
              <a:t>18/11/2017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E7ADA-B818-4A8D-827F-3A2F12FF408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5948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63873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43442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E93052-3ADE-4435-B8B8-FA07B48DBFED}" type="slidenum">
              <a:rPr lang="nl-BE" smtClean="0"/>
              <a:pPr>
                <a:defRPr/>
              </a:pPr>
              <a:t>4</a:t>
            </a:fld>
            <a:endParaRPr lang="nl-BE"/>
          </a:p>
        </p:txBody>
      </p:sp>
      <p:sp>
        <p:nvSpPr>
          <p:cNvPr id="6" name="Tijdelijke aanduiding voor koptekst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Meet &amp; Greet centrale dienst Studentenbeleid</a:t>
            </a:r>
            <a:endParaRPr lang="nl-BE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2316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5040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404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05350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38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High </a:t>
            </a:r>
            <a:r>
              <a:rPr lang="nl-BE" dirty="0" err="1" smtClean="0"/>
              <a:t>Expectations</a:t>
            </a:r>
            <a:r>
              <a:rPr lang="nl-BE" dirty="0" smtClean="0"/>
              <a:t>,</a:t>
            </a:r>
            <a:r>
              <a:rPr lang="nl-BE" baseline="0" dirty="0" smtClean="0"/>
              <a:t> High Support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215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412171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nl-BE" baseline="0" dirty="0" smtClean="0"/>
              <a:t>toekomstgericht: niet alles zal dadelijk gerealiseerd zijn</a:t>
            </a:r>
          </a:p>
          <a:p>
            <a:pPr marL="171450" indent="-171450">
              <a:buFontTx/>
              <a:buChar char="-"/>
            </a:pPr>
            <a:r>
              <a:rPr lang="nl-BE" baseline="0" dirty="0" smtClean="0"/>
              <a:t>Gemeenschappelijk: eenzelfde taal hanteren</a:t>
            </a:r>
          </a:p>
          <a:p>
            <a:pPr marL="171450" indent="-171450">
              <a:buFontTx/>
              <a:buChar char="-"/>
            </a:pPr>
            <a:r>
              <a:rPr lang="nl-BE" baseline="0" dirty="0" smtClean="0"/>
              <a:t>Helder: </a:t>
            </a:r>
            <a:r>
              <a:rPr lang="nl-BE" baseline="0" dirty="0" err="1" smtClean="0"/>
              <a:t>bijv</a:t>
            </a:r>
            <a:r>
              <a:rPr lang="nl-BE" baseline="0" dirty="0" smtClean="0"/>
              <a:t> website, intranet, posters, SAP?</a:t>
            </a:r>
          </a:p>
          <a:p>
            <a:pPr marL="171450" indent="-171450">
              <a:buFontTx/>
              <a:buChar char="-"/>
            </a:pPr>
            <a:r>
              <a:rPr lang="nl-BE" baseline="0" dirty="0" smtClean="0"/>
              <a:t>Gelijkwaardigheid </a:t>
            </a:r>
            <a:r>
              <a:rPr lang="nl-BE" baseline="0" dirty="0" err="1" smtClean="0"/>
              <a:t>ifv</a:t>
            </a:r>
            <a:r>
              <a:rPr lang="nl-BE" baseline="0" dirty="0" smtClean="0"/>
              <a:t> gelijke kansen van de studenten gelijkwaardig is niet gelijk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96963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Basisbegeleiding</a:t>
            </a:r>
            <a:r>
              <a:rPr lang="nl-BE" baseline="0" dirty="0" smtClean="0"/>
              <a:t> evolueert naar meer gespecialiseerd maatwerk</a:t>
            </a:r>
          </a:p>
          <a:p>
            <a:r>
              <a:rPr lang="nl-BE" u="sng" baseline="0" dirty="0" smtClean="0"/>
              <a:t>Basisbegeleiding:</a:t>
            </a:r>
          </a:p>
          <a:p>
            <a:pPr marL="171450" indent="-171450">
              <a:buFontTx/>
              <a:buChar char="-"/>
            </a:pPr>
            <a:r>
              <a:rPr lang="nl-BE" baseline="0" dirty="0" smtClean="0"/>
              <a:t>Voor alle studenten</a:t>
            </a:r>
          </a:p>
          <a:p>
            <a:pPr marL="171450" indent="-171450">
              <a:buFontTx/>
              <a:buChar char="-"/>
            </a:pPr>
            <a:r>
              <a:rPr lang="nl-BE" baseline="0" dirty="0" smtClean="0"/>
              <a:t>Optimale leer- en leefomgeving</a:t>
            </a:r>
          </a:p>
          <a:p>
            <a:pPr marL="171450" indent="-171450">
              <a:buFontTx/>
              <a:buChar char="-"/>
            </a:pPr>
            <a:r>
              <a:rPr lang="nl-BE" baseline="0" dirty="0" smtClean="0"/>
              <a:t>Alle medewerkers én studenten hebben de hoofdverantwoordelijkheid</a:t>
            </a:r>
          </a:p>
          <a:p>
            <a:pPr marL="0" indent="0">
              <a:buFontTx/>
              <a:buNone/>
            </a:pPr>
            <a:endParaRPr lang="nl-BE" u="sng" baseline="0" dirty="0" smtClean="0"/>
          </a:p>
          <a:p>
            <a:pPr marL="0" indent="0">
              <a:buFontTx/>
              <a:buNone/>
            </a:pPr>
            <a:r>
              <a:rPr lang="nl-BE" u="sng" baseline="0" dirty="0" smtClean="0"/>
              <a:t>Toegevoegde begeleiding:</a:t>
            </a:r>
          </a:p>
          <a:p>
            <a:pPr marL="0" indent="0">
              <a:buFontTx/>
              <a:buNone/>
            </a:pPr>
            <a:r>
              <a:rPr lang="nl-BE" u="none" baseline="0" dirty="0" smtClean="0"/>
              <a:t>Generiek aanbod voor alle studenten </a:t>
            </a:r>
            <a:r>
              <a:rPr lang="nl-BE" u="none" baseline="0" dirty="0" smtClean="0">
                <a:sym typeface="Wingdings" panose="05000000000000000000" pitchFamily="2" charset="2"/>
              </a:rPr>
              <a:t> trajectcoach</a:t>
            </a:r>
            <a:endParaRPr lang="nl-BE" u="none" baseline="0" dirty="0" smtClean="0"/>
          </a:p>
          <a:p>
            <a:pPr marL="0" indent="0">
              <a:buFontTx/>
              <a:buNone/>
            </a:pPr>
            <a:r>
              <a:rPr lang="nl-BE" u="none" baseline="0" dirty="0" smtClean="0"/>
              <a:t>Specifiek aanbod voor studenten met een meer specifieke zorgvraag </a:t>
            </a:r>
            <a:r>
              <a:rPr lang="nl-BE" u="none" baseline="0" dirty="0" smtClean="0">
                <a:sym typeface="Wingdings" panose="05000000000000000000" pitchFamily="2" charset="2"/>
              </a:rPr>
              <a:t> studentendiensten. </a:t>
            </a:r>
            <a:endParaRPr lang="nl-BE" u="none" baseline="0" dirty="0" smtClean="0"/>
          </a:p>
          <a:p>
            <a:pPr marL="0" indent="0">
              <a:buFontTx/>
              <a:buNone/>
            </a:pPr>
            <a:r>
              <a:rPr lang="nl-BE" u="none" baseline="0" dirty="0" smtClean="0"/>
              <a:t>Naast elkaar: inclusief begeleidingsaanbod – student kan rechtstreeks stap naar specifieke begeleiding zetten</a:t>
            </a:r>
          </a:p>
          <a:p>
            <a:pPr marL="0" indent="0">
              <a:buFontTx/>
              <a:buNone/>
            </a:pPr>
            <a:endParaRPr lang="nl-BE" u="none" baseline="0" dirty="0" smtClean="0"/>
          </a:p>
          <a:p>
            <a:pPr marL="0" indent="0">
              <a:buFontTx/>
              <a:buNone/>
            </a:pPr>
            <a:r>
              <a:rPr lang="nl-BE" u="sng" baseline="0" dirty="0" smtClean="0"/>
              <a:t>Bijzondere begeleiding</a:t>
            </a:r>
            <a:r>
              <a:rPr lang="nl-BE" u="none" baseline="0" dirty="0" smtClean="0"/>
              <a:t>:</a:t>
            </a:r>
          </a:p>
          <a:p>
            <a:pPr marL="0" indent="0">
              <a:buFontTx/>
              <a:buNone/>
            </a:pPr>
            <a:r>
              <a:rPr lang="nl-BE" u="none" baseline="0" dirty="0" smtClean="0"/>
              <a:t>Gespecialiseerd aanbod: psychosociale en sociale ondersteuning</a:t>
            </a:r>
          </a:p>
          <a:p>
            <a:pPr marL="0" indent="0">
              <a:buFontTx/>
              <a:buNone/>
            </a:pPr>
            <a:endParaRPr lang="nl-BE" u="sng" baseline="0" dirty="0" smtClean="0"/>
          </a:p>
          <a:p>
            <a:pPr marL="0" indent="0">
              <a:buFontTx/>
              <a:buNone/>
            </a:pPr>
            <a:r>
              <a:rPr lang="nl-BE" u="sng" baseline="0" dirty="0" smtClean="0"/>
              <a:t>Externe begeleiding:</a:t>
            </a:r>
          </a:p>
          <a:p>
            <a:pPr marL="0" indent="0">
              <a:buFontTx/>
              <a:buNone/>
            </a:pPr>
            <a:r>
              <a:rPr lang="nl-BE" u="none" baseline="0" dirty="0" smtClean="0"/>
              <a:t>Hoog gekwalificeerde begeleiding buiten de hogeschool</a:t>
            </a:r>
          </a:p>
          <a:p>
            <a:pPr marL="0" indent="0">
              <a:buFontTx/>
              <a:buNone/>
            </a:pPr>
            <a:endParaRPr lang="nl-BE" u="none" baseline="0" dirty="0" smtClean="0"/>
          </a:p>
          <a:p>
            <a:pPr marL="0" indent="0">
              <a:buFontTx/>
              <a:buNone/>
            </a:pPr>
            <a:endParaRPr lang="nl-BE" u="none" baseline="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4302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6420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baseline="0" dirty="0" smtClean="0"/>
              <a:t>.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D6495-9423-4F67-B761-F7B0C38ECB49}" type="slidenum">
              <a:rPr lang="nl-BE" smtClean="0"/>
              <a:t>21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437929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E93052-3ADE-4435-B8B8-FA07B48DBFED}" type="slidenum">
              <a:rPr lang="nl-BE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nl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1100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Doelen van elk deelproduct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D6495-9423-4F67-B761-F7B0C38ECB49}" type="slidenum">
              <a:rPr lang="nl-BE" smtClean="0"/>
              <a:t>23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0065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Homepage: find.ucll.be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231D5-AEC8-4C47-A04F-2DD1ADEAD2A8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29540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Hoe</a:t>
            </a:r>
            <a:r>
              <a:rPr lang="nl-BE" baseline="0" dirty="0" smtClean="0"/>
              <a:t> een vragenlijst eruit ziet om in te vullen.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231D5-AEC8-4C47-A04F-2DD1ADEAD2A8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497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Dashboard</a:t>
            </a:r>
            <a:r>
              <a:rPr lang="nl-BE" baseline="0" dirty="0" smtClean="0"/>
              <a:t> van een student voor LASSI (op de schalen klikken voor tips). Dit ziet elke student voor zichzelf en zien begeleiders voor studenten die zij aangeduid hebben.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231D5-AEC8-4C47-A04F-2DD1ADEAD2A8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537627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Dit is het opleidingsoverzicht. Hier zien</a:t>
            </a:r>
            <a:r>
              <a:rPr lang="nl-BE" baseline="0" dirty="0" smtClean="0"/>
              <a:t> begeleiders voor hun opleiding(en) hoeveel studenten een bepaalde vragenlijst ingevuld hebben en hoeveel procent er in welke kleur scoort. Dit ziet een individuele student niet.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231D5-AEC8-4C47-A04F-2DD1ADEAD2A8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032340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80478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123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472832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,</a:t>
            </a:r>
            <a:r>
              <a:rPr lang="nl-BE" baseline="0" dirty="0" smtClean="0"/>
              <a:t> studentenparticipatie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4890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485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7ADA-B818-4A8D-827F-3A2F12FF408B}" type="slidenum">
              <a:rPr lang="nl-BE" smtClean="0"/>
              <a:t>38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5359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11031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BE" dirty="0" smtClean="0"/>
              <a:t/>
            </a:r>
            <a:br>
              <a:rPr lang="nl-BE" dirty="0" smtClean="0"/>
            </a:br>
            <a:endParaRPr lang="nl-BE" baseline="0" dirty="0" smtClean="0">
              <a:sym typeface="Wingdings" panose="05000000000000000000" pitchFamily="2" charset="2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2D2CF-A01B-4515-8B40-3DC34258267A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032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lide">
    <p:bg>
      <p:bgPr>
        <a:solidFill>
          <a:srgbClr val="E0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029318" y="4170507"/>
            <a:ext cx="9117366" cy="1594556"/>
          </a:xfrm>
          <a:ln w="76200" cmpd="sng">
            <a:solidFill>
              <a:srgbClr val="002757"/>
            </a:solidFill>
          </a:ln>
        </p:spPr>
        <p:txBody>
          <a:bodyPr lIns="180000" tIns="180000" rIns="180000" bIns="180000" anchor="ctr">
            <a:noAutofit/>
          </a:bodyPr>
          <a:lstStyle>
            <a:lvl1pPr algn="l">
              <a:defRPr sz="4400" b="1">
                <a:solidFill>
                  <a:srgbClr val="FFFFFF"/>
                </a:solidFill>
              </a:defRPr>
            </a:lvl1pPr>
          </a:lstStyle>
          <a:p>
            <a:r>
              <a:rPr lang="nl-NL" dirty="0" smtClean="0"/>
              <a:t>KLIK OM DE STIJL TE BEWERKEN</a:t>
            </a:r>
            <a:endParaRPr lang="nl-BE" dirty="0"/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14" y="1915202"/>
            <a:ext cx="4767749" cy="1650162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05450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Optie 1 - Beeld 1">
    <p:bg>
      <p:bgPr>
        <a:blipFill dpi="0" rotWithShape="1">
          <a:blip r:embed="rId2">
            <a:alphaModFix amt="6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16056" y="4818952"/>
            <a:ext cx="9117366" cy="1594556"/>
          </a:xfrm>
          <a:ln w="76200" cmpd="sng">
            <a:solidFill>
              <a:schemeClr val="bg1"/>
            </a:solidFill>
          </a:ln>
        </p:spPr>
        <p:txBody>
          <a:bodyPr lIns="180000" tIns="180000" rIns="180000" bIns="180000" anchor="ctr">
            <a:noAutofit/>
          </a:bodyPr>
          <a:lstStyle>
            <a:lvl1pPr algn="l">
              <a:defRPr sz="4400" b="1">
                <a:solidFill>
                  <a:srgbClr val="002757"/>
                </a:solidFill>
              </a:defRPr>
            </a:lvl1pPr>
          </a:lstStyle>
          <a:p>
            <a:r>
              <a:rPr lang="nl-NL" dirty="0" smtClean="0"/>
              <a:t>KLIK OM DE STIJL TE BEWERKEN</a:t>
            </a:r>
            <a:endParaRPr lang="nl-BE" dirty="0"/>
          </a:p>
        </p:txBody>
      </p:sp>
      <p:pic>
        <p:nvPicPr>
          <p:cNvPr id="5" name="Afbeelding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896" r="18829"/>
          <a:stretch/>
        </p:blipFill>
        <p:spPr>
          <a:xfrm>
            <a:off x="8548816" y="-19050"/>
            <a:ext cx="3652709" cy="3604650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2253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iteldia Optie 1 - Beeld 2">
    <p:bg>
      <p:bgPr>
        <a:blipFill dpi="0" rotWithShape="1">
          <a:blip r:embed="rId2">
            <a:alphaModFix amt="6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16056" y="4818952"/>
            <a:ext cx="9117366" cy="1594556"/>
          </a:xfrm>
          <a:ln w="76200" cmpd="sng">
            <a:solidFill>
              <a:schemeClr val="bg1"/>
            </a:solidFill>
          </a:ln>
        </p:spPr>
        <p:txBody>
          <a:bodyPr lIns="180000" tIns="180000" rIns="180000" bIns="180000" anchor="ctr">
            <a:noAutofit/>
          </a:bodyPr>
          <a:lstStyle>
            <a:lvl1pPr algn="l">
              <a:defRPr sz="4400" b="1">
                <a:solidFill>
                  <a:srgbClr val="002757"/>
                </a:solidFill>
              </a:defRPr>
            </a:lvl1pPr>
          </a:lstStyle>
          <a:p>
            <a:r>
              <a:rPr lang="nl-NL" dirty="0" smtClean="0"/>
              <a:t>KLIK OM DE STIJL TE BEWERKEN</a:t>
            </a:r>
            <a:endParaRPr lang="nl-BE" dirty="0"/>
          </a:p>
        </p:txBody>
      </p:sp>
      <p:pic>
        <p:nvPicPr>
          <p:cNvPr id="5" name="Afbeelding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896" r="18829"/>
          <a:stretch/>
        </p:blipFill>
        <p:spPr>
          <a:xfrm>
            <a:off x="8548816" y="-19050"/>
            <a:ext cx="3652709" cy="3604650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0293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Optie 2 - Rood">
    <p:bg>
      <p:bgPr>
        <a:solidFill>
          <a:srgbClr val="E0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 noChangeAspect="1"/>
          </p:cNvSpPr>
          <p:nvPr>
            <p:ph type="ctrTitle"/>
          </p:nvPr>
        </p:nvSpPr>
        <p:spPr>
          <a:xfrm>
            <a:off x="7118133" y="2717065"/>
            <a:ext cx="4741332" cy="2129220"/>
          </a:xfrm>
        </p:spPr>
        <p:txBody>
          <a:bodyPr anchor="t">
            <a:noAutofit/>
          </a:bodyPr>
          <a:lstStyle>
            <a:lvl1pPr algn="r">
              <a:defRPr sz="4800">
                <a:solidFill>
                  <a:srgbClr val="002757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7" name="Ondertitel 2"/>
          <p:cNvSpPr>
            <a:spLocks noGrp="1" noChangeAspect="1"/>
          </p:cNvSpPr>
          <p:nvPr>
            <p:ph type="subTitle" idx="1"/>
          </p:nvPr>
        </p:nvSpPr>
        <p:spPr>
          <a:xfrm>
            <a:off x="7118133" y="4846283"/>
            <a:ext cx="4741332" cy="1637784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BE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650" y="589985"/>
            <a:ext cx="3387815" cy="1172554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9" t="19480"/>
          <a:stretch/>
        </p:blipFill>
        <p:spPr>
          <a:xfrm>
            <a:off x="-28575" y="-38101"/>
            <a:ext cx="7146708" cy="6522167"/>
          </a:xfrm>
          <a:prstGeom prst="rect">
            <a:avLst/>
          </a:prstGeom>
        </p:spPr>
      </p:pic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9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7052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 Optie 2 - Wi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886" t="19832" b="20078"/>
          <a:stretch/>
        </p:blipFill>
        <p:spPr>
          <a:xfrm>
            <a:off x="-19050" y="-9525"/>
            <a:ext cx="7137182" cy="4867275"/>
          </a:xfrm>
          <a:prstGeom prst="rect">
            <a:avLst/>
          </a:prstGeom>
        </p:spPr>
      </p:pic>
      <p:sp>
        <p:nvSpPr>
          <p:cNvPr id="5" name="Rectangle 3"/>
          <p:cNvSpPr/>
          <p:nvPr userDrawn="1"/>
        </p:nvSpPr>
        <p:spPr>
          <a:xfrm>
            <a:off x="0" y="4846284"/>
            <a:ext cx="12192000" cy="1646238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 noChangeAspect="1"/>
          </p:cNvSpPr>
          <p:nvPr>
            <p:ph type="ctrTitle"/>
          </p:nvPr>
        </p:nvSpPr>
        <p:spPr>
          <a:xfrm>
            <a:off x="7118133" y="2717065"/>
            <a:ext cx="4741332" cy="2129220"/>
          </a:xfrm>
        </p:spPr>
        <p:txBody>
          <a:bodyPr anchor="t">
            <a:noAutofit/>
          </a:bodyPr>
          <a:lstStyle>
            <a:lvl1pPr algn="l">
              <a:defRPr sz="4800">
                <a:solidFill>
                  <a:srgbClr val="002757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 noChangeAspect="1"/>
          </p:cNvSpPr>
          <p:nvPr>
            <p:ph type="subTitle" idx="1"/>
          </p:nvPr>
        </p:nvSpPr>
        <p:spPr>
          <a:xfrm>
            <a:off x="7118133" y="4846283"/>
            <a:ext cx="4741332" cy="1637784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BE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5" y="5183507"/>
            <a:ext cx="2760704" cy="955505"/>
          </a:xfrm>
          <a:prstGeom prst="rect">
            <a:avLst/>
          </a:prstGeom>
        </p:spPr>
      </p:pic>
      <p:sp>
        <p:nvSpPr>
          <p:cNvPr id="6" name="Tijdelijke aanduiding voor voettekst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9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9506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sslide met titel - Op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9948332" cy="1281113"/>
          </a:xfrm>
        </p:spPr>
        <p:txBody>
          <a:bodyPr>
            <a:noAutofit/>
          </a:bodyPr>
          <a:lstStyle/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76777" y="1825624"/>
            <a:ext cx="9948333" cy="4750153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636" t="25895"/>
          <a:stretch/>
        </p:blipFill>
        <p:spPr>
          <a:xfrm>
            <a:off x="-19050" y="-19050"/>
            <a:ext cx="1895827" cy="1665288"/>
          </a:xfrm>
          <a:prstGeom prst="rect">
            <a:avLst/>
          </a:prstGeom>
        </p:spPr>
      </p:pic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0394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sslide met titel - Op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1646238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9948332" cy="128111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76777" y="1825625"/>
            <a:ext cx="9948333" cy="4242154"/>
          </a:xfrm>
        </p:spPr>
        <p:txBody>
          <a:bodyPr/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pic>
        <p:nvPicPr>
          <p:cNvPr id="6" name="Afbeelding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01" y="365125"/>
            <a:ext cx="2628281" cy="909672"/>
          </a:xfrm>
          <a:prstGeom prst="rect">
            <a:avLst/>
          </a:prstGeom>
        </p:spPr>
      </p:pic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1902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sslide met titel - Op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5"/>
            <a:ext cx="9948332" cy="1281113"/>
          </a:xfrm>
        </p:spPr>
        <p:txBody>
          <a:bodyPr>
            <a:noAutofit/>
          </a:bodyPr>
          <a:lstStyle/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76777" y="1825625"/>
            <a:ext cx="9948333" cy="4242154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01569" y="111442"/>
            <a:ext cx="14732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8357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slide_Zo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76777" y="268111"/>
            <a:ext cx="9948333" cy="5799668"/>
          </a:xfrm>
        </p:spPr>
        <p:txBody>
          <a:bodyPr wrap="none"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06509" y="85548"/>
            <a:ext cx="15085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06411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slide met 2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62667" y="268111"/>
            <a:ext cx="4247621" cy="5799668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jdelijke aanduiding voor inhoud 2"/>
          <p:cNvSpPr>
            <a:spLocks noGrp="1"/>
          </p:cNvSpPr>
          <p:nvPr>
            <p:ph idx="10" hasCustomPrompt="1"/>
          </p:nvPr>
        </p:nvSpPr>
        <p:spPr>
          <a:xfrm>
            <a:off x="6347179" y="265289"/>
            <a:ext cx="5421488" cy="5799668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10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95782" y="82726"/>
            <a:ext cx="15595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5751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slide met 1 kolom + be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1862667" y="268111"/>
            <a:ext cx="4247621" cy="5799668"/>
          </a:xfrm>
        </p:spPr>
        <p:txBody>
          <a:bodyPr>
            <a:noAutofit/>
          </a:bodyPr>
          <a:lstStyle>
            <a:lvl1pPr marL="352425" indent="-352425">
              <a:buClr>
                <a:srgbClr val="E00049"/>
              </a:buClr>
              <a:buFont typeface="Arial" panose="020B0604020202020204" pitchFamily="34" charset="0"/>
              <a:buChar char="•"/>
              <a:defRPr>
                <a:solidFill>
                  <a:srgbClr val="002757"/>
                </a:solidFill>
              </a:defRPr>
            </a:lvl1pPr>
            <a:lvl2pPr marL="800100" indent="-342900">
              <a:buClr>
                <a:srgbClr val="002757"/>
              </a:buClr>
              <a:buFont typeface="Wingdings" charset="2"/>
              <a:buChar char="§"/>
              <a:defRPr>
                <a:solidFill>
                  <a:srgbClr val="002757"/>
                </a:solidFill>
              </a:defRPr>
            </a:lvl2pPr>
            <a:lvl3pPr>
              <a:defRPr>
                <a:solidFill>
                  <a:srgbClr val="002757"/>
                </a:solidFill>
              </a:defRPr>
            </a:lvl3pPr>
            <a:lvl4pPr>
              <a:defRPr>
                <a:solidFill>
                  <a:srgbClr val="002757"/>
                </a:solidFill>
              </a:defRPr>
            </a:lvl4pPr>
            <a:lvl5pPr>
              <a:defRPr>
                <a:solidFill>
                  <a:srgbClr val="002757"/>
                </a:solidFill>
              </a:defRPr>
            </a:lvl5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BE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E000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6378575" y="0"/>
            <a:ext cx="5813425" cy="6858000"/>
          </a:xfrm>
        </p:spPr>
        <p:txBody>
          <a:bodyPr>
            <a:noAutofit/>
          </a:bodyPr>
          <a:lstStyle/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2" y="6147113"/>
            <a:ext cx="1589034" cy="549979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9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36878" y="107203"/>
            <a:ext cx="14575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85215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 slide beeld + logo ro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905000" y="0"/>
            <a:ext cx="10287000" cy="6858000"/>
          </a:xfrm>
        </p:spPr>
        <p:txBody>
          <a:bodyPr>
            <a:noAutofit/>
          </a:bodyPr>
          <a:lstStyle/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  <p:pic>
        <p:nvPicPr>
          <p:cNvPr id="6" name="Afbeelding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372" t="19513"/>
          <a:stretch/>
        </p:blipFill>
        <p:spPr>
          <a:xfrm>
            <a:off x="-9526" y="-19051"/>
            <a:ext cx="1763161" cy="1738515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27364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s slide beeld + logo blau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905000" y="0"/>
            <a:ext cx="10287000" cy="6858000"/>
          </a:xfrm>
        </p:spPr>
        <p:txBody>
          <a:bodyPr>
            <a:noAutofit/>
          </a:bodyPr>
          <a:lstStyle/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721556" cy="6858000"/>
          </a:xfrm>
          <a:prstGeom prst="rect">
            <a:avLst/>
          </a:prstGeom>
          <a:solidFill>
            <a:srgbClr val="00275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9051"/>
            <a:ext cx="1715039" cy="1691447"/>
          </a:xfrm>
          <a:prstGeom prst="rect">
            <a:avLst/>
          </a:prstGeom>
        </p:spPr>
      </p:pic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14732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4522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863C5-1342-4598-9D51-B18DFA122368}" type="datetimeFigureOut">
              <a:rPr lang="nl-BE" smtClean="0"/>
              <a:t>18/11/2017</a:t>
            </a:fld>
            <a:endParaRPr lang="nl-B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40D3-C31D-4AF3-8267-B4B2EAA8776D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4734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 dirty="0" smtClean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7501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05D4B-7779-46CA-9F34-AD15D64EF2DF}" type="slidenum">
              <a:rPr lang="nl-BE" smtClean="0"/>
              <a:t>‹nr.›</a:t>
            </a:fld>
            <a:endParaRPr lang="nl-BE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B5ED2-FF39-4ED4-92A1-AAAD9EFD88D0}" type="datetimeFigureOut">
              <a:rPr lang="nl-BE" smtClean="0"/>
              <a:t>18/11/2017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89289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78" r:id="rId3"/>
    <p:sldLayoutId id="2147483675" r:id="rId4"/>
    <p:sldLayoutId id="2147483666" r:id="rId5"/>
    <p:sldLayoutId id="2147483650" r:id="rId6"/>
    <p:sldLayoutId id="2147483672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7" r:id="rId13"/>
    <p:sldLayoutId id="2147483691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rgbClr val="0027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w.ucll.be/orient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smtClean="0"/>
              <a:t>Studentenbeleid</a:t>
            </a:r>
            <a:br>
              <a:rPr lang="nl-BE" dirty="0" smtClean="0"/>
            </a:br>
            <a:endParaRPr lang="nl-BE" sz="2800" dirty="0"/>
          </a:p>
        </p:txBody>
      </p:sp>
    </p:spTree>
    <p:extLst>
      <p:ext uri="{BB962C8B-B14F-4D97-AF65-F5344CB8AC3E}">
        <p14:creationId xmlns:p14="http://schemas.microsoft.com/office/powerpoint/2010/main" val="330261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0946" name="Group 21"/>
          <p:cNvGrpSpPr>
            <a:grpSpLocks/>
          </p:cNvGrpSpPr>
          <p:nvPr/>
        </p:nvGrpSpPr>
        <p:grpSpPr bwMode="auto">
          <a:xfrm>
            <a:off x="2151064" y="0"/>
            <a:ext cx="8064500" cy="6738938"/>
            <a:chOff x="971600" y="73199"/>
            <a:chExt cx="7037734" cy="6362953"/>
          </a:xfrm>
        </p:grpSpPr>
        <p:sp>
          <p:nvSpPr>
            <p:cNvPr id="3" name="Freeform 3"/>
            <p:cNvSpPr>
              <a:spLocks/>
            </p:cNvSpPr>
            <p:nvPr/>
          </p:nvSpPr>
          <p:spPr bwMode="auto">
            <a:xfrm>
              <a:off x="2771800" y="73199"/>
              <a:ext cx="3312368" cy="858219"/>
            </a:xfrm>
            <a:custGeom>
              <a:avLst/>
              <a:gdLst/>
              <a:ahLst/>
              <a:cxnLst>
                <a:cxn ang="0">
                  <a:pos x="468" y="0"/>
                </a:cxn>
                <a:cxn ang="0">
                  <a:pos x="936" y="798"/>
                </a:cxn>
                <a:cxn ang="0">
                  <a:pos x="0" y="798"/>
                </a:cxn>
                <a:cxn ang="0">
                  <a:pos x="468" y="0"/>
                </a:cxn>
              </a:cxnLst>
              <a:rect l="0" t="0" r="r" b="b"/>
              <a:pathLst>
                <a:path w="936" h="798">
                  <a:moveTo>
                    <a:pt x="468" y="0"/>
                  </a:moveTo>
                  <a:lnTo>
                    <a:pt x="936" y="798"/>
                  </a:lnTo>
                  <a:lnTo>
                    <a:pt x="0" y="798"/>
                  </a:lnTo>
                  <a:lnTo>
                    <a:pt x="468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tx2"/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" name="Freeform 4"/>
            <p:cNvSpPr>
              <a:spLocks/>
            </p:cNvSpPr>
            <p:nvPr/>
          </p:nvSpPr>
          <p:spPr bwMode="auto">
            <a:xfrm>
              <a:off x="971600" y="908720"/>
              <a:ext cx="6912768" cy="720551"/>
            </a:xfrm>
            <a:custGeom>
              <a:avLst/>
              <a:gdLst/>
              <a:ahLst/>
              <a:cxnLst>
                <a:cxn ang="0">
                  <a:pos x="540" y="0"/>
                </a:cxn>
                <a:cxn ang="0">
                  <a:pos x="1470" y="0"/>
                </a:cxn>
                <a:cxn ang="0">
                  <a:pos x="2010" y="936"/>
                </a:cxn>
                <a:cxn ang="0">
                  <a:pos x="0" y="936"/>
                </a:cxn>
                <a:cxn ang="0">
                  <a:pos x="540" y="0"/>
                </a:cxn>
              </a:cxnLst>
              <a:rect l="0" t="0" r="r" b="b"/>
              <a:pathLst>
                <a:path w="2010" h="936">
                  <a:moveTo>
                    <a:pt x="540" y="0"/>
                  </a:moveTo>
                  <a:lnTo>
                    <a:pt x="1470" y="0"/>
                  </a:lnTo>
                  <a:lnTo>
                    <a:pt x="2010" y="936"/>
                  </a:lnTo>
                  <a:lnTo>
                    <a:pt x="0" y="936"/>
                  </a:lnTo>
                  <a:lnTo>
                    <a:pt x="540" y="0"/>
                  </a:lnTo>
                  <a:close/>
                </a:path>
              </a:pathLst>
            </a:custGeom>
            <a:solidFill>
              <a:srgbClr val="FF0066"/>
            </a:solidFill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971600" y="1883009"/>
              <a:ext cx="3405398" cy="505918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91430" tIns="45716" rIns="91430" bIns="45716" anchor="ctr"/>
            <a:lstStyle/>
            <a:p>
              <a:pPr algn="ctr">
                <a:defRPr/>
              </a:pPr>
              <a:endParaRPr lang="en-GB">
                <a:solidFill>
                  <a:srgbClr val="CCFFFF"/>
                </a:solidFill>
              </a:endParaRPr>
            </a:p>
          </p:txBody>
        </p:sp>
        <p:sp>
          <p:nvSpPr>
            <p:cNvPr id="7" name="AutoShape 8"/>
            <p:cNvSpPr>
              <a:spLocks noChangeArrowheads="1"/>
            </p:cNvSpPr>
            <p:nvPr/>
          </p:nvSpPr>
          <p:spPr bwMode="auto">
            <a:xfrm>
              <a:off x="1979712" y="3861048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0970" name="Text Box 10"/>
            <p:cNvSpPr txBox="1">
              <a:spLocks noChangeArrowheads="1"/>
            </p:cNvSpPr>
            <p:nvPr/>
          </p:nvSpPr>
          <p:spPr bwMode="auto">
            <a:xfrm>
              <a:off x="3347863" y="603387"/>
              <a:ext cx="2273668" cy="305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0" tIns="45716" rIns="91430" bIns="45716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800"/>
                </a:lnSpc>
              </a:pPr>
              <a:r>
                <a:rPr lang="en-GB" altLang="nl-BE" sz="2800" b="1">
                  <a:solidFill>
                    <a:srgbClr val="FFFFFF"/>
                  </a:solidFill>
                </a:rPr>
                <a:t>Moving Minds</a:t>
              </a:r>
            </a:p>
          </p:txBody>
        </p:sp>
        <p:sp>
          <p:nvSpPr>
            <p:cNvPr id="210971" name="Text Box 11"/>
            <p:cNvSpPr txBox="1">
              <a:spLocks noChangeArrowheads="1"/>
            </p:cNvSpPr>
            <p:nvPr/>
          </p:nvSpPr>
          <p:spPr bwMode="auto">
            <a:xfrm>
              <a:off x="1259632" y="1203181"/>
              <a:ext cx="6192688" cy="348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0" tIns="45716" rIns="91430" bIns="45716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nl-BE" altLang="nl-BE" sz="1800" b="1" dirty="0" smtClean="0">
                  <a:solidFill>
                    <a:schemeClr val="bg1"/>
                  </a:solidFill>
                </a:rPr>
                <a:t>Realisatie Missie en Visie</a:t>
              </a:r>
              <a:endParaRPr lang="nl-BE" altLang="nl-BE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210972" name="Text Box 12"/>
            <p:cNvSpPr txBox="1">
              <a:spLocks noChangeArrowheads="1"/>
            </p:cNvSpPr>
            <p:nvPr/>
          </p:nvSpPr>
          <p:spPr bwMode="auto">
            <a:xfrm>
              <a:off x="1022607" y="1919937"/>
              <a:ext cx="3266158" cy="494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0" tIns="45716" rIns="91430" bIns="45716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buClr>
                  <a:srgbClr val="002060"/>
                </a:buClr>
              </a:pPr>
              <a:r>
                <a:rPr lang="fr-FR" altLang="nl-BE" sz="1400" b="1" dirty="0" err="1">
                  <a:solidFill>
                    <a:srgbClr val="002060"/>
                  </a:solidFill>
                </a:rPr>
                <a:t>Succes</a:t>
              </a:r>
              <a:r>
                <a:rPr lang="fr-FR" altLang="nl-BE" sz="1400" b="1" dirty="0">
                  <a:solidFill>
                    <a:srgbClr val="002060"/>
                  </a:solidFill>
                </a:rPr>
                <a:t> in </a:t>
              </a:r>
              <a:r>
                <a:rPr lang="fr-FR" altLang="nl-BE" sz="1400" b="1" dirty="0" err="1" smtClean="0">
                  <a:solidFill>
                    <a:srgbClr val="002060"/>
                  </a:solidFill>
                </a:rPr>
                <a:t>onderwijs</a:t>
              </a:r>
              <a:r>
                <a:rPr lang="fr-FR" altLang="nl-BE" sz="1400" b="1" dirty="0" smtClean="0">
                  <a:solidFill>
                    <a:srgbClr val="002060"/>
                  </a:solidFill>
                </a:rPr>
                <a:t> en op de  </a:t>
              </a:r>
              <a:r>
                <a:rPr lang="fr-FR" altLang="nl-BE" sz="1400" b="1" dirty="0" err="1" smtClean="0">
                  <a:solidFill>
                    <a:srgbClr val="002060"/>
                  </a:solidFill>
                </a:rPr>
                <a:t>arbeidsmarkt</a:t>
              </a:r>
              <a:endParaRPr lang="fr-FR" altLang="nl-BE" sz="1400" b="1" dirty="0">
                <a:solidFill>
                  <a:srgbClr val="002060"/>
                </a:solidFill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5810646" y="4186336"/>
              <a:ext cx="2160587" cy="668383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lIns="91430" tIns="45716" rIns="91430" bIns="45716">
              <a:spAutoFit/>
            </a:bodyPr>
            <a:lstStyle/>
            <a:p>
              <a:pPr algn="ctr">
                <a:defRPr/>
              </a:pP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ICT in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onderwijs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fr-FR" altLang="nl-BE" sz="1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onderzoek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  <a:r>
                <a:rPr lang="fr-FR" altLang="nl-BE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dienstverlening</a:t>
              </a:r>
              <a:endParaRPr lang="fr-FR" altLang="nl-BE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endParaRPr lang="en-GB" sz="1200" b="1" dirty="0">
                <a:solidFill>
                  <a:srgbClr val="6622BB"/>
                </a:solidFill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971972" y="4186336"/>
              <a:ext cx="2247801" cy="49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lIns="91430" tIns="45716" rIns="91430" bIns="45716">
              <a:spAutoFit/>
            </a:bodyPr>
            <a:lstStyle/>
            <a:p>
              <a:pPr algn="ctr">
                <a:defRPr/>
              </a:pPr>
              <a:r>
                <a:rPr lang="en-GB" sz="1400" b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Internationalisering</a:t>
              </a:r>
              <a:endParaRPr lang="en-GB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endPara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Rectangle 16"/>
            <p:cNvSpPr>
              <a:spLocks noChangeArrowheads="1"/>
            </p:cNvSpPr>
            <p:nvPr/>
          </p:nvSpPr>
          <p:spPr bwMode="auto">
            <a:xfrm>
              <a:off x="979200" y="4734437"/>
              <a:ext cx="2304628" cy="1252074"/>
            </a:xfrm>
            <a:prstGeom prst="rect">
              <a:avLst/>
            </a:prstGeom>
            <a:solidFill>
              <a:srgbClr val="FF0066"/>
            </a:solidFill>
            <a:ln w="38100" algn="ctr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lIns="91430" tIns="45716" rIns="91430" bIns="45716" anchor="ctr"/>
            <a:lstStyle/>
            <a:p>
              <a:pPr lvl="1">
                <a:defRPr/>
              </a:pPr>
              <a:r>
                <a:rPr lang="en-GB" sz="1200" dirty="0">
                  <a:solidFill>
                    <a:schemeClr val="bg1"/>
                  </a:solidFill>
                </a:rPr>
                <a:t> </a:t>
              </a: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>
                <a:defRPr/>
              </a:pPr>
              <a:endParaRPr lang="en-GB" sz="1100" dirty="0" smtClean="0">
                <a:solidFill>
                  <a:schemeClr val="bg1"/>
                </a:solidFill>
              </a:endParaRPr>
            </a:p>
            <a:p>
              <a:pPr>
                <a:defRPr/>
              </a:pPr>
              <a:endParaRPr lang="en-GB" sz="1100" dirty="0">
                <a:solidFill>
                  <a:schemeClr val="bg1"/>
                </a:solidFill>
              </a:endParaRPr>
            </a:p>
            <a:p>
              <a:pPr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is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gekend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haar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internationaal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gericht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aanbod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samenstelling</a:t>
              </a:r>
              <a:r>
                <a:rPr lang="en-GB" sz="1200" dirty="0" smtClean="0">
                  <a:solidFill>
                    <a:schemeClr val="bg1"/>
                  </a:solidFill>
                </a:rPr>
                <a:t> van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studenten-populatie</a:t>
              </a:r>
              <a:r>
                <a:rPr lang="en-GB" sz="1200" dirty="0" smtClean="0">
                  <a:solidFill>
                    <a:schemeClr val="bg1"/>
                  </a:solidFill>
                </a:rPr>
                <a:t>.  We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werken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</a:t>
              </a:r>
              <a:r>
                <a:rPr lang="en-GB" sz="1200" dirty="0" smtClean="0">
                  <a:solidFill>
                    <a:schemeClr val="bg1"/>
                  </a:solidFill>
                </a:rPr>
                <a:t> met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buitenlandse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instellingen</a:t>
              </a:r>
              <a:r>
                <a:rPr lang="en-GB" sz="1200" dirty="0" smtClean="0">
                  <a:solidFill>
                    <a:schemeClr val="bg1"/>
                  </a:solidFill>
                </a:rPr>
                <a:t>.  </a:t>
              </a:r>
              <a:r>
                <a:rPr lang="en-GB" sz="1200" dirty="0" err="1">
                  <a:solidFill>
                    <a:schemeClr val="bg1"/>
                  </a:solidFill>
                </a:rPr>
                <a:t>I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nternationaal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nemen</a:t>
              </a:r>
              <a:r>
                <a:rPr lang="en-GB" sz="1200" dirty="0" smtClean="0">
                  <a:solidFill>
                    <a:schemeClr val="bg1"/>
                  </a:solidFill>
                </a:rPr>
                <a:t> we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onze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maatschappelijk</a:t>
              </a:r>
              <a:r>
                <a:rPr lang="en-GB" sz="1200" dirty="0" smtClean="0">
                  <a:solidFill>
                    <a:schemeClr val="bg1"/>
                  </a:solidFill>
                </a:rPr>
                <a:t> engagement op </a:t>
              </a:r>
              <a:endParaRPr lang="en-GB" sz="1200" dirty="0">
                <a:solidFill>
                  <a:schemeClr val="bg1"/>
                </a:solidFill>
              </a:endParaRPr>
            </a:p>
            <a:p>
              <a:pPr lvl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marL="0" lvl="1">
                <a:lnSpc>
                  <a:spcPct val="150000"/>
                </a:lnSpc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marL="0" lvl="1">
                <a:lnSpc>
                  <a:spcPct val="150000"/>
                </a:lnSpc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eaLnBrk="1" hangingPunct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eaLnBrk="1" hangingPunct="1">
                <a:defRPr/>
              </a:pPr>
              <a:endParaRPr lang="en-GB" sz="1200" dirty="0">
                <a:solidFill>
                  <a:schemeClr val="bg1"/>
                </a:solidFill>
              </a:endParaRPr>
            </a:p>
            <a:p>
              <a:pPr eaLnBrk="1" hangingPunct="1">
                <a:defRPr/>
              </a:pPr>
              <a:r>
                <a:rPr lang="en-GB" sz="1200" dirty="0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5810994" y="4734436"/>
              <a:ext cx="2160588" cy="1250214"/>
            </a:xfrm>
            <a:prstGeom prst="rect">
              <a:avLst/>
            </a:prstGeom>
            <a:solidFill>
              <a:srgbClr val="FF0066"/>
            </a:solidFill>
            <a:ln w="38100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lIns="91430" tIns="45716" rIns="91430" bIns="45716" anchor="ctr"/>
            <a:lstStyle/>
            <a:p>
              <a:pPr algn="l" eaLnBrk="1" hangingPunct="1">
                <a:defRPr/>
              </a:pPr>
              <a:r>
                <a:rPr lang="en-GB" sz="1200" dirty="0" err="1" smtClean="0">
                  <a:solidFill>
                    <a:schemeClr val="bg1"/>
                  </a:solidFill>
                </a:rPr>
                <a:t>Studenten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personeel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zijn</a:t>
              </a:r>
              <a:r>
                <a:rPr lang="en-GB" sz="1200" dirty="0" smtClean="0">
                  <a:solidFill>
                    <a:schemeClr val="bg1"/>
                  </a:solidFill>
                </a:rPr>
                <a:t> ICT-</a:t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vaardig</a:t>
              </a:r>
              <a:r>
                <a:rPr lang="en-GB" sz="1200" dirty="0" smtClean="0">
                  <a:solidFill>
                    <a:schemeClr val="bg1"/>
                  </a:solidFill>
                </a:rPr>
                <a:t>. ICT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bevordert</a:t>
              </a:r>
              <a:r>
                <a:rPr lang="en-GB" sz="1200" dirty="0" smtClean="0">
                  <a:solidFill>
                    <a:schemeClr val="bg1"/>
                  </a:solidFill>
                </a:rPr>
                <a:t> het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werken</a:t>
              </a:r>
              <a:r>
                <a:rPr lang="en-GB" sz="1200" dirty="0" smtClean="0">
                  <a:solidFill>
                    <a:schemeClr val="bg1"/>
                  </a:solidFill>
                </a:rPr>
                <a:t> over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campussen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heen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>
                  <a:solidFill>
                    <a:schemeClr val="bg1"/>
                  </a:solidFill>
                </a:rPr>
                <a:t/>
              </a:r>
              <a:br>
                <a:rPr lang="en-GB" sz="1200" dirty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helpt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mensen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werken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leren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te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combineren</a:t>
              </a:r>
              <a:r>
                <a:rPr lang="en-GB" sz="1200" dirty="0" smtClean="0">
                  <a:solidFill>
                    <a:schemeClr val="bg1"/>
                  </a:solidFill>
                </a:rPr>
                <a:t>. ICT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ondersteunt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smtClean="0">
                  <a:solidFill>
                    <a:schemeClr val="bg1"/>
                  </a:solidFill>
                </a:rPr>
                <a:t>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ondersteunende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processen</a:t>
              </a:r>
              <a:r>
                <a:rPr lang="en-GB" sz="1200" dirty="0" smtClean="0">
                  <a:solidFill>
                    <a:schemeClr val="bg1"/>
                  </a:solidFill>
                </a:rPr>
                <a:t>.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17" name="Text Box 18"/>
            <p:cNvSpPr txBox="1">
              <a:spLocks noChangeArrowheads="1"/>
            </p:cNvSpPr>
            <p:nvPr/>
          </p:nvSpPr>
          <p:spPr bwMode="auto">
            <a:xfrm>
              <a:off x="3434730" y="4186336"/>
              <a:ext cx="2160959" cy="49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91430" tIns="45716" rIns="91430" bIns="45716">
              <a:spAutoFit/>
            </a:bodyPr>
            <a:lstStyle/>
            <a:p>
              <a:pPr algn="ctr">
                <a:defRPr/>
              </a:pP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Bouwen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aan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identiteit</a:t>
              </a:r>
              <a:r>
                <a:rPr lang="fr-FR" altLang="nl-BE" sz="1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van de </a:t>
              </a:r>
              <a:r>
                <a:rPr lang="fr-FR" altLang="nl-BE" sz="1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hogeschool</a:t>
              </a:r>
              <a:endParaRPr lang="en-GB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434011" y="4734437"/>
              <a:ext cx="2160587" cy="1252076"/>
            </a:xfrm>
            <a:prstGeom prst="rect">
              <a:avLst/>
            </a:prstGeom>
            <a:solidFill>
              <a:srgbClr val="FF0066"/>
            </a:solidFill>
            <a:ln w="38100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lIns="91430" tIns="45716" rIns="91430" bIns="45716" anchor="ctr"/>
            <a:lstStyle/>
            <a:p>
              <a:pPr marL="0" lvl="1"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is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gekend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erkend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visie</a:t>
              </a:r>
              <a:r>
                <a:rPr lang="en-GB" sz="1200" dirty="0" smtClean="0">
                  <a:solidFill>
                    <a:schemeClr val="bg1"/>
                  </a:solidFill>
                </a:rPr>
                <a:t>,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kwaliteit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betekenis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/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smtClean="0">
                  <a:solidFill>
                    <a:schemeClr val="bg1"/>
                  </a:solidFill>
                </a:rPr>
                <a:t>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samenleving</a:t>
              </a:r>
              <a:r>
                <a:rPr lang="en-GB" sz="1200" dirty="0" smtClean="0">
                  <a:solidFill>
                    <a:schemeClr val="bg1"/>
                  </a:solidFill>
                </a:rPr>
                <a:t>. 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medewerkers</a:t>
              </a:r>
              <a:endParaRPr lang="en-GB" sz="1200" dirty="0">
                <a:solidFill>
                  <a:schemeClr val="bg1"/>
                </a:solidFill>
              </a:endParaRPr>
            </a:p>
            <a:p>
              <a:pPr marL="0" lvl="1">
                <a:defRPr/>
              </a:pPr>
              <a:r>
                <a:rPr lang="en-GB" sz="1200" dirty="0" err="1" smtClean="0">
                  <a:solidFill>
                    <a:schemeClr val="bg1"/>
                  </a:solidFill>
                </a:rPr>
                <a:t>delen</a:t>
              </a:r>
              <a:r>
                <a:rPr lang="en-GB" sz="1200" dirty="0" smtClean="0">
                  <a:solidFill>
                    <a:schemeClr val="bg1"/>
                  </a:solidFill>
                </a:rPr>
                <a:t>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visie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waarden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br>
                <a:rPr lang="en-GB" sz="1200" dirty="0" smtClean="0">
                  <a:solidFill>
                    <a:schemeClr val="bg1"/>
                  </a:solidFill>
                </a:rPr>
              </a:br>
              <a:r>
                <a:rPr lang="en-GB" sz="1200" dirty="0" err="1" smtClean="0">
                  <a:solidFill>
                    <a:schemeClr val="bg1"/>
                  </a:solidFill>
                </a:rPr>
                <a:t>geven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deze</a:t>
              </a:r>
              <a:r>
                <a:rPr lang="en-GB" sz="1200" dirty="0" smtClean="0">
                  <a:solidFill>
                    <a:schemeClr val="bg1"/>
                  </a:solidFill>
                </a:rPr>
                <a:t> concrete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gestalte</a:t>
              </a:r>
              <a:r>
                <a:rPr lang="en-GB" sz="1200" dirty="0" smtClean="0">
                  <a:solidFill>
                    <a:schemeClr val="bg1"/>
                  </a:solidFill>
                </a:rPr>
                <a:t>.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971797" y="2442850"/>
              <a:ext cx="3392995" cy="1383522"/>
            </a:xfrm>
            <a:prstGeom prst="rect">
              <a:avLst/>
            </a:prstGeom>
            <a:solidFill>
              <a:srgbClr val="FF0066"/>
            </a:solidFill>
            <a:ln w="38100" algn="ctr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lIns="91430" tIns="45716" rIns="91430" bIns="45716" anchor="ctr"/>
            <a:lstStyle/>
            <a:p>
              <a:pPr algn="l" eaLnBrk="1" hangingPunct="1"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maximaliseert</a:t>
              </a:r>
              <a:r>
                <a:rPr lang="en-GB" sz="1200" dirty="0" smtClean="0">
                  <a:solidFill>
                    <a:schemeClr val="bg1"/>
                  </a:solidFill>
                </a:rPr>
                <a:t>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succeservaringen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groeiende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diversiteit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aan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studenten</a:t>
              </a:r>
              <a:r>
                <a:rPr lang="en-GB" sz="1200" dirty="0" smtClean="0">
                  <a:solidFill>
                    <a:schemeClr val="bg1"/>
                  </a:solidFill>
                </a:rPr>
                <a:t> en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garandeert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onze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afgestudeerden</a:t>
              </a:r>
              <a:r>
                <a:rPr lang="en-GB" sz="1200" dirty="0" smtClean="0">
                  <a:solidFill>
                    <a:schemeClr val="bg1"/>
                  </a:solidFill>
                </a:rPr>
                <a:t>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beste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kansen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voor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succes</a:t>
              </a:r>
              <a:r>
                <a:rPr lang="en-GB" sz="1200" dirty="0" smtClean="0">
                  <a:solidFill>
                    <a:schemeClr val="bg1"/>
                  </a:solidFill>
                </a:rPr>
                <a:t> op de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arbeidsmarkt</a:t>
              </a:r>
              <a:r>
                <a:rPr lang="en-GB" sz="1200" dirty="0" smtClean="0">
                  <a:solidFill>
                    <a:schemeClr val="bg1"/>
                  </a:solidFill>
                </a:rPr>
                <a:t> of in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hun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verdere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studieloopbaan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4490467" y="2454741"/>
              <a:ext cx="3465909" cy="1371631"/>
            </a:xfrm>
            <a:prstGeom prst="rect">
              <a:avLst/>
            </a:prstGeom>
            <a:solidFill>
              <a:srgbClr val="FF0066"/>
            </a:solidFill>
            <a:ln w="38100" algn="ctr">
              <a:solidFill>
                <a:srgbClr val="002757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lIns="91430" tIns="45716" rIns="91430" bIns="45716" anchor="ctr"/>
            <a:lstStyle/>
            <a:p>
              <a:pPr algn="l" eaLnBrk="1" hangingPunct="1">
                <a:buFont typeface="Arial" pitchFamily="34" charset="0"/>
                <a:buChar char="•"/>
                <a:defRPr/>
              </a:pPr>
              <a:endParaRPr lang="en-GB" sz="1200" dirty="0">
                <a:solidFill>
                  <a:prstClr val="black"/>
                </a:solidFill>
              </a:endParaRPr>
            </a:p>
            <a:p>
              <a:pPr algn="l" eaLnBrk="1" hangingPunct="1">
                <a:defRPr/>
              </a:pPr>
              <a:r>
                <a:rPr lang="en-GB" sz="1200" dirty="0" smtClean="0">
                  <a:solidFill>
                    <a:schemeClr val="bg1"/>
                  </a:solidFill>
                </a:rPr>
                <a:t>UCLL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levert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herkenbare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en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betekenisvolle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bijdrage</a:t>
              </a:r>
              <a:r>
                <a:rPr lang="en-GB" sz="1200" dirty="0" smtClean="0">
                  <a:solidFill>
                    <a:schemeClr val="bg1"/>
                  </a:solidFill>
                </a:rPr>
                <a:t> in de (EU)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regionale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r>
                <a:rPr lang="en-GB" sz="1200" dirty="0" err="1" smtClean="0">
                  <a:solidFill>
                    <a:schemeClr val="bg1"/>
                  </a:solidFill>
                </a:rPr>
                <a:t>ontwikkeling</a:t>
              </a:r>
              <a:r>
                <a:rPr lang="en-GB" sz="1200" dirty="0" smtClean="0">
                  <a:solidFill>
                    <a:schemeClr val="bg1"/>
                  </a:solidFill>
                </a:rPr>
                <a:t> 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971600" y="6145559"/>
              <a:ext cx="7037734" cy="290593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rgbClr val="002060"/>
              </a:solidFill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GB" sz="1400" b="1" dirty="0">
                <a:solidFill>
                  <a:prstClr val="white"/>
                </a:solidFill>
              </a:endParaRPr>
            </a:p>
          </p:txBody>
        </p:sp>
        <p:sp>
          <p:nvSpPr>
            <p:cNvPr id="23" name="AutoShape 8"/>
            <p:cNvSpPr>
              <a:spLocks noChangeArrowheads="1"/>
            </p:cNvSpPr>
            <p:nvPr/>
          </p:nvSpPr>
          <p:spPr bwMode="auto">
            <a:xfrm>
              <a:off x="4203824" y="3861048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AutoShape 8"/>
            <p:cNvSpPr>
              <a:spLocks noChangeArrowheads="1"/>
            </p:cNvSpPr>
            <p:nvPr/>
          </p:nvSpPr>
          <p:spPr bwMode="auto">
            <a:xfrm>
              <a:off x="6732240" y="3861048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AutoShape 8"/>
            <p:cNvSpPr>
              <a:spLocks noChangeArrowheads="1"/>
            </p:cNvSpPr>
            <p:nvPr/>
          </p:nvSpPr>
          <p:spPr bwMode="auto">
            <a:xfrm>
              <a:off x="4211960" y="1628800"/>
              <a:ext cx="330076" cy="302939"/>
            </a:xfrm>
            <a:prstGeom prst="upArrow">
              <a:avLst>
                <a:gd name="adj1" fmla="val 33729"/>
                <a:gd name="adj2" fmla="val 63623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6213680" y="1932457"/>
            <a:ext cx="3902227" cy="5560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30" tIns="45716" rIns="91430" bIns="45716" anchor="ctr"/>
          <a:lstStyle/>
          <a:p>
            <a:pPr algn="ctr">
              <a:defRPr/>
            </a:pPr>
            <a:endParaRPr lang="en-GB">
              <a:solidFill>
                <a:srgbClr val="CCFFFF"/>
              </a:solidFill>
            </a:endParaRPr>
          </a:p>
        </p:txBody>
      </p:sp>
      <p:sp>
        <p:nvSpPr>
          <p:cNvPr id="210950" name="Text Box 12"/>
          <p:cNvSpPr txBox="1">
            <a:spLocks noChangeArrowheads="1"/>
          </p:cNvSpPr>
          <p:nvPr/>
        </p:nvSpPr>
        <p:spPr bwMode="auto">
          <a:xfrm>
            <a:off x="6139429" y="1947310"/>
            <a:ext cx="4191001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0" tIns="45716" rIns="91430" bIns="45716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buClr>
                <a:srgbClr val="002060"/>
              </a:buClr>
            </a:pPr>
            <a:r>
              <a:rPr lang="fr-FR" altLang="nl-BE" sz="1400" b="1" dirty="0" err="1">
                <a:solidFill>
                  <a:srgbClr val="002060"/>
                </a:solidFill>
              </a:rPr>
              <a:t>Regionale</a:t>
            </a:r>
            <a:r>
              <a:rPr lang="fr-FR" altLang="nl-BE" sz="1400" b="1" dirty="0">
                <a:solidFill>
                  <a:srgbClr val="002060"/>
                </a:solidFill>
              </a:rPr>
              <a:t> </a:t>
            </a:r>
            <a:r>
              <a:rPr lang="fr-FR" altLang="nl-BE" sz="1400" b="1" dirty="0" err="1">
                <a:solidFill>
                  <a:srgbClr val="002060"/>
                </a:solidFill>
              </a:rPr>
              <a:t>meerwaarde</a:t>
            </a:r>
            <a:r>
              <a:rPr lang="fr-FR" altLang="nl-BE" sz="1400" b="1" dirty="0">
                <a:solidFill>
                  <a:srgbClr val="002060"/>
                </a:solidFill>
              </a:rPr>
              <a:t> </a:t>
            </a:r>
            <a:r>
              <a:rPr lang="fr-FR" altLang="nl-BE" sz="1400" b="1" dirty="0" smtClean="0">
                <a:solidFill>
                  <a:srgbClr val="002060"/>
                </a:solidFill>
              </a:rPr>
              <a:t/>
            </a:r>
            <a:br>
              <a:rPr lang="fr-FR" altLang="nl-BE" sz="1400" b="1" dirty="0" smtClean="0">
                <a:solidFill>
                  <a:srgbClr val="002060"/>
                </a:solidFill>
              </a:rPr>
            </a:br>
            <a:r>
              <a:rPr lang="fr-FR" altLang="nl-BE" sz="1400" b="1" dirty="0" smtClean="0">
                <a:solidFill>
                  <a:srgbClr val="002060"/>
                </a:solidFill>
              </a:rPr>
              <a:t>via </a:t>
            </a:r>
            <a:r>
              <a:rPr lang="fr-FR" altLang="nl-BE" sz="1400" b="1" dirty="0" err="1">
                <a:solidFill>
                  <a:srgbClr val="002060"/>
                </a:solidFill>
              </a:rPr>
              <a:t>onderwijs</a:t>
            </a:r>
            <a:r>
              <a:rPr lang="fr-FR" altLang="nl-BE" sz="1400" b="1" dirty="0">
                <a:solidFill>
                  <a:srgbClr val="002060"/>
                </a:solidFill>
              </a:rPr>
              <a:t>, </a:t>
            </a:r>
            <a:r>
              <a:rPr lang="fr-FR" altLang="nl-BE" sz="1400" b="1" dirty="0" err="1">
                <a:solidFill>
                  <a:srgbClr val="002060"/>
                </a:solidFill>
              </a:rPr>
              <a:t>onderzoek</a:t>
            </a:r>
            <a:r>
              <a:rPr lang="fr-FR" altLang="nl-BE" sz="1400" b="1" dirty="0">
                <a:solidFill>
                  <a:srgbClr val="002060"/>
                </a:solidFill>
              </a:rPr>
              <a:t>, </a:t>
            </a:r>
            <a:r>
              <a:rPr lang="fr-FR" altLang="nl-BE" sz="1400" b="1" dirty="0" err="1">
                <a:solidFill>
                  <a:srgbClr val="002060"/>
                </a:solidFill>
              </a:rPr>
              <a:t>dienstverlening</a:t>
            </a:r>
            <a:endParaRPr lang="fr-FR" altLang="nl-BE" sz="1400" b="1" dirty="0">
              <a:solidFill>
                <a:srgbClr val="002060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4397648" y="6432603"/>
            <a:ext cx="4005263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002060"/>
              </a:buClr>
              <a:defRPr/>
            </a:pPr>
            <a:r>
              <a:rPr lang="fr-FR" altLang="nl-BE" sz="1400" kern="0" dirty="0" err="1">
                <a:solidFill>
                  <a:schemeClr val="bg1"/>
                </a:solidFill>
                <a:latin typeface="Arial"/>
              </a:rPr>
              <a:t>Waarderende</a:t>
            </a:r>
            <a:r>
              <a:rPr lang="fr-FR" altLang="nl-BE" sz="1400" kern="0" dirty="0">
                <a:solidFill>
                  <a:schemeClr val="bg1"/>
                </a:solidFill>
                <a:latin typeface="Arial"/>
              </a:rPr>
              <a:t> </a:t>
            </a:r>
            <a:r>
              <a:rPr lang="fr-FR" altLang="nl-BE" sz="1400" kern="0" dirty="0" err="1">
                <a:solidFill>
                  <a:schemeClr val="bg1"/>
                </a:solidFill>
                <a:latin typeface="Arial"/>
              </a:rPr>
              <a:t>werkomgeving</a:t>
            </a:r>
            <a:r>
              <a:rPr lang="fr-FR" altLang="nl-BE" sz="1400" kern="0" dirty="0">
                <a:solidFill>
                  <a:schemeClr val="bg1"/>
                </a:solidFill>
                <a:latin typeface="Arial"/>
              </a:rPr>
              <a:t> – </a:t>
            </a:r>
            <a:r>
              <a:rPr lang="fr-FR" altLang="nl-BE" sz="1400" kern="0" dirty="0" err="1">
                <a:solidFill>
                  <a:schemeClr val="bg1"/>
                </a:solidFill>
                <a:latin typeface="Arial"/>
              </a:rPr>
              <a:t>Werkbaar</a:t>
            </a:r>
            <a:r>
              <a:rPr lang="fr-FR" altLang="nl-BE" sz="1400" kern="0" dirty="0">
                <a:solidFill>
                  <a:schemeClr val="bg1"/>
                </a:solidFill>
                <a:latin typeface="Arial"/>
              </a:rPr>
              <a:t> werk </a:t>
            </a:r>
          </a:p>
        </p:txBody>
      </p:sp>
      <p:sp>
        <p:nvSpPr>
          <p:cNvPr id="2" name="Tekstvak 1"/>
          <p:cNvSpPr txBox="1"/>
          <p:nvPr/>
        </p:nvSpPr>
        <p:spPr>
          <a:xfrm>
            <a:off x="671561" y="1566076"/>
            <a:ext cx="615553" cy="4865098"/>
          </a:xfrm>
          <a:prstGeom prst="rect">
            <a:avLst/>
          </a:prstGeom>
          <a:noFill/>
        </p:spPr>
        <p:txBody>
          <a:bodyPr vert="vert270" wrap="square" rtlCol="0" anchor="b">
            <a:spAutoFit/>
          </a:bodyPr>
          <a:lstStyle/>
          <a:p>
            <a:r>
              <a:rPr lang="nl-BE" sz="2800" b="1" dirty="0" smtClean="0"/>
              <a:t>5 strategische prioriteiten</a:t>
            </a:r>
            <a:endParaRPr lang="nl-BE" sz="2800" b="1" dirty="0"/>
          </a:p>
        </p:txBody>
      </p:sp>
    </p:spTree>
    <p:extLst>
      <p:ext uri="{BB962C8B-B14F-4D97-AF65-F5344CB8AC3E}">
        <p14:creationId xmlns:p14="http://schemas.microsoft.com/office/powerpoint/2010/main" val="35341431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Beleidsplan Studentenbeleid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smtClean="0"/>
              <a:t>Ontwikkelen van een </a:t>
            </a:r>
            <a:r>
              <a:rPr lang="nl-BE" dirty="0" err="1" smtClean="0"/>
              <a:t>instellingsbrede</a:t>
            </a:r>
            <a:r>
              <a:rPr lang="nl-BE" dirty="0" smtClean="0"/>
              <a:t> visie en beleid </a:t>
            </a:r>
          </a:p>
          <a:p>
            <a:r>
              <a:rPr lang="nl-BE" dirty="0" smtClean="0"/>
              <a:t>Uitbouwen beleid (her)oriëntering </a:t>
            </a:r>
          </a:p>
          <a:p>
            <a:r>
              <a:rPr lang="nl-BE" dirty="0" smtClean="0"/>
              <a:t>Uitbouwen van een instroombeleid</a:t>
            </a:r>
          </a:p>
          <a:p>
            <a:r>
              <a:rPr lang="nl-BE" dirty="0" smtClean="0"/>
              <a:t>Uittekenen van een conceptueel kader voor alle vormen van begeleiding en studievoortgang</a:t>
            </a:r>
          </a:p>
          <a:p>
            <a:r>
              <a:rPr lang="nl-BE" dirty="0" smtClean="0"/>
              <a:t>Inbedding in kwaliteitszorgbeleid</a:t>
            </a:r>
          </a:p>
          <a:p>
            <a:r>
              <a:rPr lang="nl-BE" dirty="0" smtClean="0"/>
              <a:t>Wetenschappelijk gevalideerd</a:t>
            </a:r>
          </a:p>
          <a:p>
            <a:r>
              <a:rPr lang="nl-BE" smtClean="0"/>
              <a:t>…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6046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8004"/>
            <a:ext cx="9948332" cy="1043963"/>
          </a:xfrm>
        </p:spPr>
        <p:txBody>
          <a:bodyPr/>
          <a:lstStyle/>
          <a:p>
            <a:r>
              <a:rPr lang="nl-BE" dirty="0" smtClean="0"/>
              <a:t>		Organisatiemodel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76777" y="1435100"/>
            <a:ext cx="9948333" cy="5140677"/>
          </a:xfrm>
        </p:spPr>
        <p:txBody>
          <a:bodyPr/>
          <a:lstStyle/>
          <a:p>
            <a:pPr marL="0" indent="0">
              <a:buNone/>
            </a:pPr>
            <a:endParaRPr lang="nl-BE" dirty="0" smtClean="0"/>
          </a:p>
          <a:p>
            <a:pPr marL="0" indent="0">
              <a:buNone/>
            </a:pPr>
            <a:endParaRPr lang="nl-BE" dirty="0"/>
          </a:p>
          <a:p>
            <a:pPr marL="0" indent="0">
              <a:buNone/>
            </a:pPr>
            <a:endParaRPr lang="nl-BE" dirty="0" smtClean="0"/>
          </a:p>
          <a:p>
            <a:pPr marL="0" indent="0">
              <a:buNone/>
            </a:pPr>
            <a:endParaRPr lang="nl-BE" dirty="0"/>
          </a:p>
          <a:p>
            <a:pPr marL="0" indent="0">
              <a:buNone/>
            </a:pPr>
            <a:endParaRPr lang="nl-BE" dirty="0" smtClean="0"/>
          </a:p>
          <a:p>
            <a:pPr marL="0" indent="0">
              <a:buNone/>
            </a:pPr>
            <a:endParaRPr lang="nl-BE" dirty="0"/>
          </a:p>
          <a:p>
            <a:pPr marL="0" indent="0">
              <a:buNone/>
            </a:pPr>
            <a:endParaRPr lang="nl-BE" dirty="0" smtClean="0"/>
          </a:p>
          <a:p>
            <a:pPr marL="0" indent="0">
              <a:buNone/>
            </a:pPr>
            <a:endParaRPr lang="nl-BE" dirty="0"/>
          </a:p>
          <a:p>
            <a:pPr marL="0" indent="0">
              <a:buNone/>
            </a:pPr>
            <a:endParaRPr lang="nl-BE" dirty="0" smtClean="0"/>
          </a:p>
          <a:p>
            <a:pPr marL="0" indent="0">
              <a:buNone/>
            </a:pPr>
            <a:r>
              <a:rPr lang="nl-BE" dirty="0" smtClean="0"/>
              <a:t>			    </a:t>
            </a:r>
            <a:r>
              <a:rPr lang="nl-BE" sz="2400" b="1" dirty="0" smtClean="0">
                <a:solidFill>
                  <a:srgbClr val="FE0055"/>
                </a:solidFill>
              </a:rPr>
              <a:t>STUDENTENBELEID</a:t>
            </a:r>
            <a:endParaRPr lang="nl-BE" sz="2400" b="1" dirty="0">
              <a:solidFill>
                <a:srgbClr val="FE0055"/>
              </a:solidFill>
            </a:endParaRPr>
          </a:p>
        </p:txBody>
      </p:sp>
      <p:sp>
        <p:nvSpPr>
          <p:cNvPr id="5" name="Afgeronde rechthoek 4"/>
          <p:cNvSpPr/>
          <p:nvPr/>
        </p:nvSpPr>
        <p:spPr>
          <a:xfrm>
            <a:off x="2489200" y="2106458"/>
            <a:ext cx="288000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000" dirty="0" smtClean="0"/>
              <a:t>Directieteam </a:t>
            </a:r>
            <a:endParaRPr lang="nl-BE" sz="2000" dirty="0"/>
          </a:p>
        </p:txBody>
      </p:sp>
      <p:sp>
        <p:nvSpPr>
          <p:cNvPr id="9" name="Afgeronde rechthoek 8"/>
          <p:cNvSpPr/>
          <p:nvPr/>
        </p:nvSpPr>
        <p:spPr>
          <a:xfrm>
            <a:off x="2489200" y="2777099"/>
            <a:ext cx="288000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000" dirty="0" smtClean="0"/>
              <a:t>Managementteam</a:t>
            </a:r>
            <a:endParaRPr lang="nl-BE" sz="2000" dirty="0"/>
          </a:p>
        </p:txBody>
      </p:sp>
      <p:sp>
        <p:nvSpPr>
          <p:cNvPr id="10" name="Afgeronde rechthoek 9"/>
          <p:cNvSpPr/>
          <p:nvPr/>
        </p:nvSpPr>
        <p:spPr>
          <a:xfrm>
            <a:off x="5913300" y="2758458"/>
            <a:ext cx="288000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000" dirty="0" err="1" smtClean="0"/>
              <a:t>Stuvoraad</a:t>
            </a:r>
            <a:r>
              <a:rPr lang="nl-BE" sz="2000" dirty="0" smtClean="0"/>
              <a:t> UC Leuven</a:t>
            </a:r>
            <a:endParaRPr lang="nl-BE" sz="2000" dirty="0"/>
          </a:p>
        </p:txBody>
      </p:sp>
      <p:sp>
        <p:nvSpPr>
          <p:cNvPr id="11" name="Afgeronde rechthoek 10"/>
          <p:cNvSpPr/>
          <p:nvPr/>
        </p:nvSpPr>
        <p:spPr>
          <a:xfrm>
            <a:off x="8967610" y="2758458"/>
            <a:ext cx="288000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000" dirty="0" err="1" smtClean="0"/>
              <a:t>Stuvoraad</a:t>
            </a:r>
            <a:r>
              <a:rPr lang="nl-BE" sz="2000" dirty="0" smtClean="0"/>
              <a:t> UC Limburg</a:t>
            </a:r>
            <a:endParaRPr lang="nl-BE" sz="2000" dirty="0"/>
          </a:p>
        </p:txBody>
      </p:sp>
      <p:sp>
        <p:nvSpPr>
          <p:cNvPr id="12" name="Afgeronde rechthoek 11"/>
          <p:cNvSpPr/>
          <p:nvPr/>
        </p:nvSpPr>
        <p:spPr>
          <a:xfrm>
            <a:off x="2418346" y="4188889"/>
            <a:ext cx="3240000" cy="1908000"/>
          </a:xfrm>
          <a:prstGeom prst="roundRect">
            <a:avLst/>
          </a:prstGeom>
          <a:solidFill>
            <a:srgbClr val="FE005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nl-BE" sz="2000" u="sng" dirty="0" smtClean="0"/>
              <a:t>Student en leren</a:t>
            </a:r>
          </a:p>
          <a:p>
            <a:pPr algn="ctr"/>
            <a:endParaRPr lang="nl-BE" dirty="0" smtClean="0"/>
          </a:p>
          <a:p>
            <a:pPr algn="ctr"/>
            <a:r>
              <a:rPr lang="nl-BE" dirty="0" smtClean="0"/>
              <a:t>Studie- en studentenbegeleiding</a:t>
            </a:r>
          </a:p>
          <a:p>
            <a:pPr algn="ctr"/>
            <a:r>
              <a:rPr lang="nl-BE" dirty="0" smtClean="0"/>
              <a:t>Studentenparticipatie</a:t>
            </a:r>
          </a:p>
          <a:p>
            <a:pPr algn="ctr"/>
            <a:r>
              <a:rPr lang="nl-BE" dirty="0" smtClean="0"/>
              <a:t>Contact SO-HO</a:t>
            </a:r>
            <a:endParaRPr lang="nl-BE" dirty="0"/>
          </a:p>
        </p:txBody>
      </p:sp>
      <p:sp>
        <p:nvSpPr>
          <p:cNvPr id="13" name="Afgeronde rechthoek 12"/>
          <p:cNvSpPr/>
          <p:nvPr/>
        </p:nvSpPr>
        <p:spPr>
          <a:xfrm>
            <a:off x="7638521" y="4205266"/>
            <a:ext cx="3240000" cy="1908000"/>
          </a:xfrm>
          <a:prstGeom prst="roundRect">
            <a:avLst/>
          </a:prstGeom>
          <a:solidFill>
            <a:srgbClr val="FE005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nl-BE" sz="2000" u="sng" dirty="0" smtClean="0"/>
              <a:t>Student en leven </a:t>
            </a:r>
          </a:p>
          <a:p>
            <a:pPr algn="ctr"/>
            <a:endParaRPr lang="nl-BE" dirty="0" smtClean="0"/>
          </a:p>
          <a:p>
            <a:pPr algn="ctr"/>
            <a:endParaRPr lang="nl-BE" dirty="0"/>
          </a:p>
          <a:p>
            <a:pPr algn="ctr"/>
            <a:r>
              <a:rPr lang="nl-BE" dirty="0" smtClean="0"/>
              <a:t>Studentenvoorzieningen</a:t>
            </a:r>
            <a:endParaRPr lang="nl-BE" dirty="0"/>
          </a:p>
        </p:txBody>
      </p:sp>
      <p:sp>
        <p:nvSpPr>
          <p:cNvPr id="14" name="Afgeronde rechthoek 13"/>
          <p:cNvSpPr/>
          <p:nvPr/>
        </p:nvSpPr>
        <p:spPr>
          <a:xfrm>
            <a:off x="3416300" y="1051967"/>
            <a:ext cx="566420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000" dirty="0" smtClean="0"/>
              <a:t>Raad van Bestuur</a:t>
            </a:r>
            <a:endParaRPr lang="nl-BE" sz="2000" dirty="0"/>
          </a:p>
        </p:txBody>
      </p:sp>
      <p:sp>
        <p:nvSpPr>
          <p:cNvPr id="15" name="Afgeronde rechthoek 14"/>
          <p:cNvSpPr/>
          <p:nvPr/>
        </p:nvSpPr>
        <p:spPr>
          <a:xfrm>
            <a:off x="1536700" y="3898077"/>
            <a:ext cx="10310909" cy="2814192"/>
          </a:xfrm>
          <a:prstGeom prst="roundRect">
            <a:avLst/>
          </a:pr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7" name="PIJL-LINKS en -RECHTS 16"/>
          <p:cNvSpPr/>
          <p:nvPr/>
        </p:nvSpPr>
        <p:spPr>
          <a:xfrm>
            <a:off x="6270954" y="4740527"/>
            <a:ext cx="841955" cy="201432"/>
          </a:xfrm>
          <a:prstGeom prst="leftRightArrow">
            <a:avLst/>
          </a:prstGeom>
          <a:solidFill>
            <a:srgbClr val="FE005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21" name="Rechte verbindingslijn met pijl 20"/>
          <p:cNvCxnSpPr/>
          <p:nvPr/>
        </p:nvCxnSpPr>
        <p:spPr>
          <a:xfrm flipV="1">
            <a:off x="3929200" y="3429000"/>
            <a:ext cx="0" cy="75967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Rechte verbindingslijn met pijl 21"/>
          <p:cNvCxnSpPr/>
          <p:nvPr/>
        </p:nvCxnSpPr>
        <p:spPr>
          <a:xfrm flipV="1">
            <a:off x="8277440" y="3427838"/>
            <a:ext cx="0" cy="759678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echte verbindingslijn met pijl 26"/>
          <p:cNvCxnSpPr/>
          <p:nvPr/>
        </p:nvCxnSpPr>
        <p:spPr>
          <a:xfrm flipV="1">
            <a:off x="3924300" y="1615586"/>
            <a:ext cx="4900" cy="40843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Rechte verbindingslijn met pijl 36"/>
          <p:cNvCxnSpPr/>
          <p:nvPr/>
        </p:nvCxnSpPr>
        <p:spPr>
          <a:xfrm flipV="1">
            <a:off x="10055440" y="3445588"/>
            <a:ext cx="0" cy="759678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/>
          <p:nvPr/>
        </p:nvCxnSpPr>
        <p:spPr>
          <a:xfrm flipH="1" flipV="1">
            <a:off x="7445355" y="1922793"/>
            <a:ext cx="431799" cy="52931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IJL-LINKS en -RECHTS 41"/>
          <p:cNvSpPr/>
          <p:nvPr/>
        </p:nvSpPr>
        <p:spPr>
          <a:xfrm>
            <a:off x="6270953" y="5054965"/>
            <a:ext cx="841955" cy="201432"/>
          </a:xfrm>
          <a:prstGeom prst="leftRightArrow">
            <a:avLst/>
          </a:prstGeom>
          <a:solidFill>
            <a:srgbClr val="FE005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3" name="PIJL-LINKS en -RECHTS 42"/>
          <p:cNvSpPr/>
          <p:nvPr/>
        </p:nvSpPr>
        <p:spPr>
          <a:xfrm>
            <a:off x="6270953" y="5369403"/>
            <a:ext cx="841955" cy="201432"/>
          </a:xfrm>
          <a:prstGeom prst="leftRightArrow">
            <a:avLst/>
          </a:prstGeom>
          <a:solidFill>
            <a:srgbClr val="FE005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49" name="Rechte verbindingslijn met pijl 48"/>
          <p:cNvCxnSpPr/>
          <p:nvPr/>
        </p:nvCxnSpPr>
        <p:spPr>
          <a:xfrm flipH="1" flipV="1">
            <a:off x="9258521" y="1922793"/>
            <a:ext cx="431799" cy="52931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720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72437" y="143328"/>
            <a:ext cx="9004637" cy="818325"/>
          </a:xfrm>
        </p:spPr>
        <p:txBody>
          <a:bodyPr/>
          <a:lstStyle/>
          <a:p>
            <a:r>
              <a:rPr lang="nl-BE" dirty="0" smtClean="0"/>
              <a:t>Studentenbeleid: kernprocessen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1461111" y="1646237"/>
            <a:ext cx="9948333" cy="441058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>
            <a:outerShdw blurRad="50800" dist="38100" algn="l" rotWithShape="0">
              <a:srgbClr val="E8486A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BE" sz="20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Studie -studentenbegeleiding</a:t>
            </a:r>
            <a:endParaRPr lang="nl-BE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hthoek 4"/>
          <p:cNvSpPr/>
          <p:nvPr/>
        </p:nvSpPr>
        <p:spPr>
          <a:xfrm>
            <a:off x="1461111" y="3648293"/>
            <a:ext cx="9948333" cy="467995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>
            <a:outerShdw blurRad="50800" dist="38100" algn="l" rotWithShape="0">
              <a:srgbClr val="E8486A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Beleid rond </a:t>
            </a:r>
            <a:r>
              <a:rPr lang="nl-BE" sz="20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welbevinden</a:t>
            </a:r>
            <a:endParaRPr lang="nl-BE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1461112" y="2306328"/>
            <a:ext cx="9948330" cy="467995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>
            <a:outerShdw blurRad="50800" dist="38100" algn="l" rotWithShape="0">
              <a:srgbClr val="E8486A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20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MMP FIND: over coaching en (her)oriëntering</a:t>
            </a:r>
            <a:endParaRPr lang="nl-BE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1461111" y="2973531"/>
            <a:ext cx="9948331" cy="440690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>
            <a:outerShdw blurRad="50800" dist="38100" algn="l" rotWithShape="0">
              <a:srgbClr val="E8486A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Gelijke </a:t>
            </a:r>
            <a:r>
              <a:rPr lang="nl-BE" sz="20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kansenbeleid</a:t>
            </a:r>
            <a:endParaRPr lang="nl-BE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1461111" y="4614332"/>
            <a:ext cx="9948331" cy="467995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>
            <a:outerShdw blurRad="50800" dist="38100" algn="l" rotWithShape="0">
              <a:srgbClr val="E8486A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dirty="0" smtClean="0">
              <a:solidFill>
                <a:srgbClr val="0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en-US" sz="20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SO-HO     </a:t>
            </a:r>
            <a:r>
              <a:rPr lang="en-US" sz="20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</a:t>
            </a:r>
            <a:endParaRPr lang="nl-BE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nl-BE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1448262" y="5226631"/>
            <a:ext cx="9948332" cy="467995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>
            <a:outerShdw blurRad="50800" dist="38100" algn="l" rotWithShape="0">
              <a:srgbClr val="E8486A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Studentenparticipatie       </a:t>
            </a:r>
            <a:r>
              <a:rPr lang="nl-BE" sz="20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</a:t>
            </a:r>
            <a:endParaRPr lang="nl-BE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1461111" y="5838930"/>
            <a:ext cx="9948333" cy="467995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>
            <a:outerShdw blurRad="50800" dist="38100" algn="l" rotWithShape="0">
              <a:srgbClr val="E8486A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200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Studentenvoorzieningen</a:t>
            </a:r>
            <a:endParaRPr lang="nl-BE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Afgeronde rechthoek 16"/>
          <p:cNvSpPr/>
          <p:nvPr/>
        </p:nvSpPr>
        <p:spPr>
          <a:xfrm>
            <a:off x="7269140" y="1122639"/>
            <a:ext cx="1079500" cy="3405797"/>
          </a:xfrm>
          <a:prstGeom prst="roundRect">
            <a:avLst/>
          </a:prstGeom>
          <a:noFill/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GROEP 1</a:t>
            </a:r>
            <a:endParaRPr lang="nl-B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Afgeronde rechthoek 17"/>
          <p:cNvSpPr/>
          <p:nvPr/>
        </p:nvSpPr>
        <p:spPr>
          <a:xfrm>
            <a:off x="8687925" y="1122639"/>
            <a:ext cx="1079500" cy="3402476"/>
          </a:xfrm>
          <a:prstGeom prst="roundRect">
            <a:avLst/>
          </a:prstGeom>
          <a:noFill/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GROEP 2</a:t>
            </a:r>
            <a:endParaRPr lang="nl-B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Afgeronde rechthoek 18"/>
          <p:cNvSpPr/>
          <p:nvPr/>
        </p:nvSpPr>
        <p:spPr>
          <a:xfrm>
            <a:off x="10106710" y="1122639"/>
            <a:ext cx="1079500" cy="3395490"/>
          </a:xfrm>
          <a:prstGeom prst="roundRect">
            <a:avLst/>
          </a:prstGeom>
          <a:noFill/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GROEP 3</a:t>
            </a:r>
            <a:endParaRPr lang="nl-B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Ovaal 19"/>
          <p:cNvSpPr/>
          <p:nvPr/>
        </p:nvSpPr>
        <p:spPr>
          <a:xfrm>
            <a:off x="7474343" y="4525115"/>
            <a:ext cx="2087880" cy="2332885"/>
          </a:xfrm>
          <a:prstGeom prst="ellipse">
            <a:avLst/>
          </a:prstGeom>
          <a:noFill/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108000" rIns="91440" bIns="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nl-BE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B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regio Limburg</a:t>
            </a:r>
            <a:endParaRPr lang="nl-BE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Ovaal 22"/>
          <p:cNvSpPr/>
          <p:nvPr/>
        </p:nvSpPr>
        <p:spPr>
          <a:xfrm>
            <a:off x="9321562" y="4525115"/>
            <a:ext cx="2087880" cy="2332885"/>
          </a:xfrm>
          <a:prstGeom prst="ellipse">
            <a:avLst/>
          </a:prstGeom>
          <a:noFill/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0" numCol="1" spcCol="0" rtlCol="0" fromWordArt="0" anchor="b" anchorCtr="0" forceAA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nl-BE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B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BE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B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nl-BE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egio Leuven</a:t>
            </a:r>
            <a:endParaRPr lang="nl-B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348803065"/>
              </p:ext>
            </p:extLst>
          </p:nvPr>
        </p:nvGraphicFramePr>
        <p:xfrm>
          <a:off x="2202287" y="1249250"/>
          <a:ext cx="7957712" cy="5447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" name="Vorm 24"/>
          <p:cNvSpPr/>
          <p:nvPr/>
        </p:nvSpPr>
        <p:spPr>
          <a:xfrm rot="20004029">
            <a:off x="8436282" y="2015824"/>
            <a:ext cx="2166810" cy="2182689"/>
          </a:xfrm>
          <a:prstGeom prst="gear6">
            <a:avLst/>
          </a:prstGeom>
          <a:solidFill>
            <a:schemeClr val="bg1">
              <a:lumMod val="8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Tekstvak 25"/>
          <p:cNvSpPr txBox="1"/>
          <p:nvPr/>
        </p:nvSpPr>
        <p:spPr>
          <a:xfrm rot="684880">
            <a:off x="8911108" y="2922503"/>
            <a:ext cx="1300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>
                <a:solidFill>
                  <a:srgbClr val="FF0000"/>
                </a:solidFill>
              </a:rPr>
              <a:t>onderwijs</a:t>
            </a:r>
            <a:endParaRPr lang="nl-B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18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4" grpId="0">
        <p:bldAsOne/>
      </p:bldGraphic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9" y="2226387"/>
            <a:ext cx="3094091" cy="4096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PIJL-RECHTS 4"/>
          <p:cNvSpPr/>
          <p:nvPr/>
        </p:nvSpPr>
        <p:spPr>
          <a:xfrm>
            <a:off x="3719736" y="260648"/>
            <a:ext cx="5040560" cy="19442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6000" b="1" dirty="0"/>
              <a:t>INSTROOM</a:t>
            </a:r>
          </a:p>
        </p:txBody>
      </p:sp>
    </p:spTree>
    <p:extLst>
      <p:ext uri="{BB962C8B-B14F-4D97-AF65-F5344CB8AC3E}">
        <p14:creationId xmlns:p14="http://schemas.microsoft.com/office/powerpoint/2010/main" val="95092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fgeronde rechthoek 6"/>
          <p:cNvSpPr/>
          <p:nvPr/>
        </p:nvSpPr>
        <p:spPr>
          <a:xfrm>
            <a:off x="9790690" y="2058750"/>
            <a:ext cx="486000" cy="3942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350"/>
          </a:p>
        </p:txBody>
      </p:sp>
      <p:sp>
        <p:nvSpPr>
          <p:cNvPr id="10" name="Afgeronde rechthoek 9"/>
          <p:cNvSpPr/>
          <p:nvPr/>
        </p:nvSpPr>
        <p:spPr>
          <a:xfrm>
            <a:off x="9188414" y="2058750"/>
            <a:ext cx="486000" cy="3942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350"/>
          </a:p>
        </p:txBody>
      </p:sp>
      <p:sp>
        <p:nvSpPr>
          <p:cNvPr id="9" name="Afgeronde rechthoek 8"/>
          <p:cNvSpPr/>
          <p:nvPr/>
        </p:nvSpPr>
        <p:spPr>
          <a:xfrm>
            <a:off x="8586137" y="2058750"/>
            <a:ext cx="486000" cy="3942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35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793902" y="1131095"/>
            <a:ext cx="6598931" cy="653435"/>
          </a:xfrm>
        </p:spPr>
        <p:txBody>
          <a:bodyPr>
            <a:normAutofit fontScale="90000"/>
          </a:bodyPr>
          <a:lstStyle/>
          <a:p>
            <a:r>
              <a:rPr lang="nl-BE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nl-BE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nl-BE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INSTROOM</a:t>
            </a:r>
            <a:r>
              <a:rPr lang="nl-BE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nl-BE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1630118" y="2161236"/>
            <a:ext cx="8762715" cy="3747753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nl-BE" sz="27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Toelatingsbeleid </a:t>
            </a:r>
            <a:r>
              <a:rPr lang="nl-BE" sz="27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(toelatingsonderzoek, </a:t>
            </a:r>
            <a:r>
              <a:rPr lang="nl-BE" sz="27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creditcontracten, EVC-EVK,…)</a:t>
            </a:r>
            <a:endParaRPr lang="nl-BE" sz="2700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nl-BE" sz="27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Oriënteringsbeleid (proeven, bijspijkertrajecten, instroomprofielen,…)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nl-BE" sz="27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Screening studenteninstroom </a:t>
            </a:r>
            <a:r>
              <a:rPr lang="nl-BE" sz="27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(rapportage- </a:t>
            </a:r>
            <a:r>
              <a:rPr lang="nl-BE" sz="27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en opvolgingsinstrumenten,…)</a:t>
            </a:r>
            <a:endParaRPr lang="nl-BE" sz="27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31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70881" y="422397"/>
            <a:ext cx="1415772" cy="54864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lvl="0"/>
            <a:r>
              <a:rPr lang="nl-BE" sz="4000" dirty="0">
                <a:solidFill>
                  <a:schemeClr val="bg1"/>
                </a:solidFill>
              </a:rPr>
              <a:t>Studie- en studentenbegeleiding </a:t>
            </a:r>
            <a:endParaRPr lang="nl-BE" dirty="0">
              <a:solidFill>
                <a:schemeClr val="bg1"/>
              </a:solidFill>
            </a:endParaRPr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95903" y="1008993"/>
            <a:ext cx="8150773" cy="5868864"/>
          </a:xfrm>
          <a:prstGeom prst="rect">
            <a:avLst/>
          </a:prstGeom>
        </p:spPr>
      </p:pic>
      <p:sp>
        <p:nvSpPr>
          <p:cNvPr id="5" name="Ovaal 4"/>
          <p:cNvSpPr/>
          <p:nvPr/>
        </p:nvSpPr>
        <p:spPr>
          <a:xfrm>
            <a:off x="3807113" y="110359"/>
            <a:ext cx="5305356" cy="835572"/>
          </a:xfrm>
          <a:prstGeom prst="ellipse">
            <a:avLst/>
          </a:prstGeom>
          <a:noFill/>
          <a:ln w="38100">
            <a:solidFill>
              <a:srgbClr val="E000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 smtClean="0">
                <a:solidFill>
                  <a:schemeClr val="tx1"/>
                </a:solidFill>
                <a:hlinkClick r:id="rId4"/>
              </a:rPr>
              <a:t>Oriënt</a:t>
            </a:r>
            <a:r>
              <a:rPr lang="nl-BE" sz="2400" dirty="0" smtClean="0">
                <a:solidFill>
                  <a:schemeClr val="tx1"/>
                </a:solidFill>
              </a:rPr>
              <a:t>, platform voor de studiekiezer</a:t>
            </a:r>
            <a:endParaRPr lang="nl-BE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86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4400" dirty="0" smtClean="0"/>
              <a:t>OPZET EN DOELEN VAN ORIËNT-taal</a:t>
            </a:r>
            <a:endParaRPr lang="nl-BE" sz="4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ontwikkelen van een </a:t>
            </a:r>
            <a:r>
              <a:rPr lang="nl-BE" dirty="0" err="1">
                <a:solidFill>
                  <a:srgbClr val="00B0F0"/>
                </a:solidFill>
              </a:rPr>
              <a:t>serious</a:t>
            </a:r>
            <a:r>
              <a:rPr lang="nl-BE" dirty="0">
                <a:solidFill>
                  <a:srgbClr val="00B0F0"/>
                </a:solidFill>
              </a:rPr>
              <a:t> game </a:t>
            </a:r>
            <a:r>
              <a:rPr lang="nl-BE" dirty="0"/>
              <a:t>waarin </a:t>
            </a:r>
            <a:r>
              <a:rPr lang="nl-BE" dirty="0" smtClean="0"/>
              <a:t>leerlingen en studenten </a:t>
            </a:r>
            <a:r>
              <a:rPr lang="nl-BE" dirty="0">
                <a:solidFill>
                  <a:srgbClr val="00B0F0"/>
                </a:solidFill>
              </a:rPr>
              <a:t>academische woordenschat</a:t>
            </a:r>
            <a:r>
              <a:rPr lang="nl-BE" dirty="0"/>
              <a:t> uitbreiden en </a:t>
            </a:r>
            <a:r>
              <a:rPr lang="nl-BE" dirty="0">
                <a:solidFill>
                  <a:srgbClr val="00B0F0"/>
                </a:solidFill>
              </a:rPr>
              <a:t>woordstrategieën</a:t>
            </a:r>
            <a:r>
              <a:rPr lang="nl-BE" dirty="0"/>
              <a:t> </a:t>
            </a:r>
            <a:r>
              <a:rPr lang="nl-BE" dirty="0" smtClean="0"/>
              <a:t>toepassen</a:t>
            </a:r>
          </a:p>
          <a:p>
            <a:r>
              <a:rPr lang="nl-BE" dirty="0" smtClean="0"/>
              <a:t>doel = uitbreiden van de academische woordenschat en vastzetten van woordenschatstrategieën als ondersteuning van de taalvaardigheid van de leerlingen/studenten</a:t>
            </a:r>
          </a:p>
          <a:p>
            <a:r>
              <a:rPr lang="nl-BE" dirty="0" smtClean="0"/>
              <a:t>publiek: leerlingen derde graad en studenten hoger onderwijs</a:t>
            </a:r>
            <a:endParaRPr lang="nl-BE" dirty="0"/>
          </a:p>
          <a:p>
            <a:r>
              <a:rPr lang="nl-BE" dirty="0"/>
              <a:t>= eerder een </a:t>
            </a:r>
            <a:r>
              <a:rPr lang="nl-BE" dirty="0">
                <a:solidFill>
                  <a:srgbClr val="00B0F0"/>
                </a:solidFill>
              </a:rPr>
              <a:t>ondersteuningsinstrument</a:t>
            </a:r>
            <a:r>
              <a:rPr lang="nl-BE" dirty="0"/>
              <a:t> dan een oriënteringstool zoals de LUCI-test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257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931585" y="365127"/>
            <a:ext cx="7461249" cy="951611"/>
          </a:xfrm>
        </p:spPr>
        <p:txBody>
          <a:bodyPr/>
          <a:lstStyle/>
          <a:p>
            <a:r>
              <a:rPr lang="nl-BE" dirty="0" smtClean="0"/>
              <a:t>WAAROM?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1891862" y="1316738"/>
            <a:ext cx="10074165" cy="5259042"/>
          </a:xfrm>
        </p:spPr>
        <p:txBody>
          <a:bodyPr/>
          <a:lstStyle/>
          <a:p>
            <a:r>
              <a:rPr lang="nl-BE" sz="2400" dirty="0"/>
              <a:t>Instromende studenten in het hoger onderwijs zijn </a:t>
            </a:r>
            <a:r>
              <a:rPr lang="nl-BE" sz="2400" dirty="0">
                <a:solidFill>
                  <a:srgbClr val="00B0F0"/>
                </a:solidFill>
              </a:rPr>
              <a:t>niet altijd voldoende taalvaardig </a:t>
            </a:r>
            <a:r>
              <a:rPr lang="nl-BE" sz="2400" dirty="0"/>
              <a:t>om hun opleiding met succes af te ronden.</a:t>
            </a:r>
          </a:p>
          <a:p>
            <a:r>
              <a:rPr lang="nl-NL" sz="2400" dirty="0"/>
              <a:t>Binnen het brede spectrum van taalvaardigheid zijn </a:t>
            </a:r>
            <a:r>
              <a:rPr lang="nl-NL" sz="2400" dirty="0">
                <a:solidFill>
                  <a:srgbClr val="00B0F0"/>
                </a:solidFill>
              </a:rPr>
              <a:t>woordenschatbeheersing</a:t>
            </a:r>
            <a:r>
              <a:rPr lang="nl-NL" sz="2400" dirty="0"/>
              <a:t> en </a:t>
            </a:r>
            <a:r>
              <a:rPr lang="nl-NL" sz="2400" dirty="0">
                <a:solidFill>
                  <a:srgbClr val="00B0F0"/>
                </a:solidFill>
              </a:rPr>
              <a:t>woordenschatstrategieën</a:t>
            </a:r>
            <a:r>
              <a:rPr lang="nl-NL" sz="2400" dirty="0"/>
              <a:t> cruciaal. </a:t>
            </a:r>
          </a:p>
          <a:p>
            <a:r>
              <a:rPr lang="nl-NL" sz="2400" dirty="0"/>
              <a:t>Uit onderzoek blijkt dat </a:t>
            </a:r>
            <a:r>
              <a:rPr lang="nl-NL" sz="2400" dirty="0">
                <a:solidFill>
                  <a:srgbClr val="00B0F0"/>
                </a:solidFill>
              </a:rPr>
              <a:t>incidenteel</a:t>
            </a:r>
            <a:r>
              <a:rPr lang="nl-NL" sz="2400" dirty="0"/>
              <a:t> en </a:t>
            </a:r>
            <a:r>
              <a:rPr lang="nl-NL" sz="2400" dirty="0">
                <a:solidFill>
                  <a:srgbClr val="00B0F0"/>
                </a:solidFill>
              </a:rPr>
              <a:t>intentioneel</a:t>
            </a:r>
            <a:r>
              <a:rPr lang="nl-NL" sz="2400" dirty="0"/>
              <a:t> en </a:t>
            </a:r>
            <a:r>
              <a:rPr lang="nl-NL" sz="2400" dirty="0">
                <a:solidFill>
                  <a:srgbClr val="00B0F0"/>
                </a:solidFill>
              </a:rPr>
              <a:t>impliciet</a:t>
            </a:r>
            <a:r>
              <a:rPr lang="nl-NL" sz="2400" dirty="0"/>
              <a:t> en </a:t>
            </a:r>
            <a:r>
              <a:rPr lang="nl-NL" sz="2400" dirty="0">
                <a:solidFill>
                  <a:srgbClr val="00B0F0"/>
                </a:solidFill>
              </a:rPr>
              <a:t>expliciet woordenschatonderwijs </a:t>
            </a:r>
            <a:r>
              <a:rPr lang="nl-NL" sz="2400" dirty="0"/>
              <a:t>elkaar moeten aanvullen (o.a. </a:t>
            </a:r>
            <a:r>
              <a:rPr lang="nl-NL" sz="2400" dirty="0" err="1"/>
              <a:t>Schmitt</a:t>
            </a:r>
            <a:r>
              <a:rPr lang="nl-NL" sz="2400" dirty="0"/>
              <a:t>, 2008).</a:t>
            </a:r>
          </a:p>
          <a:p>
            <a:r>
              <a:rPr lang="nl-BE" sz="2400" dirty="0"/>
              <a:t>Vooral </a:t>
            </a:r>
            <a:r>
              <a:rPr lang="nl-BE" sz="2400" dirty="0">
                <a:solidFill>
                  <a:srgbClr val="00B0F0"/>
                </a:solidFill>
              </a:rPr>
              <a:t>zwakke </a:t>
            </a:r>
            <a:r>
              <a:rPr lang="nl-BE" sz="2400" dirty="0" err="1">
                <a:solidFill>
                  <a:srgbClr val="00B0F0"/>
                </a:solidFill>
              </a:rPr>
              <a:t>taalleerders</a:t>
            </a:r>
            <a:r>
              <a:rPr lang="nl-BE" sz="2400" dirty="0">
                <a:solidFill>
                  <a:srgbClr val="00B0F0"/>
                </a:solidFill>
              </a:rPr>
              <a:t> </a:t>
            </a:r>
            <a:r>
              <a:rPr lang="nl-BE" sz="2400" dirty="0"/>
              <a:t>hebben baat bij </a:t>
            </a:r>
            <a:r>
              <a:rPr lang="nl-BE" sz="2400" dirty="0">
                <a:solidFill>
                  <a:srgbClr val="00B0F0"/>
                </a:solidFill>
              </a:rPr>
              <a:t>intentioneel</a:t>
            </a:r>
            <a:r>
              <a:rPr lang="nl-BE" sz="2400" dirty="0"/>
              <a:t> en </a:t>
            </a:r>
            <a:r>
              <a:rPr lang="nl-BE" sz="2400" dirty="0">
                <a:solidFill>
                  <a:srgbClr val="00B0F0"/>
                </a:solidFill>
              </a:rPr>
              <a:t>expliciet</a:t>
            </a:r>
            <a:r>
              <a:rPr lang="nl-BE" sz="2400" dirty="0"/>
              <a:t> </a:t>
            </a:r>
            <a:r>
              <a:rPr lang="nl-BE" sz="2400" dirty="0">
                <a:solidFill>
                  <a:srgbClr val="00B0F0"/>
                </a:solidFill>
              </a:rPr>
              <a:t>woordenschatonderwijs</a:t>
            </a:r>
            <a:r>
              <a:rPr lang="nl-BE" sz="2400" dirty="0"/>
              <a:t> omdat zij onvoldoende gebruik kunnen maken van incidentele en impliciete woordleersituaties.  (o.a. Swanborn &amp; De </a:t>
            </a:r>
            <a:r>
              <a:rPr lang="nl-BE" sz="2400" dirty="0" err="1"/>
              <a:t>Glopper</a:t>
            </a:r>
            <a:r>
              <a:rPr lang="nl-BE" sz="2400" dirty="0"/>
              <a:t>, 2002)</a:t>
            </a:r>
          </a:p>
          <a:p>
            <a:endParaRPr lang="nl-NL" sz="2400" dirty="0"/>
          </a:p>
          <a:p>
            <a:endParaRPr lang="nl-NL" sz="2400" dirty="0"/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349431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921959" y="1"/>
            <a:ext cx="7461249" cy="1281113"/>
          </a:xfrm>
        </p:spPr>
        <p:txBody>
          <a:bodyPr/>
          <a:lstStyle/>
          <a:p>
            <a:r>
              <a:rPr lang="nl-BE" dirty="0" smtClean="0"/>
              <a:t>CONCRETE UITWERKING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710202" y="1551709"/>
            <a:ext cx="7461250" cy="5214852"/>
          </a:xfrm>
        </p:spPr>
        <p:txBody>
          <a:bodyPr/>
          <a:lstStyle/>
          <a:p>
            <a:r>
              <a:rPr lang="nl-BE" sz="2400" dirty="0" smtClean="0">
                <a:solidFill>
                  <a:srgbClr val="002060"/>
                </a:solidFill>
              </a:rPr>
              <a:t>didactische relevantie: </a:t>
            </a:r>
          </a:p>
          <a:p>
            <a:pPr lvl="1"/>
            <a:r>
              <a:rPr lang="nl-BE" sz="2000" dirty="0" smtClean="0">
                <a:solidFill>
                  <a:srgbClr val="002060"/>
                </a:solidFill>
              </a:rPr>
              <a:t>keuze voor een intentioneel </a:t>
            </a:r>
            <a:r>
              <a:rPr lang="nl-BE" sz="2000" dirty="0">
                <a:solidFill>
                  <a:srgbClr val="002060"/>
                </a:solidFill>
              </a:rPr>
              <a:t>– expliciete </a:t>
            </a:r>
            <a:r>
              <a:rPr lang="nl-BE" sz="2000" dirty="0" smtClean="0">
                <a:solidFill>
                  <a:srgbClr val="002060"/>
                </a:solidFill>
              </a:rPr>
              <a:t>aanpak</a:t>
            </a:r>
            <a:endParaRPr lang="nl-BE" sz="2000" dirty="0">
              <a:solidFill>
                <a:srgbClr val="002060"/>
              </a:solidFill>
            </a:endParaRPr>
          </a:p>
          <a:p>
            <a:pPr lvl="1"/>
            <a:r>
              <a:rPr lang="nl-BE" sz="2000" dirty="0" smtClean="0">
                <a:solidFill>
                  <a:srgbClr val="002060"/>
                </a:solidFill>
              </a:rPr>
              <a:t>vierfasedidactiek</a:t>
            </a:r>
            <a:r>
              <a:rPr lang="nl-BE" sz="2000" dirty="0" smtClean="0"/>
              <a:t>: </a:t>
            </a:r>
            <a:r>
              <a:rPr lang="nl-BE" sz="2000" dirty="0"/>
              <a:t>voorbewerken, </a:t>
            </a:r>
            <a:r>
              <a:rPr lang="nl-BE" sz="2000" dirty="0" err="1"/>
              <a:t>semantiseren</a:t>
            </a:r>
            <a:r>
              <a:rPr lang="nl-BE" sz="2000" dirty="0"/>
              <a:t>, consolideren, controleren</a:t>
            </a:r>
          </a:p>
          <a:p>
            <a:pPr lvl="1"/>
            <a:r>
              <a:rPr lang="nl-BE" sz="2000" dirty="0" smtClean="0"/>
              <a:t>herhalingsprincipe: terugkomen </a:t>
            </a:r>
            <a:r>
              <a:rPr lang="nl-BE" sz="2000" dirty="0"/>
              <a:t>van woorden</a:t>
            </a:r>
          </a:p>
          <a:p>
            <a:pPr lvl="2"/>
            <a:r>
              <a:rPr lang="nl-BE" dirty="0"/>
              <a:t>van </a:t>
            </a:r>
            <a:r>
              <a:rPr lang="nl-BE" dirty="0" smtClean="0"/>
              <a:t>receptief </a:t>
            </a:r>
            <a:r>
              <a:rPr lang="nl-BE" dirty="0"/>
              <a:t>naar productief</a:t>
            </a:r>
          </a:p>
          <a:p>
            <a:pPr lvl="2"/>
            <a:r>
              <a:rPr lang="nl-BE" dirty="0"/>
              <a:t>van gemakkelijk over middelmatig naar moeilijk</a:t>
            </a:r>
          </a:p>
          <a:p>
            <a:pPr lvl="1"/>
            <a:r>
              <a:rPr lang="nl-BE" sz="2000" dirty="0" smtClean="0">
                <a:solidFill>
                  <a:srgbClr val="002060"/>
                </a:solidFill>
              </a:rPr>
              <a:t>strategische aanpak: aandacht </a:t>
            </a:r>
            <a:r>
              <a:rPr lang="nl-BE" sz="2000" dirty="0">
                <a:solidFill>
                  <a:srgbClr val="002060"/>
                </a:solidFill>
              </a:rPr>
              <a:t>voor woordenschatstrategieën</a:t>
            </a:r>
          </a:p>
          <a:p>
            <a:pPr lvl="1"/>
            <a:r>
              <a:rPr lang="nl-BE" sz="2000" dirty="0" smtClean="0">
                <a:solidFill>
                  <a:srgbClr val="002060"/>
                </a:solidFill>
              </a:rPr>
              <a:t>contextrijk: authentieke </a:t>
            </a:r>
            <a:r>
              <a:rPr lang="nl-BE" sz="2000" dirty="0">
                <a:solidFill>
                  <a:srgbClr val="002060"/>
                </a:solidFill>
              </a:rPr>
              <a:t>contexten uit kranten en tijdschriften</a:t>
            </a:r>
          </a:p>
          <a:p>
            <a:pPr lvl="1"/>
            <a:r>
              <a:rPr lang="nl-BE" sz="2000" dirty="0" smtClean="0">
                <a:solidFill>
                  <a:srgbClr val="002060"/>
                </a:solidFill>
              </a:rPr>
              <a:t>motiveringsprincipe: </a:t>
            </a:r>
            <a:r>
              <a:rPr lang="nl-BE" sz="2000" dirty="0" err="1" smtClean="0">
                <a:solidFill>
                  <a:srgbClr val="002060"/>
                </a:solidFill>
              </a:rPr>
              <a:t>gamification</a:t>
            </a:r>
            <a:endParaRPr lang="nl-BE" sz="2000" dirty="0">
              <a:solidFill>
                <a:srgbClr val="002060"/>
              </a:solidFill>
            </a:endParaRPr>
          </a:p>
          <a:p>
            <a:pPr lvl="1"/>
            <a:r>
              <a:rPr lang="nl-BE" sz="2000" dirty="0">
                <a:solidFill>
                  <a:srgbClr val="002060"/>
                </a:solidFill>
              </a:rPr>
              <a:t>individuele </a:t>
            </a:r>
            <a:r>
              <a:rPr lang="nl-BE" sz="2000" dirty="0"/>
              <a:t>aanpak</a:t>
            </a: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33827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BIJKOMENDE DIMENSIE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72510" y="1825624"/>
            <a:ext cx="11303875" cy="4750153"/>
          </a:xfrm>
        </p:spPr>
        <p:txBody>
          <a:bodyPr/>
          <a:lstStyle/>
          <a:p>
            <a:pPr marL="0" indent="0">
              <a:buNone/>
            </a:pPr>
            <a:r>
              <a:rPr lang="nl-BE" sz="3200" dirty="0" smtClean="0"/>
              <a:t>Uitwerken van een digitale tool voor woordenschatverwerving:</a:t>
            </a:r>
            <a:br>
              <a:rPr lang="nl-BE" sz="3200" dirty="0" smtClean="0"/>
            </a:br>
            <a:r>
              <a:rPr lang="nl-BE" dirty="0" smtClean="0"/>
              <a:t> </a:t>
            </a:r>
          </a:p>
          <a:p>
            <a:pPr lvl="1"/>
            <a:r>
              <a:rPr lang="nl-BE" sz="3200" dirty="0" smtClean="0"/>
              <a:t>de tool en de didactiek is toepasbaar voor </a:t>
            </a:r>
            <a:r>
              <a:rPr lang="nl-BE" sz="3200" b="1" dirty="0" smtClean="0"/>
              <a:t>elke</a:t>
            </a:r>
            <a:r>
              <a:rPr lang="nl-BE" sz="3200" dirty="0" smtClean="0"/>
              <a:t> taal </a:t>
            </a:r>
            <a:br>
              <a:rPr lang="nl-BE" sz="3200" dirty="0" smtClean="0"/>
            </a:br>
            <a:endParaRPr lang="nl-BE" sz="3200" dirty="0" smtClean="0"/>
          </a:p>
          <a:p>
            <a:pPr lvl="1"/>
            <a:r>
              <a:rPr lang="nl-BE" sz="3200" dirty="0" smtClean="0"/>
              <a:t>iedereen kan materiaal uitwerken op basis van de tool en volgens dezelfde vakdidactische principes (= wel arbeidsintensief)</a:t>
            </a:r>
            <a:endParaRPr lang="nl-BE" sz="3200" dirty="0"/>
          </a:p>
        </p:txBody>
      </p:sp>
    </p:spTree>
    <p:extLst>
      <p:ext uri="{BB962C8B-B14F-4D97-AF65-F5344CB8AC3E}">
        <p14:creationId xmlns:p14="http://schemas.microsoft.com/office/powerpoint/2010/main" val="3474549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JL-RECHTS 1"/>
          <p:cNvSpPr/>
          <p:nvPr/>
        </p:nvSpPr>
        <p:spPr>
          <a:xfrm>
            <a:off x="2758966" y="229117"/>
            <a:ext cx="6479627" cy="19442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6000" b="1" dirty="0"/>
              <a:t>DOORSTROOM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8966" y="2300419"/>
            <a:ext cx="6479627" cy="4454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193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fgeronde rechthoek 5"/>
          <p:cNvSpPr/>
          <p:nvPr/>
        </p:nvSpPr>
        <p:spPr>
          <a:xfrm>
            <a:off x="10139391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Afgeronde rechthoek 7"/>
          <p:cNvSpPr/>
          <p:nvPr/>
        </p:nvSpPr>
        <p:spPr>
          <a:xfrm>
            <a:off x="9254467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412750" y="1825625"/>
            <a:ext cx="11412538" cy="4749800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BE" sz="4400" dirty="0" smtClean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High </a:t>
            </a:r>
            <a:r>
              <a:rPr lang="nl-BE" sz="4400" dirty="0" err="1" smtClean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expectations</a:t>
            </a:r>
            <a:r>
              <a:rPr lang="nl-BE" sz="4400" dirty="0" smtClean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high support</a:t>
            </a:r>
            <a:endParaRPr lang="nl-BE" sz="3600" dirty="0" smtClean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>
                <a:ea typeface="Calibri" panose="020F0502020204030204" pitchFamily="34" charset="0"/>
                <a:cs typeface="Times New Roman" panose="02020603050405020304" pitchFamily="18" charset="0"/>
              </a:rPr>
              <a:t>Studievoortgangsmaatregelen en </a:t>
            </a: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begeleiding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Dropout</a:t>
            </a:r>
            <a:endParaRPr lang="nl-BE" sz="36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Heroriëntering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Studie-adviesdienst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….</a:t>
            </a:r>
            <a:r>
              <a:rPr lang="nl-BE" sz="3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nl-BE" sz="3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BE" sz="3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BE" sz="3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442754" y="365125"/>
            <a:ext cx="9382356" cy="1281113"/>
          </a:xfrm>
        </p:spPr>
        <p:txBody>
          <a:bodyPr/>
          <a:lstStyle/>
          <a:p>
            <a: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  <a:t>DOORSTROOM/ UITSTROOM</a:t>
            </a:r>
            <a:endParaRPr lang="nl-BE" dirty="0"/>
          </a:p>
        </p:txBody>
      </p:sp>
      <p:sp>
        <p:nvSpPr>
          <p:cNvPr id="7" name="Afgeronde rechthoek 6"/>
          <p:cNvSpPr/>
          <p:nvPr/>
        </p:nvSpPr>
        <p:spPr>
          <a:xfrm>
            <a:off x="10982250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780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931950"/>
            <a:ext cx="3312368" cy="4968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kstvak 4"/>
          <p:cNvSpPr txBox="1"/>
          <p:nvPr/>
        </p:nvSpPr>
        <p:spPr>
          <a:xfrm>
            <a:off x="5663952" y="2138954"/>
            <a:ext cx="4751240" cy="255454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BE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High</a:t>
            </a:r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nl-BE" sz="3200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achievement</a:t>
            </a:r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</a:p>
          <a:p>
            <a:r>
              <a:rPr lang="nl-BE" sz="3200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always</a:t>
            </a:r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 takes </a:t>
            </a:r>
            <a:r>
              <a:rPr lang="nl-BE" sz="3200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place</a:t>
            </a:r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</a:p>
          <a:p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in the </a:t>
            </a:r>
            <a:r>
              <a:rPr lang="nl-BE" sz="3200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framework</a:t>
            </a:r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</a:p>
          <a:p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of </a:t>
            </a:r>
            <a:r>
              <a:rPr lang="nl-BE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high </a:t>
            </a:r>
            <a:r>
              <a:rPr lang="nl-BE" sz="3200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expectations</a:t>
            </a:r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 and </a:t>
            </a:r>
            <a:r>
              <a:rPr lang="nl-BE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high</a:t>
            </a:r>
            <a:r>
              <a:rPr lang="nl-BE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 support.</a:t>
            </a:r>
          </a:p>
        </p:txBody>
      </p:sp>
    </p:spTree>
    <p:extLst>
      <p:ext uri="{BB962C8B-B14F-4D97-AF65-F5344CB8AC3E}">
        <p14:creationId xmlns:p14="http://schemas.microsoft.com/office/powerpoint/2010/main" val="139334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029317" y="4170507"/>
            <a:ext cx="10593187" cy="2194198"/>
          </a:xfrm>
        </p:spPr>
        <p:txBody>
          <a:bodyPr>
            <a:normAutofit fontScale="90000"/>
          </a:bodyPr>
          <a:lstStyle/>
          <a:p>
            <a:r>
              <a:rPr lang="nl-BE" sz="4900" dirty="0" smtClean="0"/>
              <a:t>Begeleidingscontinuüm en rollen in studie- en studentenbegeleiding</a:t>
            </a:r>
            <a:r>
              <a:rPr lang="nl-BE" dirty="0" smtClean="0"/>
              <a:t/>
            </a:r>
            <a:br>
              <a:rPr lang="nl-BE" dirty="0" smtClean="0"/>
            </a:br>
            <a:r>
              <a:rPr lang="nl-BE" dirty="0" smtClean="0"/>
              <a:t/>
            </a:r>
            <a:br>
              <a:rPr lang="nl-BE" dirty="0" smtClean="0"/>
            </a:br>
            <a:endParaRPr lang="nl-BE" sz="1400" dirty="0"/>
          </a:p>
        </p:txBody>
      </p:sp>
    </p:spTree>
    <p:extLst>
      <p:ext uri="{BB962C8B-B14F-4D97-AF65-F5344CB8AC3E}">
        <p14:creationId xmlns:p14="http://schemas.microsoft.com/office/powerpoint/2010/main" val="140808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6778" y="365126"/>
            <a:ext cx="9948332" cy="850064"/>
          </a:xfrm>
        </p:spPr>
        <p:txBody>
          <a:bodyPr/>
          <a:lstStyle/>
          <a:p>
            <a:r>
              <a:rPr lang="nl-BE" dirty="0" smtClean="0"/>
              <a:t>Begeleidingscontinuüm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76777" y="1215190"/>
            <a:ext cx="9948333" cy="5360587"/>
          </a:xfrm>
        </p:spPr>
        <p:txBody>
          <a:bodyPr/>
          <a:lstStyle/>
          <a:p>
            <a:pPr marL="0" indent="0">
              <a:buNone/>
            </a:pPr>
            <a:endParaRPr lang="nl-BE" dirty="0" smtClean="0"/>
          </a:p>
          <a:p>
            <a:r>
              <a:rPr lang="nl-BE" dirty="0" smtClean="0"/>
              <a:t>In de loop van het academiejaar 2015-2016 </a:t>
            </a:r>
          </a:p>
          <a:p>
            <a:r>
              <a:rPr lang="nl-BE" dirty="0"/>
              <a:t>o</a:t>
            </a:r>
            <a:r>
              <a:rPr lang="nl-BE" dirty="0" smtClean="0"/>
              <a:t>ntwierpen de dienst studentenbeleid en de groepen samen </a:t>
            </a:r>
          </a:p>
          <a:p>
            <a:r>
              <a:rPr lang="nl-BE" dirty="0" smtClean="0"/>
              <a:t>een kader om de begeleidingstaken en –rollen in kader te brengen</a:t>
            </a:r>
          </a:p>
          <a:p>
            <a:r>
              <a:rPr lang="nl-BE" dirty="0"/>
              <a:t>e</a:t>
            </a:r>
            <a:r>
              <a:rPr lang="nl-BE" dirty="0" smtClean="0"/>
              <a:t>en kader gebaseerd op het zorgcontinuüm in het leerplichtonderwijs</a:t>
            </a:r>
          </a:p>
          <a:p>
            <a:pPr marL="0" indent="0">
              <a:buNone/>
            </a:pPr>
            <a:endParaRPr lang="nl-BE" sz="4800" dirty="0" smtClean="0"/>
          </a:p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7987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Ambities</a:t>
            </a:r>
            <a:r>
              <a:rPr lang="nl-BE" dirty="0"/>
              <a:t/>
            </a:r>
            <a:br>
              <a:rPr lang="nl-BE" dirty="0"/>
            </a:b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smtClean="0"/>
              <a:t>Toekomstgericht </a:t>
            </a:r>
          </a:p>
          <a:p>
            <a:r>
              <a:rPr lang="nl-BE" dirty="0" smtClean="0"/>
              <a:t>Gemeenschappelijk </a:t>
            </a:r>
          </a:p>
          <a:p>
            <a:r>
              <a:rPr lang="nl-BE" dirty="0" smtClean="0"/>
              <a:t>Samenwerking faciliteren en verantwoordelijkheid delen</a:t>
            </a:r>
          </a:p>
          <a:p>
            <a:r>
              <a:rPr lang="nl-BE" dirty="0" smtClean="0"/>
              <a:t>Helder voor de student</a:t>
            </a:r>
          </a:p>
          <a:p>
            <a:r>
              <a:rPr lang="nl-BE" dirty="0" smtClean="0"/>
              <a:t>Gelijkwaardigheid</a:t>
            </a:r>
          </a:p>
          <a:p>
            <a:r>
              <a:rPr lang="nl-BE" dirty="0" smtClean="0"/>
              <a:t>Laagdrempelige begeleiding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1654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	</a:t>
            </a:r>
            <a:r>
              <a:rPr lang="nl-BE" dirty="0" smtClean="0"/>
              <a:t>Begeleidingscontinuüm</a:t>
            </a:r>
            <a:endParaRPr lang="nl-BE" dirty="0"/>
          </a:p>
        </p:txBody>
      </p:sp>
      <p:pic>
        <p:nvPicPr>
          <p:cNvPr id="4" name="Picture 657"/>
          <p:cNvPicPr/>
          <p:nvPr/>
        </p:nvPicPr>
        <p:blipFill>
          <a:blip r:embed="rId3"/>
          <a:stretch>
            <a:fillRect/>
          </a:stretch>
        </p:blipFill>
        <p:spPr>
          <a:xfrm>
            <a:off x="3414224" y="1923192"/>
            <a:ext cx="5528310" cy="3225800"/>
          </a:xfrm>
          <a:prstGeom prst="rect">
            <a:avLst/>
          </a:prstGeom>
        </p:spPr>
      </p:pic>
      <p:sp>
        <p:nvSpPr>
          <p:cNvPr id="5" name="Shape 659"/>
          <p:cNvSpPr/>
          <p:nvPr/>
        </p:nvSpPr>
        <p:spPr>
          <a:xfrm>
            <a:off x="2729059" y="3536092"/>
            <a:ext cx="685165" cy="1675765"/>
          </a:xfrm>
          <a:custGeom>
            <a:avLst/>
            <a:gdLst/>
            <a:ahLst/>
            <a:cxnLst/>
            <a:rect l="0" t="0" r="0" b="0"/>
            <a:pathLst>
              <a:path w="685800" h="1676400">
                <a:moveTo>
                  <a:pt x="685800" y="0"/>
                </a:moveTo>
                <a:cubicBezTo>
                  <a:pt x="496443" y="0"/>
                  <a:pt x="342900" y="25527"/>
                  <a:pt x="342900" y="57150"/>
                </a:cubicBezTo>
                <a:lnTo>
                  <a:pt x="342900" y="848614"/>
                </a:lnTo>
                <a:cubicBezTo>
                  <a:pt x="342900" y="880237"/>
                  <a:pt x="189357" y="905764"/>
                  <a:pt x="0" y="905764"/>
                </a:cubicBezTo>
                <a:cubicBezTo>
                  <a:pt x="189357" y="905764"/>
                  <a:pt x="342900" y="931418"/>
                  <a:pt x="342900" y="962914"/>
                </a:cubicBezTo>
                <a:lnTo>
                  <a:pt x="342900" y="1619250"/>
                </a:lnTo>
                <a:cubicBezTo>
                  <a:pt x="342900" y="1650809"/>
                  <a:pt x="496443" y="1676400"/>
                  <a:pt x="685800" y="1676400"/>
                </a:cubicBezTo>
              </a:path>
            </a:pathLst>
          </a:custGeom>
          <a:ln w="6096" cap="flat">
            <a:miter lim="127000"/>
          </a:ln>
        </p:spPr>
        <p:style>
          <a:lnRef idx="1">
            <a:srgbClr val="5B9BD5"/>
          </a:lnRef>
          <a:fillRef idx="0">
            <a:srgbClr val="000000">
              <a:alpha val="0"/>
            </a:srgbClr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nl-BE"/>
          </a:p>
        </p:txBody>
      </p:sp>
      <p:sp>
        <p:nvSpPr>
          <p:cNvPr id="6" name="Rectangle 661"/>
          <p:cNvSpPr/>
          <p:nvPr/>
        </p:nvSpPr>
        <p:spPr>
          <a:xfrm rot="16200001">
            <a:off x="1807207" y="3816890"/>
            <a:ext cx="1657103" cy="69532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Voor alle </a:t>
            </a:r>
            <a:r>
              <a:rPr lang="nl-BE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studenten hetzelfde aanbod </a:t>
            </a:r>
            <a:endParaRPr lang="nl-BE" sz="16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hape 658"/>
          <p:cNvSpPr/>
          <p:nvPr/>
        </p:nvSpPr>
        <p:spPr>
          <a:xfrm>
            <a:off x="8306709" y="1923192"/>
            <a:ext cx="801370" cy="2399665"/>
          </a:xfrm>
          <a:custGeom>
            <a:avLst/>
            <a:gdLst/>
            <a:ahLst/>
            <a:cxnLst/>
            <a:rect l="0" t="0" r="0" b="0"/>
            <a:pathLst>
              <a:path w="801624" h="2400300">
                <a:moveTo>
                  <a:pt x="0" y="0"/>
                </a:moveTo>
                <a:cubicBezTo>
                  <a:pt x="221361" y="0"/>
                  <a:pt x="400812" y="29845"/>
                  <a:pt x="400812" y="66802"/>
                </a:cubicBezTo>
                <a:lnTo>
                  <a:pt x="400812" y="1197356"/>
                </a:lnTo>
                <a:cubicBezTo>
                  <a:pt x="400812" y="1234313"/>
                  <a:pt x="580263" y="1264158"/>
                  <a:pt x="801624" y="1264158"/>
                </a:cubicBezTo>
                <a:cubicBezTo>
                  <a:pt x="580263" y="1264158"/>
                  <a:pt x="400812" y="1294130"/>
                  <a:pt x="400812" y="1330960"/>
                </a:cubicBezTo>
                <a:lnTo>
                  <a:pt x="400812" y="2333498"/>
                </a:lnTo>
                <a:cubicBezTo>
                  <a:pt x="400812" y="2370455"/>
                  <a:pt x="221361" y="2400300"/>
                  <a:pt x="0" y="2400300"/>
                </a:cubicBezTo>
              </a:path>
            </a:pathLst>
          </a:custGeom>
          <a:ln w="6096" cap="flat">
            <a:miter lim="127000"/>
          </a:ln>
        </p:spPr>
        <p:style>
          <a:lnRef idx="1">
            <a:srgbClr val="5B9BD5"/>
          </a:lnRef>
          <a:fillRef idx="0">
            <a:srgbClr val="000000">
              <a:alpha val="0"/>
            </a:srgbClr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nl-BE"/>
          </a:p>
        </p:txBody>
      </p:sp>
      <p:sp>
        <p:nvSpPr>
          <p:cNvPr id="8" name="Rectangle 608"/>
          <p:cNvSpPr/>
          <p:nvPr/>
        </p:nvSpPr>
        <p:spPr>
          <a:xfrm rot="16200001">
            <a:off x="8140391" y="2805472"/>
            <a:ext cx="2399665" cy="464289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Specifiek </a:t>
            </a:r>
            <a:r>
              <a:rPr lang="nl-BE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 maat van de student</a:t>
            </a:r>
          </a:p>
        </p:txBody>
      </p:sp>
      <p:sp>
        <p:nvSpPr>
          <p:cNvPr id="9" name="Shape 686"/>
          <p:cNvSpPr/>
          <p:nvPr/>
        </p:nvSpPr>
        <p:spPr>
          <a:xfrm>
            <a:off x="10324108" y="1837784"/>
            <a:ext cx="75565" cy="3396615"/>
          </a:xfrm>
          <a:custGeom>
            <a:avLst/>
            <a:gdLst/>
            <a:ahLst/>
            <a:cxnLst/>
            <a:rect l="0" t="0" r="0" b="0"/>
            <a:pathLst>
              <a:path w="76200" h="3397275">
                <a:moveTo>
                  <a:pt x="38481" y="0"/>
                </a:moveTo>
                <a:lnTo>
                  <a:pt x="76200" y="76327"/>
                </a:lnTo>
                <a:lnTo>
                  <a:pt x="44386" y="76168"/>
                </a:lnTo>
                <a:lnTo>
                  <a:pt x="27686" y="3397275"/>
                </a:lnTo>
                <a:lnTo>
                  <a:pt x="14986" y="3397212"/>
                </a:lnTo>
                <a:lnTo>
                  <a:pt x="31686" y="76105"/>
                </a:lnTo>
                <a:lnTo>
                  <a:pt x="0" y="75946"/>
                </a:lnTo>
                <a:lnTo>
                  <a:pt x="38481" y="0"/>
                </a:lnTo>
                <a:close/>
              </a:path>
            </a:pathLst>
          </a:custGeom>
          <a:ln w="0" cap="flat">
            <a:miter lim="127000"/>
          </a:ln>
        </p:spPr>
        <p:style>
          <a:lnRef idx="0">
            <a:srgbClr val="000000">
              <a:alpha val="0"/>
            </a:srgbClr>
          </a:lnRef>
          <a:fillRef idx="1">
            <a:srgbClr val="5B9BD5"/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nl-BE"/>
          </a:p>
        </p:txBody>
      </p:sp>
      <p:sp>
        <p:nvSpPr>
          <p:cNvPr id="10" name="Shape 664"/>
          <p:cNvSpPr/>
          <p:nvPr/>
        </p:nvSpPr>
        <p:spPr>
          <a:xfrm>
            <a:off x="1313314" y="3564806"/>
            <a:ext cx="580390" cy="1599565"/>
          </a:xfrm>
          <a:custGeom>
            <a:avLst/>
            <a:gdLst/>
            <a:ahLst/>
            <a:cxnLst/>
            <a:rect l="0" t="0" r="0" b="0"/>
            <a:pathLst>
              <a:path w="580644" h="1600200">
                <a:moveTo>
                  <a:pt x="580644" y="1600200"/>
                </a:moveTo>
                <a:cubicBezTo>
                  <a:pt x="420243" y="1600200"/>
                  <a:pt x="290322" y="1578534"/>
                  <a:pt x="290322" y="1551813"/>
                </a:cubicBezTo>
                <a:lnTo>
                  <a:pt x="290322" y="848487"/>
                </a:lnTo>
                <a:cubicBezTo>
                  <a:pt x="290322" y="821817"/>
                  <a:pt x="160401" y="800100"/>
                  <a:pt x="0" y="800100"/>
                </a:cubicBezTo>
                <a:cubicBezTo>
                  <a:pt x="160401" y="800100"/>
                  <a:pt x="290322" y="778384"/>
                  <a:pt x="290322" y="751713"/>
                </a:cubicBezTo>
                <a:lnTo>
                  <a:pt x="290322" y="48387"/>
                </a:lnTo>
                <a:cubicBezTo>
                  <a:pt x="290322" y="21717"/>
                  <a:pt x="420243" y="0"/>
                  <a:pt x="580644" y="0"/>
                </a:cubicBezTo>
              </a:path>
            </a:pathLst>
          </a:custGeom>
          <a:ln w="6096" cap="flat">
            <a:miter lim="127000"/>
          </a:ln>
        </p:spPr>
        <p:style>
          <a:lnRef idx="1">
            <a:srgbClr val="5B9BD5"/>
          </a:lnRef>
          <a:fillRef idx="0">
            <a:srgbClr val="000000">
              <a:alpha val="0"/>
            </a:srgbClr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nl-BE"/>
          </a:p>
        </p:txBody>
      </p:sp>
      <p:sp>
        <p:nvSpPr>
          <p:cNvPr id="11" name="Rectangle 667"/>
          <p:cNvSpPr/>
          <p:nvPr/>
        </p:nvSpPr>
        <p:spPr>
          <a:xfrm>
            <a:off x="170677" y="3944357"/>
            <a:ext cx="1292225" cy="12675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Binnen </a:t>
            </a:r>
            <a:r>
              <a:rPr lang="nl-BE" sz="14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reguliere werking en omkadering van opleiding/ groep </a:t>
            </a:r>
            <a:endParaRPr lang="nl-BE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Shape 665"/>
          <p:cNvSpPr/>
          <p:nvPr/>
        </p:nvSpPr>
        <p:spPr>
          <a:xfrm>
            <a:off x="1323051" y="2834734"/>
            <a:ext cx="593725" cy="688340"/>
          </a:xfrm>
          <a:custGeom>
            <a:avLst/>
            <a:gdLst/>
            <a:ahLst/>
            <a:cxnLst/>
            <a:rect l="0" t="0" r="0" b="0"/>
            <a:pathLst>
              <a:path w="594360" h="688848">
                <a:moveTo>
                  <a:pt x="594360" y="688848"/>
                </a:moveTo>
                <a:cubicBezTo>
                  <a:pt x="430276" y="688848"/>
                  <a:pt x="297180" y="666623"/>
                  <a:pt x="297180" y="639318"/>
                </a:cubicBezTo>
                <a:lnTo>
                  <a:pt x="297180" y="359537"/>
                </a:lnTo>
                <a:cubicBezTo>
                  <a:pt x="297180" y="332105"/>
                  <a:pt x="164084" y="310007"/>
                  <a:pt x="0" y="310007"/>
                </a:cubicBezTo>
                <a:cubicBezTo>
                  <a:pt x="164084" y="310007"/>
                  <a:pt x="297180" y="287782"/>
                  <a:pt x="297180" y="260477"/>
                </a:cubicBezTo>
                <a:lnTo>
                  <a:pt x="297180" y="49530"/>
                </a:lnTo>
                <a:cubicBezTo>
                  <a:pt x="297180" y="22225"/>
                  <a:pt x="430276" y="0"/>
                  <a:pt x="594360" y="0"/>
                </a:cubicBezTo>
              </a:path>
            </a:pathLst>
          </a:custGeom>
          <a:ln w="6096" cap="flat">
            <a:miter lim="127000"/>
          </a:ln>
        </p:spPr>
        <p:style>
          <a:lnRef idx="1">
            <a:srgbClr val="5B9BD5"/>
          </a:lnRef>
          <a:fillRef idx="0">
            <a:srgbClr val="000000">
              <a:alpha val="0"/>
            </a:srgbClr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nl-BE"/>
          </a:p>
        </p:txBody>
      </p:sp>
      <p:sp>
        <p:nvSpPr>
          <p:cNvPr id="13" name="Rectangle 672"/>
          <p:cNvSpPr/>
          <p:nvPr/>
        </p:nvSpPr>
        <p:spPr>
          <a:xfrm>
            <a:off x="204191" y="2793001"/>
            <a:ext cx="1258711" cy="102722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Binnen </a:t>
            </a:r>
            <a:r>
              <a:rPr lang="nl-BE" sz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reguliere werking van hogeschool of via raamovereenkomst</a:t>
            </a:r>
            <a:endParaRPr lang="nl-BE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Shape 666"/>
          <p:cNvSpPr/>
          <p:nvPr/>
        </p:nvSpPr>
        <p:spPr>
          <a:xfrm>
            <a:off x="1232669" y="2094836"/>
            <a:ext cx="741680" cy="664210"/>
          </a:xfrm>
          <a:custGeom>
            <a:avLst/>
            <a:gdLst/>
            <a:ahLst/>
            <a:cxnLst/>
            <a:rect l="0" t="0" r="0" b="0"/>
            <a:pathLst>
              <a:path w="742188" h="664464">
                <a:moveTo>
                  <a:pt x="742188" y="664464"/>
                </a:moveTo>
                <a:cubicBezTo>
                  <a:pt x="537210" y="664464"/>
                  <a:pt x="371094" y="639699"/>
                  <a:pt x="371094" y="609092"/>
                </a:cubicBezTo>
                <a:lnTo>
                  <a:pt x="371094" y="387604"/>
                </a:lnTo>
                <a:cubicBezTo>
                  <a:pt x="371094" y="356997"/>
                  <a:pt x="204978" y="332232"/>
                  <a:pt x="0" y="332232"/>
                </a:cubicBezTo>
                <a:cubicBezTo>
                  <a:pt x="204978" y="332232"/>
                  <a:pt x="371094" y="307467"/>
                  <a:pt x="371094" y="276860"/>
                </a:cubicBezTo>
                <a:lnTo>
                  <a:pt x="371094" y="55372"/>
                </a:lnTo>
                <a:cubicBezTo>
                  <a:pt x="371094" y="24765"/>
                  <a:pt x="537210" y="0"/>
                  <a:pt x="742188" y="0"/>
                </a:cubicBezTo>
              </a:path>
            </a:pathLst>
          </a:custGeom>
          <a:ln w="6096" cap="flat">
            <a:miter lim="127000"/>
          </a:ln>
        </p:spPr>
        <p:style>
          <a:lnRef idx="1">
            <a:srgbClr val="5B9BD5"/>
          </a:lnRef>
          <a:fillRef idx="0">
            <a:srgbClr val="000000">
              <a:alpha val="0"/>
            </a:srgbClr>
          </a:fillRef>
          <a:effectRef idx="0">
            <a:scrgbClr r="0" g="0" b="0"/>
          </a:effectRef>
          <a:fontRef idx="none"/>
        </p:style>
        <p:txBody>
          <a:bodyPr/>
          <a:lstStyle/>
          <a:p>
            <a:endParaRPr lang="nl-BE"/>
          </a:p>
        </p:txBody>
      </p:sp>
      <p:sp>
        <p:nvSpPr>
          <p:cNvPr id="15" name="Rectangle 683"/>
          <p:cNvSpPr/>
          <p:nvPr/>
        </p:nvSpPr>
        <p:spPr>
          <a:xfrm>
            <a:off x="204191" y="2118890"/>
            <a:ext cx="848360" cy="516026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Extern aan </a:t>
            </a:r>
            <a:r>
              <a:rPr lang="nl-BE" sz="14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hogeschool</a:t>
            </a:r>
            <a:endParaRPr lang="nl-BE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687"/>
          <p:cNvSpPr/>
          <p:nvPr/>
        </p:nvSpPr>
        <p:spPr>
          <a:xfrm rot="16200001">
            <a:off x="8829120" y="2918911"/>
            <a:ext cx="4088765" cy="542212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Begeleidingsvraag wordt specifieker, meer vraag naar </a:t>
            </a:r>
            <a:r>
              <a:rPr lang="nl-BE" sz="1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‘op maat</a:t>
            </a:r>
            <a:r>
              <a:rPr lang="nl-BE" sz="11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endParaRPr lang="nl-BE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4827372" y="5642919"/>
            <a:ext cx="2702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smtClean="0"/>
              <a:t>Voor wie? </a:t>
            </a:r>
            <a:endParaRPr lang="nl-BE" dirty="0"/>
          </a:p>
        </p:txBody>
      </p:sp>
      <p:sp>
        <p:nvSpPr>
          <p:cNvPr id="18" name="Tekstvak 17"/>
          <p:cNvSpPr txBox="1"/>
          <p:nvPr/>
        </p:nvSpPr>
        <p:spPr>
          <a:xfrm>
            <a:off x="5111577" y="601225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smtClean="0"/>
              <a:t>Door wie?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9277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57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52825" y="1645855"/>
            <a:ext cx="8639175" cy="5038725"/>
          </a:xfrm>
          <a:prstGeom prst="rect">
            <a:avLst/>
          </a:prstGeom>
        </p:spPr>
      </p:pic>
      <p:sp>
        <p:nvSpPr>
          <p:cNvPr id="4" name="Ovaal 3"/>
          <p:cNvSpPr/>
          <p:nvPr/>
        </p:nvSpPr>
        <p:spPr>
          <a:xfrm>
            <a:off x="1879615" y="3495608"/>
            <a:ext cx="3797207" cy="1056655"/>
          </a:xfrm>
          <a:prstGeom prst="ellipse">
            <a:avLst/>
          </a:prstGeom>
          <a:noFill/>
          <a:ln w="38100">
            <a:solidFill>
              <a:srgbClr val="E000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400" dirty="0" smtClean="0">
                <a:solidFill>
                  <a:schemeClr val="tx1"/>
                </a:solidFill>
              </a:rPr>
              <a:t>Deontologische code SSB</a:t>
            </a:r>
            <a:endParaRPr lang="nl-BE" sz="2400" dirty="0">
              <a:solidFill>
                <a:schemeClr val="tx1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70881" y="422397"/>
            <a:ext cx="1415772" cy="54864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lvl="0"/>
            <a:r>
              <a:rPr lang="nl-BE" sz="4000" dirty="0">
                <a:solidFill>
                  <a:schemeClr val="bg1"/>
                </a:solidFill>
              </a:rPr>
              <a:t>Studie- en studentenbegeleiding </a:t>
            </a:r>
            <a:endParaRPr lang="nl-BE" dirty="0">
              <a:solidFill>
                <a:schemeClr val="bg1"/>
              </a:solidFill>
            </a:endParaRPr>
          </a:p>
        </p:txBody>
      </p:sp>
      <p:sp>
        <p:nvSpPr>
          <p:cNvPr id="11" name="Ovaal 10"/>
          <p:cNvSpPr/>
          <p:nvPr/>
        </p:nvSpPr>
        <p:spPr>
          <a:xfrm>
            <a:off x="1879615" y="1292801"/>
            <a:ext cx="4372827" cy="2064511"/>
          </a:xfrm>
          <a:prstGeom prst="ellipse">
            <a:avLst/>
          </a:prstGeom>
          <a:noFill/>
          <a:ln w="38100">
            <a:solidFill>
              <a:srgbClr val="E000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400" dirty="0" smtClean="0">
                <a:solidFill>
                  <a:schemeClr val="tx1"/>
                </a:solidFill>
              </a:rPr>
              <a:t>UCLL-competentieprofielen voor de verschillende rollen in het BC</a:t>
            </a:r>
            <a:endParaRPr lang="nl-BE" sz="2400" dirty="0">
              <a:solidFill>
                <a:schemeClr val="tx1"/>
              </a:solidFill>
            </a:endParaRPr>
          </a:p>
        </p:txBody>
      </p:sp>
      <p:sp>
        <p:nvSpPr>
          <p:cNvPr id="12" name="Ovaal 11"/>
          <p:cNvSpPr/>
          <p:nvPr/>
        </p:nvSpPr>
        <p:spPr>
          <a:xfrm>
            <a:off x="5512845" y="154633"/>
            <a:ext cx="5491485" cy="1362450"/>
          </a:xfrm>
          <a:prstGeom prst="ellipse">
            <a:avLst/>
          </a:prstGeom>
          <a:noFill/>
          <a:ln w="38100">
            <a:solidFill>
              <a:srgbClr val="E000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400" dirty="0" smtClean="0">
                <a:solidFill>
                  <a:schemeClr val="tx1"/>
                </a:solidFill>
              </a:rPr>
              <a:t>Begeleidingscontinuüm</a:t>
            </a:r>
            <a:endParaRPr lang="nl-BE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10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67261" y="4021620"/>
            <a:ext cx="3070179" cy="2046786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593" y="4265054"/>
            <a:ext cx="1595147" cy="1595147"/>
          </a:xfrm>
          <a:prstGeom prst="rect">
            <a:avLst/>
          </a:prstGeom>
        </p:spPr>
      </p:pic>
      <p:pic>
        <p:nvPicPr>
          <p:cNvPr id="26" name="Afbeelding 2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923" y="3483486"/>
            <a:ext cx="3374515" cy="3374515"/>
          </a:xfrm>
          <a:prstGeom prst="rect">
            <a:avLst/>
          </a:prstGeom>
        </p:spPr>
      </p:pic>
      <p:sp>
        <p:nvSpPr>
          <p:cNvPr id="20" name="Tekstvak 19"/>
          <p:cNvSpPr txBox="1"/>
          <p:nvPr/>
        </p:nvSpPr>
        <p:spPr>
          <a:xfrm rot="2232909">
            <a:off x="2858817" y="752102"/>
            <a:ext cx="1884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600" b="1" cap="all" dirty="0">
                <a:solidFill>
                  <a:srgbClr val="003469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Vind een opleiding die bij je past</a:t>
            </a:r>
          </a:p>
          <a:p>
            <a:pPr algn="ctr"/>
            <a:endParaRPr lang="nl-BE" sz="1600" dirty="0">
              <a:solidFill>
                <a:srgbClr val="003469"/>
              </a:solidFill>
            </a:endParaRPr>
          </a:p>
        </p:txBody>
      </p:sp>
      <p:sp>
        <p:nvSpPr>
          <p:cNvPr id="21" name="Tekstvak 20"/>
          <p:cNvSpPr txBox="1"/>
          <p:nvPr/>
        </p:nvSpPr>
        <p:spPr>
          <a:xfrm rot="2087570">
            <a:off x="2358334" y="2667945"/>
            <a:ext cx="1884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600" b="1" cap="all" dirty="0">
                <a:solidFill>
                  <a:srgbClr val="003469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Vind Jezelf</a:t>
            </a:r>
          </a:p>
          <a:p>
            <a:pPr algn="ctr"/>
            <a:endParaRPr lang="nl-BE" sz="1600" dirty="0">
              <a:solidFill>
                <a:srgbClr val="003469"/>
              </a:solidFill>
            </a:endParaRPr>
          </a:p>
        </p:txBody>
      </p:sp>
      <p:sp>
        <p:nvSpPr>
          <p:cNvPr id="22" name="Arrow: Right 10"/>
          <p:cNvSpPr/>
          <p:nvPr/>
        </p:nvSpPr>
        <p:spPr>
          <a:xfrm rot="2219361">
            <a:off x="2839584" y="525746"/>
            <a:ext cx="2459317" cy="1641343"/>
          </a:xfrm>
          <a:prstGeom prst="rightArrow">
            <a:avLst>
              <a:gd name="adj1" fmla="val 50000"/>
              <a:gd name="adj2" fmla="val 46026"/>
            </a:avLst>
          </a:prstGeom>
          <a:noFill/>
          <a:ln w="76200" cap="rnd">
            <a:solidFill>
              <a:srgbClr val="00346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/>
          </a:p>
        </p:txBody>
      </p:sp>
      <p:sp>
        <p:nvSpPr>
          <p:cNvPr id="23" name="Arrow: Right 11"/>
          <p:cNvSpPr/>
          <p:nvPr/>
        </p:nvSpPr>
        <p:spPr>
          <a:xfrm rot="2087570">
            <a:off x="2384379" y="2253907"/>
            <a:ext cx="2459316" cy="1584321"/>
          </a:xfrm>
          <a:prstGeom prst="rightArrow">
            <a:avLst>
              <a:gd name="adj1" fmla="val 50000"/>
              <a:gd name="adj2" fmla="val 46026"/>
            </a:avLst>
          </a:prstGeom>
          <a:noFill/>
          <a:ln w="76200" cap="rnd">
            <a:solidFill>
              <a:srgbClr val="00346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/>
          </a:p>
        </p:txBody>
      </p:sp>
      <p:sp>
        <p:nvSpPr>
          <p:cNvPr id="24" name="Tekstvak 23"/>
          <p:cNvSpPr txBox="1"/>
          <p:nvPr/>
        </p:nvSpPr>
        <p:spPr>
          <a:xfrm rot="18900000">
            <a:off x="6959238" y="904755"/>
            <a:ext cx="2294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600" b="1" cap="all" dirty="0">
                <a:solidFill>
                  <a:srgbClr val="003469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VIND info gestructureerd terug</a:t>
            </a:r>
            <a:endParaRPr lang="nl-BE" sz="1600" dirty="0">
              <a:solidFill>
                <a:srgbClr val="003469"/>
              </a:solidFill>
            </a:endParaRPr>
          </a:p>
        </p:txBody>
      </p:sp>
      <p:sp>
        <p:nvSpPr>
          <p:cNvPr id="25" name="Arrow: Right 11"/>
          <p:cNvSpPr/>
          <p:nvPr/>
        </p:nvSpPr>
        <p:spPr>
          <a:xfrm rot="18900000" flipH="1">
            <a:off x="6843239" y="602191"/>
            <a:ext cx="2459317" cy="1491142"/>
          </a:xfrm>
          <a:prstGeom prst="rightArrow">
            <a:avLst>
              <a:gd name="adj1" fmla="val 50000"/>
              <a:gd name="adj2" fmla="val 46026"/>
            </a:avLst>
          </a:prstGeom>
          <a:noFill/>
          <a:ln w="76200" cap="rnd">
            <a:solidFill>
              <a:srgbClr val="00346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/>
          </a:p>
        </p:txBody>
      </p:sp>
      <p:sp>
        <p:nvSpPr>
          <p:cNvPr id="27" name="Tekstvak 26"/>
          <p:cNvSpPr txBox="1"/>
          <p:nvPr/>
        </p:nvSpPr>
        <p:spPr>
          <a:xfrm rot="18999752">
            <a:off x="7567852" y="2553259"/>
            <a:ext cx="2294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600" b="1" cap="all" dirty="0">
                <a:solidFill>
                  <a:srgbClr val="003469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VIND Ondersteuning voor SSB</a:t>
            </a:r>
            <a:endParaRPr lang="nl-BE" sz="1600" dirty="0">
              <a:solidFill>
                <a:srgbClr val="003469"/>
              </a:solidFill>
            </a:endParaRPr>
          </a:p>
        </p:txBody>
      </p:sp>
      <p:sp>
        <p:nvSpPr>
          <p:cNvPr id="28" name="Arrow: Right 11"/>
          <p:cNvSpPr/>
          <p:nvPr/>
        </p:nvSpPr>
        <p:spPr>
          <a:xfrm rot="18999400" flipH="1">
            <a:off x="7334513" y="2321813"/>
            <a:ext cx="2459317" cy="1584322"/>
          </a:xfrm>
          <a:prstGeom prst="rightArrow">
            <a:avLst>
              <a:gd name="adj1" fmla="val 50000"/>
              <a:gd name="adj2" fmla="val 46026"/>
            </a:avLst>
          </a:prstGeom>
          <a:noFill/>
          <a:ln w="76200" cap="rnd">
            <a:solidFill>
              <a:srgbClr val="003469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/>
          </a:p>
        </p:txBody>
      </p:sp>
    </p:spTree>
    <p:extLst>
      <p:ext uri="{BB962C8B-B14F-4D97-AF65-F5344CB8AC3E}">
        <p14:creationId xmlns:p14="http://schemas.microsoft.com/office/powerpoint/2010/main" val="9820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 animBg="1"/>
      <p:bldP spid="23" grpId="0" animBg="1"/>
      <p:bldP spid="24" grpId="0"/>
      <p:bldP spid="25" grpId="0" animBg="1"/>
      <p:bldP spid="27" grpId="0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Essentie MMP FIND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876778" y="1646238"/>
            <a:ext cx="8554508" cy="3562615"/>
          </a:xfrm>
        </p:spPr>
        <p:txBody>
          <a:bodyPr/>
          <a:lstStyle/>
          <a:p>
            <a:r>
              <a:rPr lang="nl-BE" sz="2400" dirty="0" smtClean="0"/>
              <a:t>Begeleidingskader </a:t>
            </a:r>
            <a:r>
              <a:rPr lang="nl-BE" sz="2400" dirty="0"/>
              <a:t>gestoeld op </a:t>
            </a:r>
            <a:r>
              <a:rPr lang="nl-BE" sz="2400" b="1" dirty="0"/>
              <a:t>autonome </a:t>
            </a:r>
            <a:r>
              <a:rPr lang="nl-BE" sz="2400" b="1" dirty="0" smtClean="0"/>
              <a:t>motivatie</a:t>
            </a:r>
            <a:r>
              <a:rPr lang="nl-BE" sz="2400" b="1" dirty="0"/>
              <a:t> </a:t>
            </a:r>
            <a:r>
              <a:rPr lang="nl-BE" sz="2400" dirty="0" smtClean="0"/>
              <a:t>en </a:t>
            </a:r>
            <a:r>
              <a:rPr lang="nl-BE" sz="2400" b="1" dirty="0" smtClean="0"/>
              <a:t>zelfsturing</a:t>
            </a:r>
          </a:p>
          <a:p>
            <a:r>
              <a:rPr lang="nl-BE" sz="2400" dirty="0"/>
              <a:t>S</a:t>
            </a:r>
            <a:r>
              <a:rPr lang="nl-BE" sz="2400" dirty="0" smtClean="0"/>
              <a:t>tudent krijgt </a:t>
            </a:r>
            <a:r>
              <a:rPr lang="nl-BE" sz="2400" b="1" dirty="0" smtClean="0"/>
              <a:t>relevante </a:t>
            </a:r>
            <a:r>
              <a:rPr lang="nl-BE" sz="2400" b="1" dirty="0"/>
              <a:t>data </a:t>
            </a:r>
            <a:r>
              <a:rPr lang="nl-BE" sz="2400" dirty="0"/>
              <a:t>aangereikt over zijn persoon en studieloopbaan via een eenvoudig consulteerbare </a:t>
            </a:r>
            <a:r>
              <a:rPr lang="nl-BE" sz="2400" b="1" dirty="0" smtClean="0"/>
              <a:t>tool</a:t>
            </a:r>
          </a:p>
          <a:p>
            <a:r>
              <a:rPr lang="nl-BE" sz="2400" dirty="0" smtClean="0"/>
              <a:t>Student kan </a:t>
            </a:r>
            <a:r>
              <a:rPr lang="nl-BE" sz="2400" b="1" dirty="0" smtClean="0"/>
              <a:t>zich vergelijken </a:t>
            </a:r>
            <a:r>
              <a:rPr lang="nl-BE" sz="2400" dirty="0"/>
              <a:t>met de </a:t>
            </a:r>
            <a:r>
              <a:rPr lang="nl-BE" sz="2400" dirty="0" smtClean="0"/>
              <a:t>referentiegroep</a:t>
            </a:r>
            <a:endParaRPr lang="nl-BE" sz="2400" dirty="0"/>
          </a:p>
          <a:p>
            <a:r>
              <a:rPr lang="nl-BE" sz="2400" dirty="0"/>
              <a:t>S</a:t>
            </a:r>
            <a:r>
              <a:rPr lang="nl-BE" sz="2400" dirty="0" smtClean="0"/>
              <a:t>tudent </a:t>
            </a:r>
            <a:r>
              <a:rPr lang="nl-BE" sz="2400" dirty="0"/>
              <a:t>krijgt </a:t>
            </a:r>
            <a:r>
              <a:rPr lang="nl-BE" sz="2400" dirty="0" smtClean="0"/>
              <a:t>een </a:t>
            </a:r>
            <a:r>
              <a:rPr lang="nl-BE" sz="2400" b="1" dirty="0"/>
              <a:t>spiegel</a:t>
            </a:r>
            <a:r>
              <a:rPr lang="nl-BE" sz="2400" dirty="0"/>
              <a:t> voorgehouden </a:t>
            </a:r>
            <a:r>
              <a:rPr lang="nl-BE" sz="2400" dirty="0" smtClean="0"/>
              <a:t>om </a:t>
            </a:r>
            <a:r>
              <a:rPr lang="nl-BE" sz="2400" dirty="0"/>
              <a:t>heft in </a:t>
            </a:r>
            <a:r>
              <a:rPr lang="nl-BE" sz="2400" b="1" dirty="0"/>
              <a:t>eigen handen </a:t>
            </a:r>
            <a:r>
              <a:rPr lang="nl-BE" sz="2400" dirty="0"/>
              <a:t>te </a:t>
            </a:r>
            <a:r>
              <a:rPr lang="nl-BE" sz="2400" dirty="0" smtClean="0"/>
              <a:t>nemen. Zet aan tot reflectie studietraject </a:t>
            </a:r>
            <a:r>
              <a:rPr lang="nl-BE" sz="2400" dirty="0"/>
              <a:t>en </a:t>
            </a:r>
            <a:r>
              <a:rPr lang="nl-BE" sz="2400" dirty="0" smtClean="0"/>
              <a:t>studeergedrag</a:t>
            </a:r>
            <a:endParaRPr lang="nl-BE" sz="2400" dirty="0"/>
          </a:p>
          <a:p>
            <a:r>
              <a:rPr lang="nl-BE" sz="2400" dirty="0" smtClean="0"/>
              <a:t>Studenten en/of trajectcoach:  adviseren  </a:t>
            </a:r>
            <a:r>
              <a:rPr lang="nl-BE" sz="2400" dirty="0"/>
              <a:t>en </a:t>
            </a:r>
            <a:r>
              <a:rPr lang="nl-BE" sz="2400" dirty="0" smtClean="0"/>
              <a:t>begeleiden</a:t>
            </a:r>
          </a:p>
          <a:p>
            <a:r>
              <a:rPr lang="nl-BE" sz="2400" dirty="0" smtClean="0"/>
              <a:t>Ondersteund door een draaiboek en professionalisering</a:t>
            </a:r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90102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7553" y="237127"/>
            <a:ext cx="1399811" cy="1402513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553" y="3463841"/>
            <a:ext cx="1534449" cy="1453097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6660" y="1736317"/>
            <a:ext cx="1405216" cy="1402511"/>
          </a:xfrm>
          <a:prstGeom prst="rect">
            <a:avLst/>
          </a:prstGeom>
        </p:spPr>
      </p:pic>
      <p:pic>
        <p:nvPicPr>
          <p:cNvPr id="25" name="Afbeelding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9953" y="5089517"/>
            <a:ext cx="1458630" cy="1503684"/>
          </a:xfrm>
          <a:prstGeom prst="rect">
            <a:avLst/>
          </a:prstGeom>
        </p:spPr>
      </p:pic>
      <p:sp>
        <p:nvSpPr>
          <p:cNvPr id="26" name="Tekstvak 25"/>
          <p:cNvSpPr txBox="1"/>
          <p:nvPr/>
        </p:nvSpPr>
        <p:spPr>
          <a:xfrm>
            <a:off x="5789221" y="206269"/>
            <a:ext cx="4629398" cy="1464231"/>
          </a:xfrm>
          <a:prstGeom prst="roundRect">
            <a:avLst/>
          </a:prstGeom>
          <a:noFill/>
          <a:ln w="28575">
            <a:solidFill>
              <a:srgbClr val="19376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Toegankelijk overzicht voor studenten van eigen gegevens (&lt;</a:t>
            </a:r>
            <a:r>
              <a:rPr lang="nl-BE" sz="1600" dirty="0" err="1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ownership</a:t>
            </a: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zelfsturing)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 van student op één plaats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Ondersteuningstool voor SSB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Tijdige detectie van afhakers</a:t>
            </a:r>
          </a:p>
        </p:txBody>
      </p:sp>
      <p:sp>
        <p:nvSpPr>
          <p:cNvPr id="28" name="Tekstvak 27"/>
          <p:cNvSpPr txBox="1"/>
          <p:nvPr/>
        </p:nvSpPr>
        <p:spPr>
          <a:xfrm>
            <a:off x="5789221" y="2079718"/>
            <a:ext cx="4629398" cy="919401"/>
          </a:xfrm>
          <a:prstGeom prst="roundRect">
            <a:avLst/>
          </a:prstGeom>
          <a:noFill/>
          <a:ln w="28575">
            <a:solidFill>
              <a:srgbClr val="19376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Stroomlijning en verheldering beleid SSB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Ondersteuningsaanbod voor coaches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Optimalisering van SSB</a:t>
            </a:r>
          </a:p>
        </p:txBody>
      </p:sp>
      <p:sp>
        <p:nvSpPr>
          <p:cNvPr id="29" name="Tekstvak 28"/>
          <p:cNvSpPr txBox="1"/>
          <p:nvPr/>
        </p:nvSpPr>
        <p:spPr>
          <a:xfrm>
            <a:off x="5789221" y="3569187"/>
            <a:ext cx="4629398" cy="1191816"/>
          </a:xfrm>
          <a:prstGeom prst="roundRect">
            <a:avLst/>
          </a:prstGeom>
          <a:noFill/>
          <a:ln w="28575">
            <a:solidFill>
              <a:srgbClr val="19376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Duidelijkheid voor toekomstige studenten wat betreft inhoud en vereisten van opleidingen aan de UCLL.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Eén format voor alle opleidingen</a:t>
            </a:r>
          </a:p>
        </p:txBody>
      </p:sp>
      <p:sp>
        <p:nvSpPr>
          <p:cNvPr id="30" name="Tekstvak 29"/>
          <p:cNvSpPr txBox="1"/>
          <p:nvPr/>
        </p:nvSpPr>
        <p:spPr>
          <a:xfrm>
            <a:off x="5789221" y="5517866"/>
            <a:ext cx="4629398" cy="646986"/>
          </a:xfrm>
          <a:prstGeom prst="roundRect">
            <a:avLst/>
          </a:prstGeom>
          <a:noFill/>
          <a:ln w="28575">
            <a:solidFill>
              <a:srgbClr val="19376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Helderheid </a:t>
            </a:r>
            <a:r>
              <a:rPr lang="nl-BE" sz="1600" dirty="0" err="1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mbt</a:t>
            </a:r>
            <a:r>
              <a:rPr lang="nl-BE" sz="1600" dirty="0">
                <a:solidFill>
                  <a:srgbClr val="00346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aansluiting naar HBO5 richtingen</a:t>
            </a:r>
          </a:p>
        </p:txBody>
      </p:sp>
      <p:cxnSp>
        <p:nvCxnSpPr>
          <p:cNvPr id="31" name="Rechte verbindingslijn 30"/>
          <p:cNvCxnSpPr>
            <a:stCxn id="2" idx="3"/>
            <a:endCxn id="26" idx="1"/>
          </p:cNvCxnSpPr>
          <p:nvPr/>
        </p:nvCxnSpPr>
        <p:spPr>
          <a:xfrm>
            <a:off x="5067364" y="938384"/>
            <a:ext cx="721857" cy="1"/>
          </a:xfrm>
          <a:prstGeom prst="line">
            <a:avLst/>
          </a:prstGeom>
          <a:ln w="28575">
            <a:solidFill>
              <a:srgbClr val="1937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Rechte verbindingslijn 32"/>
          <p:cNvCxnSpPr/>
          <p:nvPr/>
        </p:nvCxnSpPr>
        <p:spPr>
          <a:xfrm flipV="1">
            <a:off x="5148583" y="2539417"/>
            <a:ext cx="640638" cy="0"/>
          </a:xfrm>
          <a:prstGeom prst="line">
            <a:avLst/>
          </a:prstGeom>
          <a:ln w="28575">
            <a:solidFill>
              <a:srgbClr val="1937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33"/>
          <p:cNvCxnSpPr/>
          <p:nvPr/>
        </p:nvCxnSpPr>
        <p:spPr>
          <a:xfrm flipV="1">
            <a:off x="5148583" y="4165095"/>
            <a:ext cx="640638" cy="0"/>
          </a:xfrm>
          <a:prstGeom prst="line">
            <a:avLst/>
          </a:prstGeom>
          <a:ln w="28575">
            <a:solidFill>
              <a:srgbClr val="1937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34"/>
          <p:cNvCxnSpPr/>
          <p:nvPr/>
        </p:nvCxnSpPr>
        <p:spPr>
          <a:xfrm flipV="1">
            <a:off x="5148583" y="5841359"/>
            <a:ext cx="640638" cy="0"/>
          </a:xfrm>
          <a:prstGeom prst="line">
            <a:avLst/>
          </a:prstGeom>
          <a:ln w="28575">
            <a:solidFill>
              <a:srgbClr val="1937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 smtClean="0"/>
          </a:p>
          <a:p>
            <a:endParaRPr lang="nl-BE" dirty="0" smtClean="0"/>
          </a:p>
          <a:p>
            <a:pPr marL="0" indent="0">
              <a:buNone/>
            </a:pPr>
            <a:endParaRPr lang="nl-BE" dirty="0"/>
          </a:p>
        </p:txBody>
      </p:sp>
      <p:sp>
        <p:nvSpPr>
          <p:cNvPr id="19" name="Tekstvak 18"/>
          <p:cNvSpPr txBox="1"/>
          <p:nvPr/>
        </p:nvSpPr>
        <p:spPr>
          <a:xfrm rot="16200000">
            <a:off x="-1986353" y="2535959"/>
            <a:ext cx="5841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err="1" smtClean="0">
                <a:solidFill>
                  <a:schemeClr val="bg1"/>
                </a:solidFill>
              </a:rPr>
              <a:t>Moving</a:t>
            </a:r>
            <a:r>
              <a:rPr lang="nl-BE" sz="2400" dirty="0" smtClean="0">
                <a:solidFill>
                  <a:schemeClr val="bg1"/>
                </a:solidFill>
              </a:rPr>
              <a:t> </a:t>
            </a:r>
            <a:r>
              <a:rPr lang="nl-BE" sz="2400" dirty="0" err="1" smtClean="0">
                <a:solidFill>
                  <a:schemeClr val="bg1"/>
                </a:solidFill>
              </a:rPr>
              <a:t>Minds</a:t>
            </a:r>
            <a:r>
              <a:rPr lang="nl-BE" sz="2400" dirty="0" smtClean="0">
                <a:solidFill>
                  <a:schemeClr val="bg1"/>
                </a:solidFill>
              </a:rPr>
              <a:t> Project   </a:t>
            </a:r>
            <a:r>
              <a:rPr lang="nl-BE" sz="4400" dirty="0" smtClean="0">
                <a:solidFill>
                  <a:schemeClr val="bg1"/>
                </a:solidFill>
              </a:rPr>
              <a:t>FIND </a:t>
            </a:r>
            <a:endParaRPr lang="nl-BE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73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3"/>
          <a:srcRect t="12336" b="12006"/>
          <a:stretch/>
        </p:blipFill>
        <p:spPr>
          <a:xfrm>
            <a:off x="0" y="0"/>
            <a:ext cx="12264691" cy="655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0400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 rotWithShape="1">
          <a:blip r:embed="rId3"/>
          <a:srcRect t="12336" b="5428"/>
          <a:stretch/>
        </p:blipFill>
        <p:spPr>
          <a:xfrm>
            <a:off x="0" y="1"/>
            <a:ext cx="12312817" cy="657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992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3"/>
          <a:srcRect t="12006" b="12993"/>
          <a:stretch/>
        </p:blipFill>
        <p:spPr>
          <a:xfrm>
            <a:off x="0" y="0"/>
            <a:ext cx="12264691" cy="640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59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3"/>
          <a:srcRect t="12006" b="12664"/>
          <a:stretch/>
        </p:blipFill>
        <p:spPr>
          <a:xfrm>
            <a:off x="0" y="1"/>
            <a:ext cx="12409069" cy="596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1520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  GELIJKE </a:t>
            </a:r>
            <a: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  <a:t>KANSENBELEID</a:t>
            </a:r>
            <a:b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541539" y="1719602"/>
            <a:ext cx="11412538" cy="4925898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BE" sz="4400" dirty="0" smtClean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Inclusief met maatwerk</a:t>
            </a:r>
            <a:endParaRPr lang="nl-BE" sz="4400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Conceptueel kader met instrumenten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nl-BE" sz="36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orgbeleid</a:t>
            </a:r>
            <a:endParaRPr lang="nl-BE" sz="3600" dirty="0" smtClean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Faciliteitenbeleid (statuten, procedures,…)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Universal Design </a:t>
            </a:r>
            <a:r>
              <a:rPr lang="nl-BE" sz="3600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BE" sz="36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Learning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Doelgroepenwerking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nl-BE" sz="3600" dirty="0" smtClean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BE" sz="3600" dirty="0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nl-BE" sz="3600" dirty="0" smtClean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Afgeronde rechthoek 6"/>
          <p:cNvSpPr/>
          <p:nvPr/>
        </p:nvSpPr>
        <p:spPr>
          <a:xfrm>
            <a:off x="9254467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Afgeronde rechthoek 8"/>
          <p:cNvSpPr/>
          <p:nvPr/>
        </p:nvSpPr>
        <p:spPr>
          <a:xfrm>
            <a:off x="10091888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0" name="Afgeronde rechthoek 9"/>
          <p:cNvSpPr/>
          <p:nvPr/>
        </p:nvSpPr>
        <p:spPr>
          <a:xfrm>
            <a:off x="10929310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667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2017986" y="268110"/>
            <a:ext cx="9807124" cy="6589889"/>
          </a:xfrm>
        </p:spPr>
        <p:txBody>
          <a:bodyPr/>
          <a:lstStyle/>
          <a:p>
            <a:pPr marL="0" indent="0">
              <a:buNone/>
            </a:pPr>
            <a:r>
              <a:rPr lang="nl-BE" b="1" dirty="0" smtClean="0"/>
              <a:t>Inclusief met maatwerk</a:t>
            </a:r>
          </a:p>
          <a:p>
            <a:pPr marL="0" indent="0">
              <a:buNone/>
            </a:pPr>
            <a:endParaRPr lang="nl-BE" dirty="0" smtClean="0"/>
          </a:p>
          <a:p>
            <a:pPr marL="0" indent="0">
              <a:buNone/>
            </a:pPr>
            <a:r>
              <a:rPr lang="nl-BE" dirty="0" smtClean="0">
                <a:sym typeface="Wingdings" panose="05000000000000000000" pitchFamily="2" charset="2"/>
              </a:rPr>
              <a:t> </a:t>
            </a:r>
            <a:r>
              <a:rPr lang="nl-BE" dirty="0" smtClean="0"/>
              <a:t>Erkende statuten vastgelegd in OER:</a:t>
            </a:r>
          </a:p>
          <a:p>
            <a:pPr>
              <a:buFontTx/>
              <a:buChar char="-"/>
            </a:pPr>
            <a:r>
              <a:rPr lang="nl-BE" sz="2400" dirty="0" smtClean="0"/>
              <a:t>Student met functiebeperking</a:t>
            </a:r>
          </a:p>
          <a:p>
            <a:pPr>
              <a:buFontTx/>
              <a:buChar char="-"/>
            </a:pPr>
            <a:r>
              <a:rPr lang="nl-BE" sz="2400" dirty="0" smtClean="0"/>
              <a:t>Student- topsporter</a:t>
            </a:r>
          </a:p>
          <a:p>
            <a:pPr>
              <a:buFontTx/>
              <a:buChar char="-"/>
            </a:pPr>
            <a:r>
              <a:rPr lang="nl-BE" sz="2400" dirty="0" smtClean="0"/>
              <a:t>Student- ondernemer</a:t>
            </a:r>
          </a:p>
          <a:p>
            <a:pPr>
              <a:buFontTx/>
              <a:buChar char="-"/>
            </a:pPr>
            <a:r>
              <a:rPr lang="nl-BE" sz="2400" dirty="0" smtClean="0"/>
              <a:t>Student- kunstenaar</a:t>
            </a:r>
          </a:p>
          <a:p>
            <a:pPr>
              <a:buFontTx/>
              <a:buChar char="-"/>
            </a:pPr>
            <a:r>
              <a:rPr lang="nl-BE" sz="2400" dirty="0" smtClean="0"/>
              <a:t>Werkstudent</a:t>
            </a:r>
          </a:p>
          <a:p>
            <a:pPr marL="0" indent="0">
              <a:buNone/>
            </a:pPr>
            <a:r>
              <a:rPr lang="nl-BE" sz="2400" dirty="0" smtClean="0"/>
              <a:t>In OER 2017-18:</a:t>
            </a:r>
          </a:p>
          <a:p>
            <a:pPr>
              <a:buFontTx/>
              <a:buChar char="-"/>
            </a:pPr>
            <a:r>
              <a:rPr lang="nl-BE" sz="2400" dirty="0" smtClean="0"/>
              <a:t>Student- mantelzorger</a:t>
            </a:r>
          </a:p>
          <a:p>
            <a:pPr marL="0" indent="0">
              <a:buNone/>
            </a:pPr>
            <a:r>
              <a:rPr lang="nl-BE" dirty="0" smtClean="0"/>
              <a:t>Een statuut geeft recht op onderwijs- en examenfaciliteiten</a:t>
            </a:r>
          </a:p>
          <a:p>
            <a:pPr marL="0" indent="0">
              <a:buNone/>
            </a:pPr>
            <a:r>
              <a:rPr lang="nl-BE" dirty="0" smtClean="0"/>
              <a:t>Studenten die recht hebben op bijzondere ondersteuning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nl-BE" dirty="0" smtClean="0"/>
              <a:t>Doelgroepenwerking</a:t>
            </a:r>
          </a:p>
          <a:p>
            <a:pPr>
              <a:buFont typeface="Wingdings" panose="05000000000000000000" pitchFamily="2" charset="2"/>
              <a:buChar char="à"/>
            </a:pPr>
            <a:endParaRPr lang="nl-BE" dirty="0"/>
          </a:p>
        </p:txBody>
      </p:sp>
      <p:sp>
        <p:nvSpPr>
          <p:cNvPr id="3" name="Tekstvak 2"/>
          <p:cNvSpPr txBox="1"/>
          <p:nvPr/>
        </p:nvSpPr>
        <p:spPr>
          <a:xfrm>
            <a:off x="315310" y="110456"/>
            <a:ext cx="800219" cy="539171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nl-BE" sz="4000" dirty="0" smtClean="0">
                <a:solidFill>
                  <a:schemeClr val="bg1"/>
                </a:solidFill>
              </a:rPr>
              <a:t>Gelijke kansen beleid</a:t>
            </a:r>
            <a:endParaRPr lang="nl-BE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43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7824192" y="0"/>
            <a:ext cx="2520280" cy="6858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BE" sz="4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  <a:r>
              <a:rPr lang="nl-BE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ifferent</a:t>
            </a:r>
          </a:p>
          <a:p>
            <a:r>
              <a:rPr lang="nl-BE" sz="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  <a:r>
              <a:rPr lang="nl-BE" sz="48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ndividuals</a:t>
            </a:r>
            <a:endParaRPr lang="nl-BE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ill Sans MT Condensed" panose="020B0506020104020203" pitchFamily="34" charset="0"/>
            </a:endParaRPr>
          </a:p>
          <a:p>
            <a:r>
              <a:rPr lang="nl-BE" sz="48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V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aluing</a:t>
            </a:r>
            <a:endParaRPr lang="nl-BE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ill Sans MT Condensed" panose="020B0506020104020203" pitchFamily="34" charset="0"/>
            </a:endParaRPr>
          </a:p>
          <a:p>
            <a:r>
              <a:rPr lang="nl-BE" sz="48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ach</a:t>
            </a:r>
            <a:r>
              <a:rPr lang="nl-BE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 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other</a:t>
            </a:r>
            <a:endParaRPr lang="nl-BE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ill Sans MT Condensed" panose="020B0506020104020203" pitchFamily="34" charset="0"/>
            </a:endParaRPr>
          </a:p>
          <a:p>
            <a:r>
              <a:rPr lang="nl-BE" sz="48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egardless</a:t>
            </a:r>
            <a:r>
              <a:rPr lang="nl-BE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 of</a:t>
            </a:r>
          </a:p>
          <a:p>
            <a:r>
              <a:rPr lang="nl-BE" sz="4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nl-BE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kin</a:t>
            </a:r>
          </a:p>
          <a:p>
            <a:r>
              <a:rPr lang="nl-BE" sz="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  <a:r>
              <a:rPr lang="nl-BE" sz="4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nl-BE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ntellect</a:t>
            </a:r>
          </a:p>
          <a:p>
            <a:r>
              <a:rPr lang="nl-BE" sz="48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alents</a:t>
            </a:r>
            <a:r>
              <a:rPr lang="nl-BE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 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or</a:t>
            </a:r>
            <a:endParaRPr lang="nl-BE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ill Sans MT Condensed" panose="020B0506020104020203" pitchFamily="34" charset="0"/>
            </a:endParaRPr>
          </a:p>
          <a:p>
            <a:r>
              <a:rPr lang="nl-BE" sz="48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Y</a:t>
            </a:r>
            <a:r>
              <a:rPr lang="nl-BE" sz="40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ears</a:t>
            </a:r>
            <a:r>
              <a:rPr lang="nl-BE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 Condensed" panose="020B0506020104020203" pitchFamily="34" charset="0"/>
              </a:rPr>
              <a:t>.</a:t>
            </a:r>
          </a:p>
        </p:txBody>
      </p:sp>
      <p:pic>
        <p:nvPicPr>
          <p:cNvPr id="4" name="Picture 2" descr="http://cf067b.medialib.glogster.com/media/bd/bd25c0b48c6e9b6c91a88a812a9e32f9758fcfaa877b7381c9efea1cc957287d/colorful-school-chairs-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5560" y="1682206"/>
            <a:ext cx="5112568" cy="3493589"/>
          </a:xfrm>
          <a:prstGeom prst="rect">
            <a:avLst/>
          </a:prstGeom>
          <a:ln w="76200">
            <a:solidFill>
              <a:schemeClr val="accent5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360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fgeronde rechthoek 8"/>
          <p:cNvSpPr/>
          <p:nvPr/>
        </p:nvSpPr>
        <p:spPr>
          <a:xfrm>
            <a:off x="10900817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Afgeronde rechthoek 6"/>
          <p:cNvSpPr/>
          <p:nvPr/>
        </p:nvSpPr>
        <p:spPr>
          <a:xfrm>
            <a:off x="9254467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0" name="Afgeronde rechthoek 9"/>
          <p:cNvSpPr/>
          <p:nvPr/>
        </p:nvSpPr>
        <p:spPr>
          <a:xfrm>
            <a:off x="10077642" y="1532585"/>
            <a:ext cx="648000" cy="5256000"/>
          </a:xfrm>
          <a:prstGeom prst="roundRect">
            <a:avLst>
              <a:gd name="adj" fmla="val 40196"/>
            </a:avLst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59874" y="365125"/>
            <a:ext cx="9565236" cy="1281113"/>
          </a:xfrm>
        </p:spPr>
        <p:txBody>
          <a:bodyPr/>
          <a:lstStyle/>
          <a:p>
            <a: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  <a:t>PROJECTEN ROND WELBEVINDEN</a:t>
            </a:r>
            <a:b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412750" y="1825625"/>
            <a:ext cx="11412538" cy="4749800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nl-BE" sz="3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Instellingsbrede</a:t>
            </a: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actieplannen:</a:t>
            </a:r>
            <a:b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anti-pestactieplan</a:t>
            </a:r>
            <a:b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suïcidepreventieplan</a:t>
            </a:r>
            <a:b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drugspreventie</a:t>
            </a:r>
            <a:b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….</a:t>
            </a:r>
            <a:b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BE" sz="3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69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409904" y="-315213"/>
            <a:ext cx="800219" cy="515522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nl-BE" sz="4000" dirty="0" smtClean="0">
                <a:solidFill>
                  <a:schemeClr val="bg1"/>
                </a:solidFill>
              </a:rPr>
              <a:t>Welbevinden</a:t>
            </a:r>
            <a:endParaRPr lang="nl-BE" sz="4000" dirty="0">
              <a:solidFill>
                <a:schemeClr val="bg1"/>
              </a:solidFill>
            </a:endParaRPr>
          </a:p>
        </p:txBody>
      </p:sp>
      <p:pic>
        <p:nvPicPr>
          <p:cNvPr id="5" name="Tijdelijke aanduiding voor inhoud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9028">
            <a:off x="9390799" y="-93926"/>
            <a:ext cx="2273867" cy="304120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4448439" y="775077"/>
            <a:ext cx="4636034" cy="2128248"/>
          </a:xfrm>
          <a:prstGeom prst="ellipse">
            <a:avLst/>
          </a:prstGeom>
          <a:noFill/>
          <a:ln w="38100">
            <a:solidFill>
              <a:srgbClr val="E000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 smtClean="0">
                <a:solidFill>
                  <a:srgbClr val="002060"/>
                </a:solidFill>
              </a:rPr>
              <a:t>Suïcidepreventie: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 smtClean="0">
                <a:solidFill>
                  <a:srgbClr val="002060"/>
                </a:solidFill>
              </a:rPr>
              <a:t>Suïcidepreventieplan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800" dirty="0" smtClean="0">
                <a:solidFill>
                  <a:srgbClr val="002060"/>
                </a:solidFill>
              </a:rPr>
              <a:t>Professionalisering</a:t>
            </a:r>
            <a:endParaRPr lang="nl-BE" sz="2800" dirty="0">
              <a:solidFill>
                <a:srgbClr val="002060"/>
              </a:solidFill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426809">
            <a:off x="7892761" y="2872412"/>
            <a:ext cx="3023041" cy="429515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344353">
            <a:off x="2716687" y="2496516"/>
            <a:ext cx="2695442" cy="354228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6" name="Ovaal 5"/>
          <p:cNvSpPr/>
          <p:nvPr/>
        </p:nvSpPr>
        <p:spPr>
          <a:xfrm>
            <a:off x="6972079" y="4378021"/>
            <a:ext cx="5070028" cy="2163514"/>
          </a:xfrm>
          <a:prstGeom prst="ellipse">
            <a:avLst/>
          </a:prstGeom>
          <a:noFill/>
          <a:ln w="38100">
            <a:solidFill>
              <a:srgbClr val="E000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 smtClean="0">
                <a:solidFill>
                  <a:srgbClr val="002060"/>
                </a:solidFill>
              </a:rPr>
              <a:t>Studiedag:</a:t>
            </a:r>
          </a:p>
          <a:p>
            <a:pPr algn="ctr"/>
            <a:r>
              <a:rPr lang="nl-BE" sz="2800" dirty="0" smtClean="0">
                <a:solidFill>
                  <a:srgbClr val="002060"/>
                </a:solidFill>
              </a:rPr>
              <a:t>Moving Minds, </a:t>
            </a:r>
            <a:r>
              <a:rPr lang="nl-BE" sz="2800" dirty="0" err="1" smtClean="0">
                <a:solidFill>
                  <a:srgbClr val="002060"/>
                </a:solidFill>
              </a:rPr>
              <a:t>Taking</a:t>
            </a:r>
            <a:r>
              <a:rPr lang="nl-BE" sz="2800" dirty="0" smtClean="0">
                <a:solidFill>
                  <a:srgbClr val="002060"/>
                </a:solidFill>
              </a:rPr>
              <a:t> Care (dec 2015)</a:t>
            </a:r>
            <a:endParaRPr lang="nl-BE" sz="2800" dirty="0">
              <a:solidFill>
                <a:srgbClr val="002060"/>
              </a:solidFill>
            </a:endParaRPr>
          </a:p>
        </p:txBody>
      </p:sp>
      <p:sp>
        <p:nvSpPr>
          <p:cNvPr id="7" name="Ovaal 6"/>
          <p:cNvSpPr/>
          <p:nvPr/>
        </p:nvSpPr>
        <p:spPr>
          <a:xfrm>
            <a:off x="1781840" y="4024362"/>
            <a:ext cx="5014935" cy="1991250"/>
          </a:xfrm>
          <a:prstGeom prst="ellipse">
            <a:avLst/>
          </a:prstGeom>
          <a:noFill/>
          <a:ln w="38100">
            <a:solidFill>
              <a:srgbClr val="E000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 smtClean="0">
                <a:solidFill>
                  <a:srgbClr val="002060"/>
                </a:solidFill>
              </a:rPr>
              <a:t>Antipestbeleidsplan</a:t>
            </a:r>
            <a:endParaRPr lang="nl-BE" sz="2800" dirty="0">
              <a:solidFill>
                <a:srgbClr val="002060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1750646" y="61179"/>
            <a:ext cx="73026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3200" dirty="0">
                <a:solidFill>
                  <a:srgbClr val="002757"/>
                </a:solidFill>
                <a:ea typeface="+mj-ea"/>
                <a:cs typeface="+mj-cs"/>
              </a:rPr>
              <a:t>kruisbestuiving tussen leren en leven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745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08068" y="365125"/>
            <a:ext cx="9317041" cy="1281113"/>
          </a:xfrm>
        </p:spPr>
        <p:txBody>
          <a:bodyPr/>
          <a:lstStyle/>
          <a:p>
            <a: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  <a:t>STUDENTEN PARTICIPATIE</a:t>
            </a:r>
            <a:b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412750" y="1825625"/>
            <a:ext cx="11412538" cy="4749800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BE" sz="4400" dirty="0" smtClean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Studenten-engagement</a:t>
            </a:r>
            <a:endParaRPr lang="nl-BE" sz="4400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Werken aan een participatiecultuur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Participatiereglement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Coaching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Netwerk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nl-BE" sz="44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44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005065"/>
            <a:ext cx="9144000" cy="1817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527" y="836712"/>
            <a:ext cx="4178947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03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ijdelijke aanduiding voor afbeelding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5556"/>
          <a:stretch>
            <a:fillRect/>
          </a:stretch>
        </p:blipFill>
        <p:spPr>
          <a:xfrm rot="10800000">
            <a:off x="1905000" y="0"/>
            <a:ext cx="10287000" cy="6858000"/>
          </a:xfrm>
        </p:spPr>
      </p:pic>
    </p:spTree>
    <p:extLst>
      <p:ext uri="{BB962C8B-B14F-4D97-AF65-F5344CB8AC3E}">
        <p14:creationId xmlns:p14="http://schemas.microsoft.com/office/powerpoint/2010/main" val="14322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11188" y="365125"/>
            <a:ext cx="9313922" cy="1281113"/>
          </a:xfrm>
        </p:spPr>
        <p:txBody>
          <a:bodyPr/>
          <a:lstStyle/>
          <a:p>
            <a:r>
              <a:rPr lang="nl-BE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PROJECT </a:t>
            </a:r>
            <a: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  <a:t>SO-HO</a:t>
            </a:r>
            <a:br>
              <a:rPr lang="nl-BE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412750" y="1825625"/>
            <a:ext cx="11412538" cy="4749800"/>
          </a:xfrm>
          <a:prstGeom prst="rect">
            <a:avLst/>
          </a:prstGeom>
          <a:solidFill>
            <a:srgbClr val="E8486A">
              <a:alpha val="5000"/>
            </a:srgbClr>
          </a:solidFill>
          <a:ln>
            <a:solidFill>
              <a:srgbClr val="E8486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Studievoorlichting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Cross-over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 leerbrug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Samenwerking met HBO5 en academisch onderwijs</a:t>
            </a:r>
            <a:endParaRPr lang="nl-BE" sz="3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3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Samen sterker in onderwijs, onderzoek en dienstverlening</a:t>
            </a:r>
            <a:endParaRPr lang="nl-BE" sz="3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56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JL-RECHTS 3"/>
          <p:cNvSpPr/>
          <p:nvPr/>
        </p:nvSpPr>
        <p:spPr>
          <a:xfrm>
            <a:off x="2927648" y="355241"/>
            <a:ext cx="6429375" cy="19442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6000" b="1" dirty="0"/>
              <a:t>UITSTROOM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7649" y="2492896"/>
            <a:ext cx="6429375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099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ijdelijke aanduiding voor inhou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276509"/>
              </p:ext>
            </p:extLst>
          </p:nvPr>
        </p:nvGraphicFramePr>
        <p:xfrm>
          <a:off x="1876425" y="268288"/>
          <a:ext cx="10315575" cy="6368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kstvak 2"/>
          <p:cNvSpPr txBox="1"/>
          <p:nvPr/>
        </p:nvSpPr>
        <p:spPr>
          <a:xfrm>
            <a:off x="425669" y="268288"/>
            <a:ext cx="800219" cy="551535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nl-BE" sz="4000" dirty="0" smtClean="0">
                <a:solidFill>
                  <a:schemeClr val="bg1"/>
                </a:solidFill>
              </a:rPr>
              <a:t>Studentenvoorzieningen</a:t>
            </a:r>
            <a:endParaRPr lang="nl-BE" sz="4000" dirty="0">
              <a:solidFill>
                <a:schemeClr val="bg1"/>
              </a:solidFill>
            </a:endParaRPr>
          </a:p>
        </p:txBody>
      </p:sp>
      <p:sp>
        <p:nvSpPr>
          <p:cNvPr id="7" name="Ovaal 6"/>
          <p:cNvSpPr/>
          <p:nvPr/>
        </p:nvSpPr>
        <p:spPr>
          <a:xfrm>
            <a:off x="4196255" y="3746221"/>
            <a:ext cx="1731579" cy="1692882"/>
          </a:xfrm>
          <a:prstGeom prst="ellipse">
            <a:avLst/>
          </a:prstGeom>
          <a:blipFill dpi="0" rotWithShape="1">
            <a:blip r:embed="rId8">
              <a:alphaModFix am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0" cmpd="sng">
            <a:solidFill>
              <a:srgbClr val="0070C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>
              <a:solidFill>
                <a:srgbClr val="002060"/>
              </a:solidFill>
            </a:endParaRPr>
          </a:p>
        </p:txBody>
      </p:sp>
      <p:sp>
        <p:nvSpPr>
          <p:cNvPr id="9" name="Ovaal 8"/>
          <p:cNvSpPr/>
          <p:nvPr/>
        </p:nvSpPr>
        <p:spPr>
          <a:xfrm>
            <a:off x="8119569" y="1456325"/>
            <a:ext cx="1781504" cy="1716142"/>
          </a:xfrm>
          <a:prstGeom prst="ellipse">
            <a:avLst/>
          </a:prstGeom>
          <a:blipFill dpi="0" rotWithShape="1">
            <a:blip r:embed="rId8">
              <a:alphaModFix am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0" cmpd="sng">
            <a:solidFill>
              <a:srgbClr val="0070C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>
              <a:solidFill>
                <a:srgbClr val="002060"/>
              </a:solidFill>
            </a:endParaRPr>
          </a:p>
        </p:txBody>
      </p:sp>
      <p:sp>
        <p:nvSpPr>
          <p:cNvPr id="12" name="Cirkel 11"/>
          <p:cNvSpPr/>
          <p:nvPr/>
        </p:nvSpPr>
        <p:spPr>
          <a:xfrm>
            <a:off x="4196255" y="1444158"/>
            <a:ext cx="1844566" cy="1740477"/>
          </a:xfrm>
          <a:prstGeom prst="pie">
            <a:avLst>
              <a:gd name="adj1" fmla="val 5344557"/>
              <a:gd name="adj2" fmla="val 16200000"/>
            </a:avLst>
          </a:prstGeom>
          <a:blipFill>
            <a:blip r:embed="rId8">
              <a:alphaModFix amt="30000"/>
            </a:blip>
            <a:stretch>
              <a:fillRect/>
            </a:stretch>
          </a:blipFill>
          <a:ln w="31750" cmpd="sng">
            <a:solidFill>
              <a:srgbClr val="0070C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4" name="Cirkel 13"/>
          <p:cNvSpPr/>
          <p:nvPr/>
        </p:nvSpPr>
        <p:spPr>
          <a:xfrm>
            <a:off x="6168123" y="309315"/>
            <a:ext cx="1732178" cy="1592317"/>
          </a:xfrm>
          <a:prstGeom prst="pie">
            <a:avLst>
              <a:gd name="adj1" fmla="val 10727196"/>
              <a:gd name="adj2" fmla="val 16200000"/>
            </a:avLst>
          </a:prstGeom>
          <a:blipFill>
            <a:blip r:embed="rId8">
              <a:alphaModFix amt="30000"/>
            </a:blip>
            <a:stretch>
              <a:fillRect/>
            </a:stretch>
          </a:blipFill>
          <a:ln w="31750" cmpd="sng">
            <a:solidFill>
              <a:srgbClr val="0070C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5" name="Tekstvak 14"/>
          <p:cNvSpPr txBox="1"/>
          <p:nvPr/>
        </p:nvSpPr>
        <p:spPr>
          <a:xfrm>
            <a:off x="2301766" y="6373090"/>
            <a:ext cx="7047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 smtClean="0">
                <a:solidFill>
                  <a:srgbClr val="0070C0"/>
                </a:solidFill>
              </a:rPr>
              <a:t>raamovereenkomst met KU Leuven</a:t>
            </a:r>
            <a:endParaRPr lang="nl-BE" sz="2000" dirty="0">
              <a:solidFill>
                <a:srgbClr val="0070C0"/>
              </a:solidFill>
            </a:endParaRPr>
          </a:p>
        </p:txBody>
      </p:sp>
      <p:cxnSp>
        <p:nvCxnSpPr>
          <p:cNvPr id="20" name="Rechte verbindingslijn 19"/>
          <p:cNvCxnSpPr/>
          <p:nvPr/>
        </p:nvCxnSpPr>
        <p:spPr>
          <a:xfrm flipH="1" flipV="1">
            <a:off x="1876425" y="6637283"/>
            <a:ext cx="425340" cy="9653"/>
          </a:xfrm>
          <a:prstGeom prst="line">
            <a:avLst/>
          </a:prstGeom>
          <a:ln w="44450" cmpd="sng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54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4" grpId="0" animBg="1"/>
      <p:bldP spid="1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404665"/>
            <a:ext cx="5715000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441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ngagor.com/wp-content/uploads/2014/01/experienc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1624" y="1340768"/>
            <a:ext cx="6801670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911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H - Tahom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31750" cmpd="sng">
          <a:solidFill>
            <a:srgbClr val="E00049"/>
          </a:solidFill>
        </a:ln>
      </a:spPr>
      <a:bodyPr/>
      <a:lstStyle/>
      <a:style>
        <a:lnRef idx="2">
          <a:schemeClr val="lt1">
            <a:hueOff val="0"/>
            <a:satOff val="0"/>
            <a:lumOff val="0"/>
            <a:alphaOff val="0"/>
          </a:schemeClr>
        </a:lnRef>
        <a:fillRef idx="1">
          <a:schemeClr val="accent1">
            <a:hueOff val="0"/>
            <a:satOff val="0"/>
            <a:lumOff val="0"/>
            <a:alphaOff val="0"/>
          </a:schemeClr>
        </a:fillRef>
        <a:effectRef idx="0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02632_00018418_UCLL_PPT_Sjabloonv8.potx" id="{6A28758C-7AEE-4EB9-B345-31A973BF1F30}" vid="{428C328C-271A-4178-AD6C-74556DE0366F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UCLL Powerpoint</Template>
  <TotalTime>1366</TotalTime>
  <Words>1148</Words>
  <Application>Microsoft Office PowerPoint</Application>
  <PresentationFormat>Breedbeeld</PresentationFormat>
  <Paragraphs>306</Paragraphs>
  <Slides>40</Slides>
  <Notes>27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40</vt:i4>
      </vt:variant>
    </vt:vector>
  </HeadingPairs>
  <TitlesOfParts>
    <vt:vector size="49" baseType="lpstr">
      <vt:lpstr>Aharoni</vt:lpstr>
      <vt:lpstr>Arial</vt:lpstr>
      <vt:lpstr>Bookman Old Style</vt:lpstr>
      <vt:lpstr>Calibri</vt:lpstr>
      <vt:lpstr>Gill Sans MT Condensed</vt:lpstr>
      <vt:lpstr>Tahoma</vt:lpstr>
      <vt:lpstr>Times New Roman</vt:lpstr>
      <vt:lpstr>Wingdings</vt:lpstr>
      <vt:lpstr>Kantoorthema</vt:lpstr>
      <vt:lpstr>Studentenbeleid </vt:lpstr>
      <vt:lpstr>PowerPoint-presentatie</vt:lpstr>
      <vt:lpstr>Beleidsplan Studentenbeleid</vt:lpstr>
      <vt:lpstr>  Organisatiemodel</vt:lpstr>
      <vt:lpstr>Studentenbeleid: kernprocessen</vt:lpstr>
      <vt:lpstr>PowerPoint-presentatie</vt:lpstr>
      <vt:lpstr> INSTROOM </vt:lpstr>
      <vt:lpstr>PowerPoint-presentatie</vt:lpstr>
      <vt:lpstr>OPZET EN DOELEN VAN ORIËNT-taal</vt:lpstr>
      <vt:lpstr>WAAROM?</vt:lpstr>
      <vt:lpstr>CONCRETE UITWERKING</vt:lpstr>
      <vt:lpstr>BIJKOMENDE DIMENSIE</vt:lpstr>
      <vt:lpstr>PowerPoint-presentatie</vt:lpstr>
      <vt:lpstr>DOORSTROOM/ UITSTROOM</vt:lpstr>
      <vt:lpstr>PowerPoint-presentatie</vt:lpstr>
      <vt:lpstr>Begeleidingscontinuüm en rollen in studie- en studentenbegeleiding  </vt:lpstr>
      <vt:lpstr>Begeleidingscontinuüm</vt:lpstr>
      <vt:lpstr>Ambities </vt:lpstr>
      <vt:lpstr> Begeleidingscontinuüm</vt:lpstr>
      <vt:lpstr>PowerPoint-presentatie</vt:lpstr>
      <vt:lpstr>PowerPoint-presentatie</vt:lpstr>
      <vt:lpstr>Essentie MMP FIND</vt:lpstr>
      <vt:lpstr>PowerPoint-presentatie</vt:lpstr>
      <vt:lpstr>PowerPoint-presentatie</vt:lpstr>
      <vt:lpstr>PowerPoint-presentatie</vt:lpstr>
      <vt:lpstr>PowerPoint-presentatie</vt:lpstr>
      <vt:lpstr>PowerPoint-presentatie</vt:lpstr>
      <vt:lpstr>     GELIJKE KANSENBELEID </vt:lpstr>
      <vt:lpstr>PowerPoint-presentatie</vt:lpstr>
      <vt:lpstr>PowerPoint-presentatie</vt:lpstr>
      <vt:lpstr>PROJECTEN ROND WELBEVINDEN </vt:lpstr>
      <vt:lpstr>PowerPoint-presentatie</vt:lpstr>
      <vt:lpstr>STUDENTEN PARTICIPATIE </vt:lpstr>
      <vt:lpstr>PowerPoint-presentatie</vt:lpstr>
      <vt:lpstr>PowerPoint-presentatie</vt:lpstr>
      <vt:lpstr>PROJECT SO-HO </vt:lpstr>
      <vt:lpstr>PowerPoint-presentatie</vt:lpstr>
      <vt:lpstr>PowerPoint-presentatie</vt:lpstr>
      <vt:lpstr>PowerPoint-presentatie</vt:lpstr>
      <vt:lpstr>PowerPoint-presentatie</vt:lpstr>
    </vt:vector>
  </TitlesOfParts>
  <Company>UC Leuven-Limburg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Studentenbeleid Francis Loyens Raad van Bestuur 20 februari 2017</dc:title>
  <dc:creator>Rita Janssen</dc:creator>
  <cp:lastModifiedBy>Francis Loyens</cp:lastModifiedBy>
  <cp:revision>65</cp:revision>
  <dcterms:created xsi:type="dcterms:W3CDTF">2017-02-13T12:39:22Z</dcterms:created>
  <dcterms:modified xsi:type="dcterms:W3CDTF">2017-11-18T13:56:22Z</dcterms:modified>
</cp:coreProperties>
</file>