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81"/>
  </p:notesMasterIdLst>
  <p:handoutMasterIdLst>
    <p:handoutMasterId r:id="rId82"/>
  </p:handoutMasterIdLst>
  <p:sldIdLst>
    <p:sldId id="290" r:id="rId2"/>
    <p:sldId id="291" r:id="rId3"/>
    <p:sldId id="295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2" r:id="rId13"/>
    <p:sldId id="271" r:id="rId14"/>
    <p:sldId id="274" r:id="rId15"/>
    <p:sldId id="296" r:id="rId16"/>
    <p:sldId id="275" r:id="rId17"/>
    <p:sldId id="297" r:id="rId18"/>
    <p:sldId id="298" r:id="rId19"/>
    <p:sldId id="299" r:id="rId20"/>
    <p:sldId id="287" r:id="rId21"/>
    <p:sldId id="301" r:id="rId22"/>
    <p:sldId id="300" r:id="rId23"/>
    <p:sldId id="302" r:id="rId24"/>
    <p:sldId id="309" r:id="rId25"/>
    <p:sldId id="304" r:id="rId26"/>
    <p:sldId id="305" r:id="rId27"/>
    <p:sldId id="306" r:id="rId28"/>
    <p:sldId id="307" r:id="rId29"/>
    <p:sldId id="308" r:id="rId30"/>
    <p:sldId id="314" r:id="rId31"/>
    <p:sldId id="310" r:id="rId32"/>
    <p:sldId id="311" r:id="rId33"/>
    <p:sldId id="313" r:id="rId34"/>
    <p:sldId id="316" r:id="rId35"/>
    <p:sldId id="317" r:id="rId36"/>
    <p:sldId id="320" r:id="rId37"/>
    <p:sldId id="318" r:id="rId38"/>
    <p:sldId id="319" r:id="rId39"/>
    <p:sldId id="321" r:id="rId40"/>
    <p:sldId id="322" r:id="rId41"/>
    <p:sldId id="323" r:id="rId42"/>
    <p:sldId id="324" r:id="rId43"/>
    <p:sldId id="325" r:id="rId44"/>
    <p:sldId id="326" r:id="rId45"/>
    <p:sldId id="327" r:id="rId46"/>
    <p:sldId id="328" r:id="rId47"/>
    <p:sldId id="331" r:id="rId48"/>
    <p:sldId id="332" r:id="rId49"/>
    <p:sldId id="329" r:id="rId50"/>
    <p:sldId id="330" r:id="rId51"/>
    <p:sldId id="333" r:id="rId52"/>
    <p:sldId id="334" r:id="rId53"/>
    <p:sldId id="335" r:id="rId54"/>
    <p:sldId id="336" r:id="rId55"/>
    <p:sldId id="338" r:id="rId56"/>
    <p:sldId id="339" r:id="rId57"/>
    <p:sldId id="315" r:id="rId58"/>
    <p:sldId id="337" r:id="rId59"/>
    <p:sldId id="288" r:id="rId60"/>
    <p:sldId id="284" r:id="rId61"/>
    <p:sldId id="282" r:id="rId62"/>
    <p:sldId id="340" r:id="rId63"/>
    <p:sldId id="341" r:id="rId64"/>
    <p:sldId id="342" r:id="rId65"/>
    <p:sldId id="343" r:id="rId66"/>
    <p:sldId id="344" r:id="rId67"/>
    <p:sldId id="345" r:id="rId68"/>
    <p:sldId id="346" r:id="rId69"/>
    <p:sldId id="347" r:id="rId70"/>
    <p:sldId id="348" r:id="rId71"/>
    <p:sldId id="349" r:id="rId72"/>
    <p:sldId id="350" r:id="rId73"/>
    <p:sldId id="351" r:id="rId74"/>
    <p:sldId id="352" r:id="rId75"/>
    <p:sldId id="353" r:id="rId76"/>
    <p:sldId id="354" r:id="rId77"/>
    <p:sldId id="355" r:id="rId78"/>
    <p:sldId id="356" r:id="rId79"/>
    <p:sldId id="276" r:id="rId80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407A"/>
    <a:srgbClr val="BDE0F6"/>
    <a:srgbClr val="52BDEC"/>
    <a:srgbClr val="1FABD5"/>
    <a:srgbClr val="116E8A"/>
    <a:srgbClr val="1D8DB0"/>
    <a:srgbClr val="147694"/>
    <a:srgbClr val="177E9D"/>
    <a:srgbClr val="86BCE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59" autoAdjust="0"/>
  </p:normalViewPr>
  <p:slideViewPr>
    <p:cSldViewPr snapToObjects="1" showGuides="1">
      <p:cViewPr>
        <p:scale>
          <a:sx n="90" d="100"/>
          <a:sy n="90" d="100"/>
        </p:scale>
        <p:origin x="-3030" y="-624"/>
      </p:cViewPr>
      <p:guideLst>
        <p:guide orient="horz" pos="4144"/>
        <p:guide pos="56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048"/>
    </p:cViewPr>
  </p:sorterViewPr>
  <p:notesViewPr>
    <p:cSldViewPr snapToObjects="1" showGuides="1">
      <p:cViewPr varScale="1">
        <p:scale>
          <a:sx n="73" d="100"/>
          <a:sy n="73" d="100"/>
        </p:scale>
        <p:origin x="-2028" y="-9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handoutMaster" Target="handoutMasters/handout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Relationship Id="rId86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urice\Desktop\Algemene%20Vergaderingen\AV%2007%20november%202017\Kliks%20AV%2007%20november%202017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urice\Desktop\Algemene%20Vergaderingen\AV%2007%20november%202017\Grafiek%20index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nl-BE"/>
  <c:chart>
    <c:autoTitleDeleted val="1"/>
    <c:plotArea>
      <c:layout/>
      <c:lineChart>
        <c:grouping val="standard"/>
        <c:ser>
          <c:idx val="0"/>
          <c:order val="0"/>
          <c:tx>
            <c:strRef>
              <c:f>'[Kliks AV 07 november 2017.xlsx]Blad1'!$B$1</c:f>
              <c:strCache>
                <c:ptCount val="1"/>
                <c:pt idx="0">
                  <c:v>Ostp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ln>
                <a:solidFill>
                  <a:srgbClr val="FF0000"/>
                </a:solidFill>
              </a:ln>
            </c:spPr>
          </c:marker>
          <c:cat>
            <c:numRef>
              <c:f>'[Kliks AV 07 november 2017.xlsx]Blad1'!$A$2:$A$19</c:f>
              <c:numCache>
                <c:formatCode>General</c:formatCode>
                <c:ptCount val="1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'[Kliks AV 07 november 2017.xlsx]Blad1'!$B$2:$B$19</c:f>
              <c:numCache>
                <c:formatCode>General</c:formatCode>
                <c:ptCount val="18"/>
                <c:pt idx="0">
                  <c:v>4539975</c:v>
                </c:pt>
                <c:pt idx="1">
                  <c:v>4597238</c:v>
                </c:pt>
                <c:pt idx="2">
                  <c:v>4656921</c:v>
                </c:pt>
                <c:pt idx="3">
                  <c:v>4679929</c:v>
                </c:pt>
                <c:pt idx="4">
                  <c:v>4774009</c:v>
                </c:pt>
                <c:pt idx="5">
                  <c:v>4904405</c:v>
                </c:pt>
                <c:pt idx="6">
                  <c:v>5024585</c:v>
                </c:pt>
                <c:pt idx="7">
                  <c:v>5181993</c:v>
                </c:pt>
                <c:pt idx="8">
                  <c:v>5355440</c:v>
                </c:pt>
                <c:pt idx="9">
                  <c:v>5489169</c:v>
                </c:pt>
                <c:pt idx="10">
                  <c:v>5598715</c:v>
                </c:pt>
                <c:pt idx="11">
                  <c:v>5598715</c:v>
                </c:pt>
                <c:pt idx="12">
                  <c:v>5598715</c:v>
                </c:pt>
                <c:pt idx="13">
                  <c:v>5598715</c:v>
                </c:pt>
                <c:pt idx="14">
                  <c:v>5598715</c:v>
                </c:pt>
                <c:pt idx="15">
                  <c:v>5598715</c:v>
                </c:pt>
                <c:pt idx="16">
                  <c:v>5598715</c:v>
                </c:pt>
                <c:pt idx="17">
                  <c:v>5598715</c:v>
                </c:pt>
              </c:numCache>
            </c:numRef>
          </c:val>
        </c:ser>
        <c:ser>
          <c:idx val="1"/>
          <c:order val="1"/>
          <c:tx>
            <c:strRef>
              <c:f>Blad1!#REF!</c:f>
              <c:strCache>
                <c:ptCount val="1"/>
                <c:pt idx="0">
                  <c:v>#REF!</c:v>
                </c:pt>
              </c:strCache>
            </c:strRef>
          </c:tx>
          <c:cat>
            <c:numRef>
              <c:f>'[Kliks AV 07 november 2017.xlsx]Blad1'!$A$2:$A$19</c:f>
              <c:numCache>
                <c:formatCode>General</c:formatCode>
                <c:ptCount val="1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Blad1!#REF!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'[Kliks AV 07 november 2017.xlsx]Blad1'!$C$1</c:f>
              <c:strCache>
                <c:ptCount val="1"/>
                <c:pt idx="0">
                  <c:v>kliks</c:v>
                </c:pt>
              </c:strCache>
            </c:strRef>
          </c:tx>
          <c:cat>
            <c:numRef>
              <c:f>'[Kliks AV 07 november 2017.xlsx]Blad1'!$A$2:$A$19</c:f>
              <c:numCache>
                <c:formatCode>General</c:formatCode>
                <c:ptCount val="1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'[Kliks AV 07 november 2017.xlsx]Blad1'!$C$2:$C$19</c:f>
              <c:numCache>
                <c:formatCode>General</c:formatCode>
                <c:ptCount val="18"/>
                <c:pt idx="0">
                  <c:v>4539975</c:v>
                </c:pt>
                <c:pt idx="1">
                  <c:v>4539975</c:v>
                </c:pt>
                <c:pt idx="2">
                  <c:v>4539975</c:v>
                </c:pt>
                <c:pt idx="3">
                  <c:v>4630774.5</c:v>
                </c:pt>
                <c:pt idx="4">
                  <c:v>4723389.99</c:v>
                </c:pt>
                <c:pt idx="5">
                  <c:v>4817857.7897999994</c:v>
                </c:pt>
                <c:pt idx="6">
                  <c:v>4914214.9455960002</c:v>
                </c:pt>
                <c:pt idx="7">
                  <c:v>4914214.9455960002</c:v>
                </c:pt>
                <c:pt idx="8">
                  <c:v>4914214.9455960002</c:v>
                </c:pt>
                <c:pt idx="9">
                  <c:v>5012499.2445079191</c:v>
                </c:pt>
                <c:pt idx="10">
                  <c:v>5112749.2293980783</c:v>
                </c:pt>
                <c:pt idx="11">
                  <c:v>5215004.2139860196</c:v>
                </c:pt>
                <c:pt idx="12">
                  <c:v>5319304.2982657654</c:v>
                </c:pt>
                <c:pt idx="13">
                  <c:v>5425690.3842310598</c:v>
                </c:pt>
                <c:pt idx="14">
                  <c:v>5534204.1919156974</c:v>
                </c:pt>
                <c:pt idx="15">
                  <c:v>5534204.1919156974</c:v>
                </c:pt>
                <c:pt idx="16">
                  <c:v>5534204.1919156974</c:v>
                </c:pt>
                <c:pt idx="17">
                  <c:v>5534204.1919156974</c:v>
                </c:pt>
              </c:numCache>
            </c:numRef>
          </c:val>
        </c:ser>
        <c:marker val="1"/>
        <c:axId val="50969984"/>
        <c:axId val="50984064"/>
      </c:lineChart>
      <c:catAx>
        <c:axId val="5096998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/>
            </a:pPr>
            <a:endParaRPr lang="nl-BE"/>
          </a:p>
        </c:txPr>
        <c:crossAx val="50984064"/>
        <c:crosses val="autoZero"/>
        <c:auto val="1"/>
        <c:lblAlgn val="ctr"/>
        <c:lblOffset val="100"/>
      </c:catAx>
      <c:valAx>
        <c:axId val="50984064"/>
        <c:scaling>
          <c:orientation val="minMax"/>
          <c:max val="6000000"/>
          <c:min val="4500000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b="1"/>
            </a:pPr>
            <a:endParaRPr lang="nl-BE"/>
          </a:p>
        </c:txPr>
        <c:crossAx val="50969984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nl-BE"/>
  <c:chart>
    <c:plotArea>
      <c:layout>
        <c:manualLayout>
          <c:layoutTarget val="inner"/>
          <c:xMode val="edge"/>
          <c:yMode val="edge"/>
          <c:x val="8.9349652639907684E-2"/>
          <c:y val="1.8919772803021883E-2"/>
          <c:w val="0.88203577572341652"/>
          <c:h val="0.92923526807871371"/>
        </c:manualLayout>
      </c:layout>
      <c:lineChart>
        <c:grouping val="standard"/>
        <c:ser>
          <c:idx val="0"/>
          <c:order val="0"/>
          <c:tx>
            <c:strRef>
              <c:f>'[Grafiek index.xlsx]Blad1'!$B$1</c:f>
              <c:strCache>
                <c:ptCount val="1"/>
                <c:pt idx="0">
                  <c:v>Gezondheidsindex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'[Grafiek index.xlsx]Blad1'!$A$2:$A$13</c:f>
              <c:numCache>
                <c:formatCode>General</c:formatCode>
                <c:ptCount val="12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'[Grafiek index.xlsx]Blad1'!$B$2:$B$13</c:f>
              <c:numCache>
                <c:formatCode>0.00</c:formatCode>
                <c:ptCount val="12"/>
                <c:pt idx="0">
                  <c:v>100</c:v>
                </c:pt>
                <c:pt idx="1">
                  <c:v>102.8</c:v>
                </c:pt>
                <c:pt idx="2">
                  <c:v>106.23</c:v>
                </c:pt>
                <c:pt idx="3">
                  <c:v>106.14999999999999</c:v>
                </c:pt>
                <c:pt idx="4">
                  <c:v>109.02</c:v>
                </c:pt>
                <c:pt idx="5">
                  <c:v>112.71000000000002</c:v>
                </c:pt>
                <c:pt idx="6">
                  <c:v>114.38</c:v>
                </c:pt>
                <c:pt idx="7">
                  <c:v>115.81</c:v>
                </c:pt>
                <c:pt idx="8">
                  <c:v>115.82</c:v>
                </c:pt>
                <c:pt idx="9">
                  <c:v>117.9</c:v>
                </c:pt>
                <c:pt idx="10">
                  <c:v>120.47</c:v>
                </c:pt>
                <c:pt idx="11">
                  <c:v>121.91000000000012</c:v>
                </c:pt>
              </c:numCache>
            </c:numRef>
          </c:val>
        </c:ser>
        <c:ser>
          <c:idx val="1"/>
          <c:order val="1"/>
          <c:tx>
            <c:strRef>
              <c:f>'[Grafiek index.xlsx]Blad1'!$C$1</c:f>
              <c:strCache>
                <c:ptCount val="1"/>
                <c:pt idx="0">
                  <c:v>Indexering enveloppe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cat>
            <c:numRef>
              <c:f>'[Grafiek index.xlsx]Blad1'!$A$2:$A$13</c:f>
              <c:numCache>
                <c:formatCode>General</c:formatCode>
                <c:ptCount val="12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'[Grafiek index.xlsx]Blad1'!$C$2:$C$13</c:f>
              <c:numCache>
                <c:formatCode>0.00</c:formatCode>
                <c:ptCount val="12"/>
                <c:pt idx="0">
                  <c:v>100</c:v>
                </c:pt>
                <c:pt idx="1">
                  <c:v>101.9</c:v>
                </c:pt>
                <c:pt idx="2">
                  <c:v>103.84</c:v>
                </c:pt>
                <c:pt idx="3">
                  <c:v>103.84</c:v>
                </c:pt>
                <c:pt idx="4">
                  <c:v>106.01</c:v>
                </c:pt>
                <c:pt idx="5">
                  <c:v>108.3</c:v>
                </c:pt>
                <c:pt idx="6">
                  <c:v>109.25</c:v>
                </c:pt>
                <c:pt idx="7">
                  <c:v>109.86999999999999</c:v>
                </c:pt>
                <c:pt idx="8">
                  <c:v>109.86999999999999</c:v>
                </c:pt>
                <c:pt idx="9">
                  <c:v>110.36</c:v>
                </c:pt>
                <c:pt idx="10">
                  <c:v>112.03</c:v>
                </c:pt>
                <c:pt idx="11">
                  <c:v>113.02</c:v>
                </c:pt>
              </c:numCache>
            </c:numRef>
          </c:val>
        </c:ser>
        <c:ser>
          <c:idx val="2"/>
          <c:order val="2"/>
          <c:tx>
            <c:strRef>
              <c:f>'[Grafiek index.xlsx]Blad1'!$D$1</c:f>
              <c:strCache>
                <c:ptCount val="1"/>
                <c:pt idx="0">
                  <c:v>Indexering lonen</c:v>
                </c:pt>
              </c:strCache>
            </c:strRef>
          </c:tx>
          <c:marker>
            <c:symbol val="none"/>
          </c:marker>
          <c:cat>
            <c:numRef>
              <c:f>'[Grafiek index.xlsx]Blad1'!$A$2:$A$13</c:f>
              <c:numCache>
                <c:formatCode>General</c:formatCode>
                <c:ptCount val="12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</c:numCache>
            </c:numRef>
          </c:cat>
          <c:val>
            <c:numRef>
              <c:f>'[Grafiek index.xlsx]Blad1'!$D$2:$D$13</c:f>
              <c:numCache>
                <c:formatCode>0.00</c:formatCode>
                <c:ptCount val="12"/>
                <c:pt idx="0">
                  <c:v>100</c:v>
                </c:pt>
                <c:pt idx="1">
                  <c:v>106.11999999999999</c:v>
                </c:pt>
                <c:pt idx="2">
                  <c:v>106.11999999999999</c:v>
                </c:pt>
                <c:pt idx="3">
                  <c:v>108.24000000000002</c:v>
                </c:pt>
                <c:pt idx="4">
                  <c:v>110.41000000000012</c:v>
                </c:pt>
                <c:pt idx="5">
                  <c:v>112.61999999999999</c:v>
                </c:pt>
                <c:pt idx="6">
                  <c:v>114.86999999999999</c:v>
                </c:pt>
                <c:pt idx="7">
                  <c:v>114.86999999999999</c:v>
                </c:pt>
                <c:pt idx="8">
                  <c:v>114.86999999999999</c:v>
                </c:pt>
                <c:pt idx="9">
                  <c:v>117.16999999999999</c:v>
                </c:pt>
                <c:pt idx="10">
                  <c:v>119.51</c:v>
                </c:pt>
                <c:pt idx="11">
                  <c:v>119.51</c:v>
                </c:pt>
              </c:numCache>
            </c:numRef>
          </c:val>
        </c:ser>
        <c:marker val="1"/>
        <c:axId val="51973504"/>
        <c:axId val="52024448"/>
      </c:lineChart>
      <c:catAx>
        <c:axId val="51973504"/>
        <c:scaling>
          <c:orientation val="minMax"/>
        </c:scaling>
        <c:axPos val="b"/>
        <c:numFmt formatCode="General" sourceLinked="1"/>
        <c:tickLblPos val="nextTo"/>
        <c:crossAx val="52024448"/>
        <c:crosses val="autoZero"/>
        <c:auto val="1"/>
        <c:lblAlgn val="ctr"/>
        <c:lblOffset val="100"/>
      </c:catAx>
      <c:valAx>
        <c:axId val="52024448"/>
        <c:scaling>
          <c:orientation val="minMax"/>
          <c:max val="122"/>
          <c:min val="100"/>
        </c:scaling>
        <c:axPos val="l"/>
        <c:majorGridlines/>
        <c:numFmt formatCode="0.00" sourceLinked="1"/>
        <c:tickLblPos val="nextTo"/>
        <c:crossAx val="51973504"/>
        <c:crosses val="autoZero"/>
        <c:crossBetween val="between"/>
      </c:valAx>
    </c:plotArea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185198-F140-406E-8F04-DE9D809B9791}" type="datetimeFigureOut">
              <a:rPr lang="nl-BE" sz="1000" smtClean="0">
                <a:latin typeface="Arial" pitchFamily="34" charset="0"/>
                <a:cs typeface="Arial" pitchFamily="34" charset="0"/>
              </a:rPr>
              <a:pPr/>
              <a:t>19/11/2017</a:t>
            </a:fld>
            <a:endParaRPr lang="nl-BE" sz="100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 sz="100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024B3E-C6E9-4CB0-843C-3CD5676655AA}" type="slidenum">
              <a:rPr lang="nl-BE" sz="1000" smtClean="0"/>
              <a:pPr/>
              <a:t>‹nr.›</a:t>
            </a:fld>
            <a:endParaRPr lang="nl-BE" sz="1000"/>
          </a:p>
        </p:txBody>
      </p:sp>
    </p:spTree>
    <p:extLst>
      <p:ext uri="{BB962C8B-B14F-4D97-AF65-F5344CB8AC3E}">
        <p14:creationId xmlns="" xmlns:p14="http://schemas.microsoft.com/office/powerpoint/2010/main" val="3973219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000">
                <a:latin typeface="Arial" pitchFamily="34" charset="0"/>
                <a:cs typeface="Arial" pitchFamily="34" charset="0"/>
              </a:defRPr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000">
                <a:latin typeface="Arial" pitchFamily="34" charset="0"/>
                <a:cs typeface="Arial" pitchFamily="34" charset="0"/>
              </a:defRPr>
            </a:lvl1pPr>
          </a:lstStyle>
          <a:p>
            <a:fld id="{7AF0A2F9-EF49-41B3-9E69-7CDBDC14786A}" type="datetimeFigureOut">
              <a:rPr lang="nl-BE" smtClean="0"/>
              <a:pPr/>
              <a:t>19/11/2017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540000" y="4320000"/>
            <a:ext cx="5760000" cy="41400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latin typeface="Arial" pitchFamily="34" charset="0"/>
                <a:cs typeface="Arial" pitchFamily="34" charset="0"/>
              </a:defRPr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latin typeface="Arial" pitchFamily="34" charset="0"/>
                <a:cs typeface="Arial" pitchFamily="34" charset="0"/>
              </a:defRPr>
            </a:lvl1pPr>
          </a:lstStyle>
          <a:p>
            <a:fld id="{17C257C2-8D60-4760-88CB-024AF3EEC641}" type="slidenum">
              <a:rPr lang="nl-BE" smtClean="0"/>
              <a:pPr/>
              <a:t>‹nr.›</a:t>
            </a:fld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3294757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257C2-8D60-4760-88CB-024AF3EEC641}" type="slidenum">
              <a:rPr lang="nl-BE" smtClean="0"/>
              <a:pPr/>
              <a:t>1</a:t>
            </a:fld>
            <a:endParaRPr lang="nl-B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nl-BE" altLang="en-US" sz="1200" smtClean="0"/>
              <a:t>Commissie ad hoc Hoger Onderwijs  03 mei 2010  Maurice Vaes</a:t>
            </a:r>
            <a:endParaRPr lang="nl-NL" altLang="en-US" sz="1200" smtClean="0"/>
          </a:p>
        </p:txBody>
      </p:sp>
      <p:sp>
        <p:nvSpPr>
          <p:cNvPr id="460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60A7583-88C9-4E62-8B8D-BDB72D8B383E}" type="slidenum">
              <a:rPr lang="nl-NL" altLang="en-US" sz="1200" smtClean="0"/>
              <a:pPr eaLnBrk="1" hangingPunct="1"/>
              <a:t>20</a:t>
            </a:fld>
            <a:endParaRPr lang="nl-NL" altLang="en-US" sz="1200" smtClean="0"/>
          </a:p>
        </p:txBody>
      </p:sp>
      <p:sp>
        <p:nvSpPr>
          <p:cNvPr id="460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BE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nl-BE" altLang="en-US" sz="1200" smtClean="0"/>
              <a:t>Commissie ad hoc Hoger Onderwijs  03 mei 2010  Maurice Vaes</a:t>
            </a:r>
            <a:endParaRPr lang="nl-NL" altLang="en-US" sz="1200" smtClean="0"/>
          </a:p>
        </p:txBody>
      </p:sp>
      <p:sp>
        <p:nvSpPr>
          <p:cNvPr id="460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60A7583-88C9-4E62-8B8D-BDB72D8B383E}" type="slidenum">
              <a:rPr lang="nl-NL" altLang="en-US" sz="1200" smtClean="0"/>
              <a:pPr eaLnBrk="1" hangingPunct="1"/>
              <a:t>21</a:t>
            </a:fld>
            <a:endParaRPr lang="nl-NL" altLang="en-US" sz="1200" smtClean="0"/>
          </a:p>
        </p:txBody>
      </p:sp>
      <p:sp>
        <p:nvSpPr>
          <p:cNvPr id="460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BE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nl-BE" altLang="en-US" sz="1200" smtClean="0"/>
              <a:t>Commissie ad hoc Hoger Onderwijs  03 mei 2010  Maurice Vaes</a:t>
            </a:r>
            <a:endParaRPr lang="nl-NL" altLang="en-US" sz="1200" smtClean="0"/>
          </a:p>
        </p:txBody>
      </p:sp>
      <p:sp>
        <p:nvSpPr>
          <p:cNvPr id="460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398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60A7583-88C9-4E62-8B8D-BDB72D8B383E}" type="slidenum">
              <a:rPr lang="nl-NL" altLang="en-US" sz="1200" smtClean="0"/>
              <a:pPr eaLnBrk="1" hangingPunct="1"/>
              <a:t>22</a:t>
            </a:fld>
            <a:endParaRPr lang="nl-NL" altLang="en-US" sz="1200" smtClean="0"/>
          </a:p>
        </p:txBody>
      </p:sp>
      <p:sp>
        <p:nvSpPr>
          <p:cNvPr id="460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BE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703263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257C2-8D60-4760-88CB-024AF3EEC641}" type="slidenum">
              <a:rPr lang="nl-BE" smtClean="0"/>
              <a:pPr/>
              <a:t>55</a:t>
            </a:fld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3837952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703263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257C2-8D60-4760-88CB-024AF3EEC641}" type="slidenum">
              <a:rPr lang="nl-BE" smtClean="0"/>
              <a:pPr/>
              <a:t>56</a:t>
            </a:fld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3837952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703263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257C2-8D60-4760-88CB-024AF3EEC641}" type="slidenum">
              <a:rPr lang="nl-BE" smtClean="0"/>
              <a:pPr/>
              <a:t>58</a:t>
            </a:fld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3837952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-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 userDrawn="1"/>
        </p:nvSpPr>
        <p:spPr>
          <a:xfrm>
            <a:off x="377" y="730800"/>
            <a:ext cx="9144000" cy="6130800"/>
          </a:xfrm>
          <a:prstGeom prst="rect">
            <a:avLst/>
          </a:prstGeom>
          <a:solidFill>
            <a:srgbClr val="52BDEC"/>
          </a:solidFill>
        </p:spPr>
        <p:txBody>
          <a:bodyPr wrap="square" rtlCol="0">
            <a:spAutoFit/>
          </a:bodyPr>
          <a:lstStyle/>
          <a:p>
            <a:endParaRPr lang="nl-BE" dirty="0"/>
          </a:p>
        </p:txBody>
      </p:sp>
      <p:sp>
        <p:nvSpPr>
          <p:cNvPr id="9" name="Titel 1" descr="Klik en typ de titel van de presentatie"/>
          <p:cNvSpPr>
            <a:spLocks noGrp="1"/>
          </p:cNvSpPr>
          <p:nvPr>
            <p:ph type="ctrTitle" hasCustomPrompt="1"/>
          </p:nvPr>
        </p:nvSpPr>
        <p:spPr>
          <a:xfrm>
            <a:off x="936000" y="1260000"/>
            <a:ext cx="7272000" cy="1800000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 smtClean="0"/>
              <a:t>Klik en typ de titel van de presentatie</a:t>
            </a:r>
            <a:endParaRPr lang="nl-BE" dirty="0"/>
          </a:p>
        </p:txBody>
      </p:sp>
      <p:sp>
        <p:nvSpPr>
          <p:cNvPr id="10" name="Ondertitel 2" descr="Klik en typ de subtitel van de titel"/>
          <p:cNvSpPr>
            <a:spLocks noGrp="1"/>
          </p:cNvSpPr>
          <p:nvPr>
            <p:ph type="subTitle" idx="1" hasCustomPrompt="1"/>
          </p:nvPr>
        </p:nvSpPr>
        <p:spPr>
          <a:xfrm>
            <a:off x="935999" y="3240000"/>
            <a:ext cx="7272000" cy="6480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baseline="0">
                <a:solidFill>
                  <a:srgbClr val="00407A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dirty="0" smtClean="0"/>
              <a:t>Klik en typ de subtitel van de presentatie</a:t>
            </a:r>
            <a:endParaRPr lang="nl-BE" dirty="0"/>
          </a:p>
        </p:txBody>
      </p:sp>
      <p:pic>
        <p:nvPicPr>
          <p:cNvPr id="3" name="Afbeelding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15715"/>
            <a:ext cx="9143338" cy="27430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1694691" cy="7193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13924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-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 userDrawn="1"/>
        </p:nvSpPr>
        <p:spPr>
          <a:xfrm>
            <a:off x="377" y="730800"/>
            <a:ext cx="9144000" cy="5216400"/>
          </a:xfrm>
          <a:prstGeom prst="rect">
            <a:avLst/>
          </a:prstGeom>
          <a:solidFill>
            <a:srgbClr val="52BDEC"/>
          </a:solidFill>
        </p:spPr>
        <p:txBody>
          <a:bodyPr wrap="square" rtlCol="0">
            <a:spAutoFit/>
          </a:bodyPr>
          <a:lstStyle/>
          <a:p>
            <a:endParaRPr lang="nl-BE" dirty="0"/>
          </a:p>
        </p:txBody>
      </p:sp>
      <p:sp>
        <p:nvSpPr>
          <p:cNvPr id="9" name="Titel 1" descr="Klik en typ de titel van de presentatie"/>
          <p:cNvSpPr>
            <a:spLocks noGrp="1"/>
          </p:cNvSpPr>
          <p:nvPr>
            <p:ph type="ctrTitle" hasCustomPrompt="1"/>
          </p:nvPr>
        </p:nvSpPr>
        <p:spPr>
          <a:xfrm>
            <a:off x="936000" y="1260000"/>
            <a:ext cx="7272000" cy="1800000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 smtClean="0"/>
              <a:t>Klik en typ de titel van de presentatie</a:t>
            </a:r>
            <a:endParaRPr lang="nl-BE" dirty="0"/>
          </a:p>
        </p:txBody>
      </p:sp>
      <p:sp>
        <p:nvSpPr>
          <p:cNvPr id="10" name="Ondertitel 2" descr="Klik en typ de subtitel van de titel"/>
          <p:cNvSpPr>
            <a:spLocks noGrp="1"/>
          </p:cNvSpPr>
          <p:nvPr>
            <p:ph type="subTitle" idx="1" hasCustomPrompt="1"/>
          </p:nvPr>
        </p:nvSpPr>
        <p:spPr>
          <a:xfrm>
            <a:off x="935999" y="3240000"/>
            <a:ext cx="7272000" cy="6480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baseline="0">
                <a:solidFill>
                  <a:srgbClr val="00407A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dirty="0" smtClean="0"/>
              <a:t>Klik en typ de subtitel van de presentatie</a:t>
            </a:r>
            <a:endParaRPr lang="nl-BE" dirty="0"/>
          </a:p>
        </p:txBody>
      </p:sp>
      <p:pic>
        <p:nvPicPr>
          <p:cNvPr id="3" name="Afbeelding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4114800"/>
            <a:ext cx="9143244" cy="18286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1694691" cy="7193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19466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-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 userDrawn="1"/>
        </p:nvSpPr>
        <p:spPr>
          <a:xfrm>
            <a:off x="377" y="730800"/>
            <a:ext cx="9144000" cy="6130800"/>
          </a:xfrm>
          <a:prstGeom prst="rect">
            <a:avLst/>
          </a:prstGeom>
          <a:solidFill>
            <a:srgbClr val="52BDEC"/>
          </a:solidFill>
        </p:spPr>
        <p:txBody>
          <a:bodyPr wrap="square" rtlCol="0">
            <a:spAutoFit/>
          </a:bodyPr>
          <a:lstStyle/>
          <a:p>
            <a:endParaRPr lang="nl-BE" dirty="0"/>
          </a:p>
        </p:txBody>
      </p:sp>
      <p:sp>
        <p:nvSpPr>
          <p:cNvPr id="9" name="Titel 1" descr="Klik en typ de titel van de presentatie"/>
          <p:cNvSpPr>
            <a:spLocks noGrp="1"/>
          </p:cNvSpPr>
          <p:nvPr>
            <p:ph type="ctrTitle" hasCustomPrompt="1"/>
          </p:nvPr>
        </p:nvSpPr>
        <p:spPr>
          <a:xfrm>
            <a:off x="936000" y="1260000"/>
            <a:ext cx="7272000" cy="1800000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 smtClean="0"/>
              <a:t>Klik en typ de titel van de presentatie</a:t>
            </a:r>
            <a:endParaRPr lang="nl-BE" dirty="0"/>
          </a:p>
        </p:txBody>
      </p:sp>
      <p:sp>
        <p:nvSpPr>
          <p:cNvPr id="10" name="Ondertitel 2" descr="Klik en typ de subtitel van de titel&#10;"/>
          <p:cNvSpPr>
            <a:spLocks noGrp="1"/>
          </p:cNvSpPr>
          <p:nvPr>
            <p:ph type="subTitle" idx="1" hasCustomPrompt="1"/>
          </p:nvPr>
        </p:nvSpPr>
        <p:spPr>
          <a:xfrm>
            <a:off x="935999" y="3240000"/>
            <a:ext cx="7272000" cy="6480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baseline="0">
                <a:solidFill>
                  <a:srgbClr val="00407A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dirty="0" smtClean="0"/>
              <a:t>Klik en typ de subtitel van de presentatie</a:t>
            </a:r>
            <a:endParaRPr lang="nl-BE" dirty="0"/>
          </a:p>
        </p:txBody>
      </p:sp>
      <p:pic>
        <p:nvPicPr>
          <p:cNvPr id="2" name="Afbeelding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29351"/>
            <a:ext cx="9143245" cy="18286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1694691" cy="7193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59172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ekop">
    <p:bg>
      <p:bgPr>
        <a:solidFill>
          <a:srgbClr val="52BD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1" descr="Klik en typ de titel van de sectie"/>
          <p:cNvSpPr>
            <a:spLocks noGrp="1"/>
          </p:cNvSpPr>
          <p:nvPr>
            <p:ph type="ctrTitle" hasCustomPrompt="1"/>
          </p:nvPr>
        </p:nvSpPr>
        <p:spPr>
          <a:xfrm>
            <a:off x="936000" y="936000"/>
            <a:ext cx="7272000" cy="18002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 smtClean="0"/>
              <a:t>Klik en typ de titel van de sectie </a:t>
            </a:r>
            <a:endParaRPr lang="nl-BE" dirty="0"/>
          </a:p>
        </p:txBody>
      </p:sp>
      <p:sp>
        <p:nvSpPr>
          <p:cNvPr id="10" name="Ondertitel 2" descr="Klik en typ de subtitel van de sectie"/>
          <p:cNvSpPr>
            <a:spLocks noGrp="1"/>
          </p:cNvSpPr>
          <p:nvPr>
            <p:ph type="subTitle" idx="1" hasCustomPrompt="1"/>
          </p:nvPr>
        </p:nvSpPr>
        <p:spPr>
          <a:xfrm>
            <a:off x="936000" y="2880000"/>
            <a:ext cx="7272000" cy="1080000"/>
          </a:xfrm>
        </p:spPr>
        <p:txBody>
          <a:bodyPr anchor="t" anchorCtr="0"/>
          <a:lstStyle>
            <a:lvl1pPr marL="0" indent="0" algn="l">
              <a:spcBef>
                <a:spcPts val="0"/>
              </a:spcBef>
              <a:buNone/>
              <a:defRPr baseline="0">
                <a:solidFill>
                  <a:srgbClr val="00407A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dirty="0" smtClean="0"/>
              <a:t>Klik en typ de subtitel van de sectie</a:t>
            </a:r>
            <a:endParaRPr lang="nl-BE" dirty="0"/>
          </a:p>
        </p:txBody>
      </p:sp>
      <p:pic>
        <p:nvPicPr>
          <p:cNvPr id="2" name="Afbeelding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21596"/>
            <a:ext cx="9143245" cy="5364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651961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nl-NL" dirty="0" smtClean="0"/>
              <a:t>Klik en typ de titel</a:t>
            </a:r>
            <a:endParaRPr lang="nl-BE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D72-59EE-436D-B435-201699A5BB49}" type="datetimeFigureOut">
              <a:rPr lang="nl-BE" smtClean="0"/>
              <a:pPr/>
              <a:t>19/11/2017</a:t>
            </a:fld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D8031-C8E5-48F8-A3B6-81643B27A3AF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6" name="Tijdelijke aanduiding voor tekst 2"/>
          <p:cNvSpPr>
            <a:spLocks noGrp="1"/>
          </p:cNvSpPr>
          <p:nvPr>
            <p:ph idx="1" hasCustomPrompt="1"/>
          </p:nvPr>
        </p:nvSpPr>
        <p:spPr>
          <a:xfrm>
            <a:off x="540000" y="1349999"/>
            <a:ext cx="8334000" cy="4428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/>
            </a:lvl1pPr>
          </a:lstStyle>
          <a:p>
            <a:pPr lvl="0"/>
            <a:r>
              <a:rPr lang="nl-NL" dirty="0" smtClean="0"/>
              <a:t>Klik en typ de tekst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="" xmlns:p14="http://schemas.microsoft.com/office/powerpoint/2010/main" val="2416900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dirty="0" smtClean="0"/>
              <a:t>Klik en typ de titel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540000" y="1350000"/>
            <a:ext cx="4038600" cy="4428000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600"/>
            </a:lvl4pPr>
            <a:lvl5pPr marL="1435100" indent="-228600">
              <a:buFont typeface="Arial" pitchFamily="34" charset="0"/>
              <a:buChar char="-"/>
              <a:defRPr sz="1600">
                <a:solidFill>
                  <a:srgbClr val="00407A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 smtClean="0"/>
              <a:t>Klik en typ de tekst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835400" y="1350000"/>
            <a:ext cx="4038600" cy="4428000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 marL="1435100" indent="-228600">
              <a:buFont typeface="Arial" pitchFamily="34" charset="0"/>
              <a:buChar char="-"/>
              <a:defRPr sz="1600">
                <a:solidFill>
                  <a:srgbClr val="00407A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dirty="0" smtClean="0"/>
              <a:t>Klik en typ de tekst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D72-59EE-436D-B435-201699A5BB49}" type="datetimeFigureOut">
              <a:rPr lang="nl-BE" smtClean="0"/>
              <a:pPr/>
              <a:t>19/11/2017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D8031-C8E5-48F8-A3B6-81643B27A3AF}" type="slidenum">
              <a:rPr lang="nl-BE" smtClean="0"/>
              <a:pPr/>
              <a:t>‹nr.›</a:t>
            </a:fld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198030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dirty="0" smtClean="0"/>
              <a:t>Klik en typ de titel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 hasCustomPrompt="1"/>
          </p:nvPr>
        </p:nvSpPr>
        <p:spPr>
          <a:xfrm>
            <a:off x="540000" y="1350000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407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 smtClean="0"/>
              <a:t>Klik en typ de tekst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540000" y="1991922"/>
            <a:ext cx="4040188" cy="379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1600"/>
            </a:lvl4pPr>
            <a:lvl5pPr marL="1435100" indent="-180000">
              <a:buFont typeface="Arial" pitchFamily="34" charset="0"/>
              <a:buChar char="-"/>
              <a:defRPr sz="1600">
                <a:solidFill>
                  <a:srgbClr val="00407A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dirty="0" smtClean="0"/>
              <a:t>Klik en typ de tekst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4824000" y="1350000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 smtClean="0"/>
              <a:t>Klik en typ de tekst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4824000" y="1991922"/>
            <a:ext cx="4039200" cy="379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1600"/>
            </a:lvl4pPr>
            <a:lvl5pPr marL="1584325" indent="-285750">
              <a:buFont typeface="Arial" pitchFamily="34" charset="0"/>
              <a:buChar char="-"/>
              <a:defRPr lang="nl-BE" sz="1600" kern="1200" dirty="0">
                <a:solidFill>
                  <a:srgbClr val="00407A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dirty="0" smtClean="0"/>
              <a:t>Klik en typ de tekst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D72-59EE-436D-B435-201699A5BB49}" type="datetimeFigureOut">
              <a:rPr lang="nl-BE" smtClean="0"/>
              <a:pPr/>
              <a:t>19/11/2017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D8031-C8E5-48F8-A3B6-81643B27A3AF}" type="slidenum">
              <a:rPr lang="nl-BE" smtClean="0"/>
              <a:pPr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="" xmlns:p14="http://schemas.microsoft.com/office/powerpoint/2010/main" val="437820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dirty="0" smtClean="0"/>
              <a:t>Klik en typ de titel</a:t>
            </a:r>
            <a:endParaRPr lang="nl-BE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D72-59EE-436D-B435-201699A5BB49}" type="datetimeFigureOut">
              <a:rPr lang="nl-BE" smtClean="0"/>
              <a:pPr/>
              <a:t>19/11/2017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D8031-C8E5-48F8-A3B6-81643B27A3AF}" type="slidenum">
              <a:rPr lang="nl-BE" smtClean="0"/>
              <a:pPr/>
              <a:t>‹nr.›</a:t>
            </a:fld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161822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D72-59EE-436D-B435-201699A5BB49}" type="datetimeFigureOut">
              <a:rPr lang="nl-BE" smtClean="0"/>
              <a:pPr/>
              <a:t>19/11/2017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D8031-C8E5-48F8-A3B6-81643B27A3AF}" type="slidenum">
              <a:rPr lang="nl-BE" smtClean="0"/>
              <a:pPr/>
              <a:t>‹nr.›</a:t>
            </a:fld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16890592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3008313" cy="895100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nl-NL" dirty="0" smtClean="0"/>
              <a:t>Klik en typ de titel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3761909" y="540000"/>
            <a:ext cx="5105139" cy="5256000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600"/>
            </a:lvl4pPr>
            <a:lvl5pPr marL="1435100" indent="-228600">
              <a:buFont typeface="Arial" pitchFamily="34" charset="0"/>
              <a:buChar char="-"/>
              <a:tabLst/>
              <a:defRPr sz="1600">
                <a:solidFill>
                  <a:srgbClr val="00407A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dirty="0" smtClean="0"/>
              <a:t>Klik en typ de tekst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 hasCustomPrompt="1"/>
          </p:nvPr>
        </p:nvSpPr>
        <p:spPr>
          <a:xfrm>
            <a:off x="539552" y="1435101"/>
            <a:ext cx="3008313" cy="4356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dirty="0" smtClean="0"/>
              <a:t>Klik en typ de tekst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D72-59EE-436D-B435-201699A5BB49}" type="datetimeFigureOut">
              <a:rPr lang="nl-BE" smtClean="0"/>
              <a:pPr/>
              <a:t>19/11/2017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D8031-C8E5-48F8-A3B6-81643B27A3AF}" type="slidenum">
              <a:rPr lang="nl-BE" smtClean="0"/>
              <a:pPr/>
              <a:t>‹nr.›</a:t>
            </a:fld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22063528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4788000"/>
            <a:ext cx="8334000" cy="540000"/>
          </a:xfrm>
        </p:spPr>
        <p:txBody>
          <a:bodyPr anchor="t" anchorCtr="0">
            <a:noAutofit/>
          </a:bodyPr>
          <a:lstStyle>
            <a:lvl1pPr algn="l">
              <a:defRPr sz="2000" b="1"/>
            </a:lvl1pPr>
          </a:lstStyle>
          <a:p>
            <a:r>
              <a:rPr lang="nl-NL" dirty="0" smtClean="0"/>
              <a:t>Klik en typ de tekst</a:t>
            </a:r>
            <a:endParaRPr lang="nl-BE" dirty="0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40000" y="540000"/>
            <a:ext cx="83340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BE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 hasCustomPrompt="1"/>
          </p:nvPr>
        </p:nvSpPr>
        <p:spPr>
          <a:xfrm>
            <a:off x="540000" y="5445224"/>
            <a:ext cx="8334000" cy="360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dirty="0" smtClean="0"/>
              <a:t>Klik en typ de tekst</a:t>
            </a:r>
          </a:p>
        </p:txBody>
      </p:sp>
      <p:sp>
        <p:nvSpPr>
          <p:cNvPr id="9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539552" y="6048000"/>
            <a:ext cx="936000" cy="288000"/>
          </a:xfrm>
        </p:spPr>
        <p:txBody>
          <a:bodyPr/>
          <a:lstStyle/>
          <a:p>
            <a:fld id="{C4DDCD72-59EE-436D-B435-201699A5BB49}" type="datetimeFigureOut">
              <a:rPr lang="nl-BE" smtClean="0"/>
              <a:pPr/>
              <a:t>19/11/2017</a:t>
            </a:fld>
            <a:endParaRPr lang="nl-BE" dirty="0"/>
          </a:p>
        </p:txBody>
      </p:sp>
      <p:sp>
        <p:nvSpPr>
          <p:cNvPr id="10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3636000" y="6048000"/>
            <a:ext cx="936000" cy="288000"/>
          </a:xfrm>
        </p:spPr>
        <p:txBody>
          <a:bodyPr/>
          <a:lstStyle/>
          <a:p>
            <a:fld id="{F35D8031-C8E5-48F8-A3B6-81643B27A3AF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1566000" y="6048000"/>
            <a:ext cx="1980000" cy="288000"/>
          </a:xfrm>
        </p:spPr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="" xmlns:p14="http://schemas.microsoft.com/office/powerpoint/2010/main" val="4024263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8334000" cy="9000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nl-NL" dirty="0" smtClean="0"/>
              <a:t>Klik en typ de titel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40000" y="1349999"/>
            <a:ext cx="8334000" cy="4428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nl-NL" dirty="0" smtClean="0"/>
              <a:t>Klik en typ de tekst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539552" y="6048000"/>
            <a:ext cx="936000" cy="288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rgbClr val="00407A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C4DDCD72-59EE-436D-B435-201699A5BB49}" type="datetimeFigureOut">
              <a:rPr lang="nl-BE" smtClean="0"/>
              <a:pPr/>
              <a:t>19/11/2017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1566000" y="6048000"/>
            <a:ext cx="1980000" cy="288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ctr">
              <a:defRPr sz="1000">
                <a:solidFill>
                  <a:srgbClr val="00407A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3636000" y="6048000"/>
            <a:ext cx="936000" cy="288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000">
                <a:solidFill>
                  <a:srgbClr val="00407A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35D8031-C8E5-48F8-A3B6-81643B27A3AF}" type="slidenum">
              <a:rPr lang="nl-BE" smtClean="0"/>
              <a:pPr/>
              <a:t>‹nr.›</a:t>
            </a:fld>
            <a:endParaRPr lang="nl-BE" dirty="0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" y="6339048"/>
            <a:ext cx="9143227" cy="53640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06215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12" r:id="rId2"/>
    <p:sldLayoutId id="2147483711" r:id="rId3"/>
    <p:sldLayoutId id="2147483698" r:id="rId4"/>
    <p:sldLayoutId id="2147483709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kern="1200" baseline="0">
          <a:solidFill>
            <a:srgbClr val="52BDEC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60000" indent="-360000" algn="l" defTabSz="914400" rtl="0" eaLnBrk="1" latinLnBrk="0" hangingPunct="1">
        <a:spcBef>
          <a:spcPts val="580"/>
        </a:spcBef>
        <a:buSzPct val="110000"/>
        <a:buFont typeface="Arial" pitchFamily="34" charset="0"/>
        <a:buChar char="•"/>
        <a:defRPr sz="2400" kern="1200">
          <a:solidFill>
            <a:srgbClr val="00407A"/>
          </a:solidFill>
          <a:latin typeface="Arial" pitchFamily="34" charset="0"/>
          <a:ea typeface="+mn-ea"/>
          <a:cs typeface="Arial" pitchFamily="34" charset="0"/>
        </a:defRPr>
      </a:lvl1pPr>
      <a:lvl2pPr marL="720000" indent="-360363" algn="l" defTabSz="914400" rtl="0" eaLnBrk="1" latinLnBrk="0" hangingPunct="1">
        <a:spcBef>
          <a:spcPts val="580"/>
        </a:spcBef>
        <a:buSzPct val="75000"/>
        <a:buFont typeface="Courier New" pitchFamily="49" charset="0"/>
        <a:buChar char="o"/>
        <a:defRPr sz="2400" kern="1200">
          <a:solidFill>
            <a:srgbClr val="00407A"/>
          </a:solidFill>
          <a:latin typeface="Arial" pitchFamily="34" charset="0"/>
          <a:ea typeface="+mn-ea"/>
          <a:cs typeface="Arial" pitchFamily="34" charset="0"/>
        </a:defRPr>
      </a:lvl2pPr>
      <a:lvl3pPr marL="990000" indent="-2700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rgbClr val="00407A"/>
          </a:solidFill>
          <a:latin typeface="Arial" pitchFamily="34" charset="0"/>
          <a:ea typeface="+mn-ea"/>
          <a:cs typeface="Arial" pitchFamily="34" charset="0"/>
        </a:defRPr>
      </a:lvl3pPr>
      <a:lvl4pPr marL="1168400" indent="-180000" algn="l" defTabSz="914400" rtl="0" eaLnBrk="1" latinLnBrk="0" hangingPunct="1">
        <a:spcBef>
          <a:spcPts val="380"/>
        </a:spcBef>
        <a:buSzPct val="80000"/>
        <a:buFont typeface="Arial" pitchFamily="34" charset="0"/>
        <a:buChar char="•"/>
        <a:defRPr sz="1600" kern="1200">
          <a:solidFill>
            <a:srgbClr val="00407A"/>
          </a:solidFill>
          <a:latin typeface="Arial" pitchFamily="34" charset="0"/>
          <a:ea typeface="+mn-ea"/>
          <a:cs typeface="Arial" pitchFamily="34" charset="0"/>
        </a:defRPr>
      </a:lvl4pPr>
      <a:lvl5pPr marL="1338263" indent="-179388" algn="l" defTabSz="914400" rtl="0" eaLnBrk="1" latinLnBrk="0" hangingPunct="1">
        <a:spcBef>
          <a:spcPts val="380"/>
        </a:spcBef>
        <a:buFont typeface="Arial" pitchFamily="34" charset="0"/>
        <a:buChar char="-"/>
        <a:defRPr lang="nl-BE" sz="1600" kern="1200" dirty="0">
          <a:solidFill>
            <a:srgbClr val="00407A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956480" cy="2520280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en-US" dirty="0" smtClean="0"/>
              <a:t>	 </a:t>
            </a:r>
            <a:r>
              <a:rPr lang="en-US" dirty="0" err="1" smtClean="0"/>
              <a:t>Congres</a:t>
            </a:r>
            <a:r>
              <a:rPr lang="en-US" dirty="0" smtClean="0"/>
              <a:t> </a:t>
            </a:r>
            <a:r>
              <a:rPr lang="en-US" dirty="0" err="1" smtClean="0"/>
              <a:t>Volwassenenonderwijs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    </a:t>
            </a:r>
            <a:r>
              <a:rPr lang="en-US" sz="2400" dirty="0" smtClean="0"/>
              <a:t>Workshop 3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  </a:t>
            </a:r>
            <a:r>
              <a:rPr lang="en-US" sz="2400" dirty="0" smtClean="0"/>
              <a:t>Financiering van en </a:t>
            </a:r>
            <a:r>
              <a:rPr lang="en-US" sz="2400" dirty="0" err="1" smtClean="0"/>
              <a:t>binnen</a:t>
            </a:r>
            <a:r>
              <a:rPr lang="en-US" sz="2400" dirty="0" smtClean="0"/>
              <a:t> </a:t>
            </a:r>
            <a:r>
              <a:rPr lang="en-US" sz="2400" dirty="0" err="1" smtClean="0"/>
              <a:t>grote</a:t>
            </a:r>
            <a:r>
              <a:rPr lang="en-US" sz="2400" dirty="0" smtClean="0"/>
              <a:t> </a:t>
            </a:r>
            <a:r>
              <a:rPr lang="en-US" sz="2400" dirty="0" err="1" smtClean="0"/>
              <a:t>onderwijsorganisaties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7" name="Ondertitel 6"/>
          <p:cNvSpPr>
            <a:spLocks noGrp="1"/>
          </p:cNvSpPr>
          <p:nvPr>
            <p:ph type="subTitle" idx="1"/>
          </p:nvPr>
        </p:nvSpPr>
        <p:spPr>
          <a:xfrm>
            <a:off x="251520" y="6021288"/>
            <a:ext cx="8676456" cy="648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Maurice </a:t>
            </a:r>
            <a:r>
              <a:rPr lang="en-US" dirty="0" err="1" smtClean="0">
                <a:solidFill>
                  <a:schemeClr val="bg1"/>
                </a:solidFill>
              </a:rPr>
              <a:t>Vaes</a:t>
            </a:r>
            <a:r>
              <a:rPr lang="en-US" dirty="0" smtClean="0">
                <a:solidFill>
                  <a:schemeClr val="bg1"/>
                </a:solidFill>
              </a:rPr>
              <a:t>     </a:t>
            </a:r>
            <a:r>
              <a:rPr lang="en-US" dirty="0" err="1" smtClean="0">
                <a:solidFill>
                  <a:schemeClr val="bg1"/>
                </a:solidFill>
              </a:rPr>
              <a:t>Congres</a:t>
            </a:r>
            <a:r>
              <a:rPr lang="en-US" dirty="0" smtClean="0">
                <a:solidFill>
                  <a:schemeClr val="bg1"/>
                </a:solidFill>
              </a:rPr>
              <a:t> Team PIO 22 en 23 </a:t>
            </a:r>
            <a:r>
              <a:rPr lang="en-US" dirty="0" err="1" smtClean="0">
                <a:solidFill>
                  <a:schemeClr val="bg1"/>
                </a:solidFill>
              </a:rPr>
              <a:t>november</a:t>
            </a:r>
            <a:r>
              <a:rPr lang="en-US" dirty="0" smtClean="0">
                <a:solidFill>
                  <a:schemeClr val="bg1"/>
                </a:solidFill>
              </a:rPr>
              <a:t> 2017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499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36000" y="-171400"/>
            <a:ext cx="7272000" cy="836816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Workshop 3 : sprekers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323528" y="836816"/>
            <a:ext cx="8496944" cy="5256584"/>
          </a:xfrm>
        </p:spPr>
        <p:txBody>
          <a:bodyPr/>
          <a:lstStyle/>
          <a:p>
            <a:pPr>
              <a:tabLst>
                <a:tab pos="1073150" algn="ctr"/>
                <a:tab pos="3944938" algn="ctr"/>
                <a:tab pos="6996113" algn="ctr"/>
              </a:tabLst>
            </a:pPr>
            <a:r>
              <a:rPr lang="nl-BE" dirty="0" smtClean="0"/>
              <a:t>		Maurice </a:t>
            </a:r>
            <a:r>
              <a:rPr lang="nl-BE" dirty="0" err="1" smtClean="0"/>
              <a:t>Vaes</a:t>
            </a:r>
            <a:r>
              <a:rPr lang="nl-BE" dirty="0" smtClean="0"/>
              <a:t>	Joris </a:t>
            </a:r>
            <a:r>
              <a:rPr lang="nl-BE" dirty="0" err="1" smtClean="0"/>
              <a:t>Hindryckx</a:t>
            </a:r>
            <a:endParaRPr lang="nl-BE" dirty="0" smtClean="0"/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endParaRPr lang="nl-BE" dirty="0" smtClean="0"/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r>
              <a:rPr lang="nl-BE" dirty="0" smtClean="0"/>
              <a:t>	Tijd	Fusies 1995	Clustervorming 2013</a:t>
            </a:r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endParaRPr lang="nl-BE" dirty="0" smtClean="0"/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r>
              <a:rPr lang="nl-BE" dirty="0" smtClean="0"/>
              <a:t>	Plaats	Kempen	West-Vlaanderen</a:t>
            </a:r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endParaRPr lang="nl-BE" dirty="0" smtClean="0"/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r>
              <a:rPr lang="nl-BE" dirty="0" smtClean="0"/>
              <a:t>	Beleid	Minister	Associatie</a:t>
            </a:r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endParaRPr lang="nl-BE" dirty="0" smtClean="0"/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r>
              <a:rPr lang="nl-BE" dirty="0" smtClean="0"/>
              <a:t>	Structuur van	10 </a:t>
            </a:r>
            <a:r>
              <a:rPr lang="nl-BE" dirty="0" err="1" smtClean="0"/>
              <a:t>vzw’s</a:t>
            </a:r>
            <a:r>
              <a:rPr lang="nl-BE" dirty="0" smtClean="0"/>
              <a:t>	2 </a:t>
            </a:r>
            <a:r>
              <a:rPr lang="nl-BE" dirty="0" err="1" smtClean="0"/>
              <a:t>vzw’s</a:t>
            </a:r>
            <a:endParaRPr lang="nl-BE" dirty="0" smtClean="0"/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r>
              <a:rPr lang="nl-BE" dirty="0" smtClean="0"/>
              <a:t>	naar	1 vzw	1 cluster</a:t>
            </a:r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endParaRPr lang="nl-BE" dirty="0" smtClean="0"/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r>
              <a:rPr lang="nl-BE" dirty="0" smtClean="0"/>
              <a:t>	Cultuur	Geel/Turnhout/	Noord en Zuid</a:t>
            </a:r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r>
              <a:rPr lang="nl-BE" dirty="0" smtClean="0"/>
              <a:t>		Lier/</a:t>
            </a:r>
            <a:r>
              <a:rPr lang="nl-BE" dirty="0" err="1" smtClean="0"/>
              <a:t>Vorselaar</a:t>
            </a:r>
            <a:endParaRPr lang="nl-BE" dirty="0" smtClean="0"/>
          </a:p>
          <a:p>
            <a:pPr>
              <a:tabLst>
                <a:tab pos="1073150" algn="ctr"/>
                <a:tab pos="3944938" algn="ctr"/>
                <a:tab pos="6996113" algn="ctr"/>
              </a:tabLst>
            </a:pPr>
            <a:r>
              <a:rPr lang="nl-BE" dirty="0" smtClean="0"/>
              <a:t>	Dominante partner	Geel	Zuid</a:t>
            </a:r>
          </a:p>
          <a:p>
            <a:pPr>
              <a:tabLst>
                <a:tab pos="1073150" algn="ctr"/>
                <a:tab pos="3582988" algn="ctr"/>
                <a:tab pos="6996113" algn="ctr"/>
              </a:tabLst>
            </a:pPr>
            <a:r>
              <a:rPr lang="nl-BE" dirty="0" smtClean="0"/>
              <a:t>		</a:t>
            </a:r>
          </a:p>
          <a:p>
            <a:pPr>
              <a:tabLst>
                <a:tab pos="1073150" algn="ctr"/>
                <a:tab pos="3582988" algn="ctr"/>
                <a:tab pos="6996113" algn="ctr"/>
              </a:tabLst>
            </a:pPr>
            <a:r>
              <a:rPr lang="nl-BE" dirty="0" smtClean="0"/>
              <a:t>	</a:t>
            </a:r>
          </a:p>
          <a:p>
            <a:pPr>
              <a:tabLst>
                <a:tab pos="1978025" algn="ctr"/>
                <a:tab pos="5018088" algn="ctr"/>
              </a:tabLst>
            </a:pPr>
            <a:endParaRPr lang="nl-BE" dirty="0" smtClean="0"/>
          </a:p>
          <a:p>
            <a:pPr>
              <a:tabLst>
                <a:tab pos="1978025" algn="ctr"/>
                <a:tab pos="5018088" algn="ctr"/>
              </a:tabLst>
            </a:pPr>
            <a:r>
              <a:rPr lang="nl-BE" dirty="0" smtClean="0"/>
              <a:t>	 </a:t>
            </a:r>
          </a:p>
          <a:p>
            <a:pPr>
              <a:tabLst>
                <a:tab pos="3582988" algn="ctr"/>
              </a:tabLst>
            </a:pPr>
            <a:endParaRPr lang="nl-BE" dirty="0" smtClean="0"/>
          </a:p>
          <a:p>
            <a:pPr>
              <a:tabLst>
                <a:tab pos="3582988" algn="ctr"/>
              </a:tabLst>
            </a:pPr>
            <a:r>
              <a:rPr lang="nl-BE" dirty="0" smtClean="0"/>
              <a:t>		</a:t>
            </a:r>
          </a:p>
        </p:txBody>
      </p:sp>
      <p:sp>
        <p:nvSpPr>
          <p:cNvPr id="4" name="Rechthoek 3"/>
          <p:cNvSpPr/>
          <p:nvPr/>
        </p:nvSpPr>
        <p:spPr>
          <a:xfrm>
            <a:off x="179512" y="1412776"/>
            <a:ext cx="2736304" cy="468062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" name="Rechthoek 4"/>
          <p:cNvSpPr/>
          <p:nvPr/>
        </p:nvSpPr>
        <p:spPr>
          <a:xfrm>
            <a:off x="3068216" y="1412776"/>
            <a:ext cx="2736304" cy="468062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Rechthoek 5"/>
          <p:cNvSpPr/>
          <p:nvPr/>
        </p:nvSpPr>
        <p:spPr>
          <a:xfrm>
            <a:off x="5940152" y="1412776"/>
            <a:ext cx="2880320" cy="468062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Rechthoek 6"/>
          <p:cNvSpPr/>
          <p:nvPr/>
        </p:nvSpPr>
        <p:spPr>
          <a:xfrm>
            <a:off x="3068216" y="836816"/>
            <a:ext cx="2736304" cy="3558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Rechthoek 7"/>
          <p:cNvSpPr/>
          <p:nvPr/>
        </p:nvSpPr>
        <p:spPr>
          <a:xfrm>
            <a:off x="5940152" y="836816"/>
            <a:ext cx="2880320" cy="3558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36000" y="-171400"/>
            <a:ext cx="7272000" cy="836816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Schaalvergroting</a:t>
            </a:r>
            <a:endParaRPr lang="nl-BE" dirty="0"/>
          </a:p>
        </p:txBody>
      </p:sp>
      <p:sp>
        <p:nvSpPr>
          <p:cNvPr id="10" name="Tekstvak 9"/>
          <p:cNvSpPr txBox="1"/>
          <p:nvPr/>
        </p:nvSpPr>
        <p:spPr>
          <a:xfrm>
            <a:off x="3059832" y="879103"/>
            <a:ext cx="5412059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400" dirty="0" smtClean="0"/>
              <a:t>164 kleine hogescholen in Vlaanderen</a:t>
            </a:r>
            <a:endParaRPr lang="nl-BE" sz="2400" dirty="0"/>
          </a:p>
        </p:txBody>
      </p:sp>
      <p:sp>
        <p:nvSpPr>
          <p:cNvPr id="11" name="Tekstvak 10"/>
          <p:cNvSpPr txBox="1"/>
          <p:nvPr/>
        </p:nvSpPr>
        <p:spPr>
          <a:xfrm>
            <a:off x="3851920" y="1700808"/>
            <a:ext cx="4057521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400" dirty="0" smtClean="0"/>
              <a:t>29 middelgrote hogescholen</a:t>
            </a:r>
            <a:endParaRPr lang="nl-BE" sz="2400" dirty="0"/>
          </a:p>
        </p:txBody>
      </p:sp>
      <p:sp>
        <p:nvSpPr>
          <p:cNvPr id="12" name="Tekstvak 11"/>
          <p:cNvSpPr txBox="1"/>
          <p:nvPr/>
        </p:nvSpPr>
        <p:spPr>
          <a:xfrm>
            <a:off x="4834721" y="2564904"/>
            <a:ext cx="1965603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400" dirty="0" smtClean="0"/>
              <a:t>5 associaties</a:t>
            </a:r>
            <a:endParaRPr lang="nl-BE" sz="2400" dirty="0"/>
          </a:p>
        </p:txBody>
      </p:sp>
      <p:sp>
        <p:nvSpPr>
          <p:cNvPr id="13" name="Tekstvak 12"/>
          <p:cNvSpPr txBox="1"/>
          <p:nvPr/>
        </p:nvSpPr>
        <p:spPr>
          <a:xfrm>
            <a:off x="4644008" y="3587824"/>
            <a:ext cx="2376263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nl-BE" sz="2400" dirty="0" smtClean="0"/>
              <a:t>16 hogescholen</a:t>
            </a:r>
            <a:endParaRPr lang="nl-BE" sz="2400" dirty="0"/>
          </a:p>
        </p:txBody>
      </p:sp>
      <p:sp>
        <p:nvSpPr>
          <p:cNvPr id="14" name="Tekstvak 13"/>
          <p:cNvSpPr txBox="1"/>
          <p:nvPr/>
        </p:nvSpPr>
        <p:spPr>
          <a:xfrm>
            <a:off x="2627784" y="4509120"/>
            <a:ext cx="3240360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nl-BE" sz="2400" dirty="0" smtClean="0"/>
              <a:t>      8 hogescholen</a:t>
            </a:r>
          </a:p>
          <a:p>
            <a:r>
              <a:rPr lang="nl-BE" sz="2400" dirty="0" smtClean="0"/>
              <a:t>Associatie KU Leuven</a:t>
            </a:r>
            <a:endParaRPr lang="nl-BE" sz="2400" dirty="0"/>
          </a:p>
        </p:txBody>
      </p:sp>
      <p:sp>
        <p:nvSpPr>
          <p:cNvPr id="15" name="Tekstvak 14"/>
          <p:cNvSpPr txBox="1"/>
          <p:nvPr/>
        </p:nvSpPr>
        <p:spPr>
          <a:xfrm>
            <a:off x="6084168" y="4509120"/>
            <a:ext cx="281977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nl-BE" sz="2400" dirty="0" smtClean="0"/>
              <a:t>   8 hogescholen</a:t>
            </a:r>
          </a:p>
          <a:p>
            <a:r>
              <a:rPr lang="nl-BE" sz="2400" dirty="0" smtClean="0"/>
              <a:t>Andere associaties</a:t>
            </a:r>
            <a:endParaRPr lang="nl-BE" sz="2400" dirty="0"/>
          </a:p>
        </p:txBody>
      </p:sp>
      <p:sp>
        <p:nvSpPr>
          <p:cNvPr id="16" name="Tekstvak 15"/>
          <p:cNvSpPr txBox="1"/>
          <p:nvPr/>
        </p:nvSpPr>
        <p:spPr>
          <a:xfrm>
            <a:off x="3059832" y="5723349"/>
            <a:ext cx="2304256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nl-BE" sz="2400" dirty="0" smtClean="0"/>
              <a:t>        5 clusters</a:t>
            </a:r>
          </a:p>
        </p:txBody>
      </p:sp>
      <p:cxnSp>
        <p:nvCxnSpPr>
          <p:cNvPr id="18" name="Rechte verbindingslijn met pijl 17"/>
          <p:cNvCxnSpPr/>
          <p:nvPr/>
        </p:nvCxnSpPr>
        <p:spPr>
          <a:xfrm>
            <a:off x="5724128" y="1340768"/>
            <a:ext cx="0" cy="37261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Rechte verbindingslijn met pijl 22"/>
          <p:cNvCxnSpPr/>
          <p:nvPr/>
        </p:nvCxnSpPr>
        <p:spPr>
          <a:xfrm>
            <a:off x="5724128" y="2162473"/>
            <a:ext cx="0" cy="37261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Rechte verbindingslijn met pijl 23"/>
          <p:cNvCxnSpPr/>
          <p:nvPr/>
        </p:nvCxnSpPr>
        <p:spPr>
          <a:xfrm>
            <a:off x="5724128" y="3026569"/>
            <a:ext cx="0" cy="56125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Rechte verbindingslijn met pijl 25"/>
          <p:cNvCxnSpPr/>
          <p:nvPr/>
        </p:nvCxnSpPr>
        <p:spPr>
          <a:xfrm>
            <a:off x="4139952" y="5350733"/>
            <a:ext cx="0" cy="37261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echte verbindingslijn met pijl 26"/>
          <p:cNvCxnSpPr>
            <a:endCxn id="14" idx="0"/>
          </p:cNvCxnSpPr>
          <p:nvPr/>
        </p:nvCxnSpPr>
        <p:spPr>
          <a:xfrm flipH="1">
            <a:off x="4247964" y="4049489"/>
            <a:ext cx="1116124" cy="45963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Rechte verbindingslijn met pijl 28"/>
          <p:cNvCxnSpPr>
            <a:endCxn id="15" idx="0"/>
          </p:cNvCxnSpPr>
          <p:nvPr/>
        </p:nvCxnSpPr>
        <p:spPr>
          <a:xfrm>
            <a:off x="6300192" y="4049489"/>
            <a:ext cx="1193862" cy="45963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kstvak 31"/>
          <p:cNvSpPr txBox="1"/>
          <p:nvPr/>
        </p:nvSpPr>
        <p:spPr>
          <a:xfrm>
            <a:off x="327154" y="1516142"/>
            <a:ext cx="2300630" cy="646331"/>
          </a:xfrm>
          <a:prstGeom prst="rect">
            <a:avLst/>
          </a:prstGeom>
          <a:noFill/>
          <a:ln w="19050"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chemeClr val="bg2"/>
                </a:solidFill>
              </a:rPr>
              <a:t>13 juli 1994</a:t>
            </a:r>
          </a:p>
          <a:p>
            <a:r>
              <a:rPr lang="nl-BE" dirty="0" smtClean="0">
                <a:solidFill>
                  <a:schemeClr val="bg2"/>
                </a:solidFill>
              </a:rPr>
              <a:t>Hogescholendecreet</a:t>
            </a:r>
            <a:endParaRPr lang="nl-BE" dirty="0">
              <a:solidFill>
                <a:schemeClr val="bg2"/>
              </a:solidFill>
            </a:endParaRPr>
          </a:p>
        </p:txBody>
      </p:sp>
      <p:sp>
        <p:nvSpPr>
          <p:cNvPr id="33" name="Tekstvak 32"/>
          <p:cNvSpPr txBox="1"/>
          <p:nvPr/>
        </p:nvSpPr>
        <p:spPr>
          <a:xfrm>
            <a:off x="539552" y="2380238"/>
            <a:ext cx="1890261" cy="646331"/>
          </a:xfrm>
          <a:prstGeom prst="rect">
            <a:avLst/>
          </a:prstGeom>
          <a:noFill/>
          <a:ln w="19050"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chemeClr val="bg2"/>
                </a:solidFill>
              </a:rPr>
              <a:t>24 april 2003</a:t>
            </a:r>
          </a:p>
          <a:p>
            <a:r>
              <a:rPr lang="nl-BE" dirty="0" smtClean="0">
                <a:solidFill>
                  <a:schemeClr val="bg2"/>
                </a:solidFill>
              </a:rPr>
              <a:t>Structuurdecreet</a:t>
            </a:r>
            <a:endParaRPr lang="nl-BE" dirty="0">
              <a:solidFill>
                <a:schemeClr val="bg2"/>
              </a:solidFill>
            </a:endParaRPr>
          </a:p>
        </p:txBody>
      </p:sp>
      <p:sp>
        <p:nvSpPr>
          <p:cNvPr id="34" name="Tekstvak 33"/>
          <p:cNvSpPr txBox="1"/>
          <p:nvPr/>
        </p:nvSpPr>
        <p:spPr>
          <a:xfrm>
            <a:off x="755576" y="3587824"/>
            <a:ext cx="1531188" cy="369332"/>
          </a:xfrm>
          <a:prstGeom prst="rect">
            <a:avLst/>
          </a:prstGeom>
          <a:noFill/>
          <a:ln w="19050"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chemeClr val="bg1"/>
                </a:solidFill>
              </a:rPr>
              <a:t>Situatie 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36000" y="0"/>
            <a:ext cx="7272000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Vijf ministers en vijf decreten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764808"/>
            <a:ext cx="8496944" cy="5544512"/>
          </a:xfrm>
        </p:spPr>
        <p:txBody>
          <a:bodyPr/>
          <a:lstStyle/>
          <a:p>
            <a:pPr>
              <a:tabLst>
                <a:tab pos="180975" algn="l"/>
                <a:tab pos="3232150" algn="l"/>
              </a:tabLst>
            </a:pPr>
            <a:r>
              <a:rPr lang="nl-BE" dirty="0" smtClean="0"/>
              <a:t>	</a:t>
            </a:r>
            <a:r>
              <a:rPr lang="nl-BE" sz="3600" dirty="0" smtClean="0"/>
              <a:t>13 juli 1994	Hogescholendecreet</a:t>
            </a:r>
          </a:p>
          <a:p>
            <a:pPr>
              <a:tabLst>
                <a:tab pos="180975" algn="l"/>
                <a:tab pos="3232150" algn="l"/>
              </a:tabLst>
            </a:pPr>
            <a:r>
              <a:rPr lang="nl-BE" sz="3600" dirty="0" smtClean="0"/>
              <a:t>		</a:t>
            </a:r>
            <a:r>
              <a:rPr lang="nl-BE" dirty="0" smtClean="0">
                <a:solidFill>
                  <a:schemeClr val="bg1"/>
                </a:solidFill>
              </a:rPr>
              <a:t>Luc Van den Bossche</a:t>
            </a:r>
          </a:p>
          <a:p>
            <a:pPr>
              <a:tabLst>
                <a:tab pos="180975" algn="l"/>
                <a:tab pos="3232150" algn="l"/>
              </a:tabLst>
            </a:pPr>
            <a:r>
              <a:rPr lang="nl-BE" sz="3600" dirty="0" smtClean="0"/>
              <a:t>	04 april 2003	Structuurdecreet</a:t>
            </a:r>
          </a:p>
          <a:p>
            <a:pPr>
              <a:tabLst>
                <a:tab pos="180975" algn="l"/>
                <a:tab pos="3232150" algn="l"/>
              </a:tabLst>
            </a:pPr>
            <a:r>
              <a:rPr lang="nl-BE" sz="3600" dirty="0" smtClean="0"/>
              <a:t>		</a:t>
            </a:r>
            <a:r>
              <a:rPr lang="nl-BE" dirty="0" smtClean="0">
                <a:solidFill>
                  <a:schemeClr val="bg1"/>
                </a:solidFill>
              </a:rPr>
              <a:t>Marleen </a:t>
            </a:r>
            <a:r>
              <a:rPr lang="nl-BE" dirty="0" err="1" smtClean="0">
                <a:solidFill>
                  <a:schemeClr val="bg1"/>
                </a:solidFill>
              </a:rPr>
              <a:t>Vanderpoorten</a:t>
            </a:r>
            <a:endParaRPr lang="nl-BE" dirty="0" smtClean="0">
              <a:solidFill>
                <a:schemeClr val="bg1"/>
              </a:solidFill>
            </a:endParaRPr>
          </a:p>
          <a:p>
            <a:pPr>
              <a:tabLst>
                <a:tab pos="180975" algn="l"/>
                <a:tab pos="3232150" algn="l"/>
              </a:tabLst>
            </a:pPr>
            <a:r>
              <a:rPr lang="nl-BE" sz="3600" dirty="0" smtClean="0"/>
              <a:t>	14 maart 2008	Financieringsdecreet HO</a:t>
            </a:r>
          </a:p>
          <a:p>
            <a:pPr>
              <a:tabLst>
                <a:tab pos="180975" algn="l"/>
                <a:tab pos="3232150" algn="l"/>
              </a:tabLst>
            </a:pPr>
            <a:r>
              <a:rPr lang="nl-BE" sz="3600" dirty="0" smtClean="0"/>
              <a:t>		</a:t>
            </a:r>
            <a:r>
              <a:rPr lang="nl-BE" dirty="0" smtClean="0">
                <a:solidFill>
                  <a:schemeClr val="bg1"/>
                </a:solidFill>
              </a:rPr>
              <a:t>Frank </a:t>
            </a:r>
            <a:r>
              <a:rPr lang="nl-BE" dirty="0" err="1" smtClean="0">
                <a:solidFill>
                  <a:schemeClr val="bg1"/>
                </a:solidFill>
              </a:rPr>
              <a:t>Vandenbroucke</a:t>
            </a:r>
            <a:endParaRPr lang="nl-BE" dirty="0" smtClean="0">
              <a:solidFill>
                <a:schemeClr val="bg1"/>
              </a:solidFill>
            </a:endParaRPr>
          </a:p>
          <a:p>
            <a:pPr>
              <a:tabLst>
                <a:tab pos="180975" algn="l"/>
                <a:tab pos="3232150" algn="l"/>
              </a:tabLst>
            </a:pPr>
            <a:r>
              <a:rPr lang="nl-BE" sz="3600" dirty="0" smtClean="0"/>
              <a:t>	05 juli 2012	Integratiedecreet</a:t>
            </a:r>
          </a:p>
          <a:p>
            <a:pPr>
              <a:tabLst>
                <a:tab pos="180975" algn="l"/>
                <a:tab pos="3232150" algn="l"/>
              </a:tabLst>
            </a:pPr>
            <a:r>
              <a:rPr lang="nl-BE" sz="3600" dirty="0" smtClean="0"/>
              <a:t>		</a:t>
            </a:r>
            <a:r>
              <a:rPr lang="nl-BE" dirty="0" smtClean="0">
                <a:solidFill>
                  <a:schemeClr val="bg1"/>
                </a:solidFill>
              </a:rPr>
              <a:t>Pascal Smet</a:t>
            </a:r>
          </a:p>
          <a:p>
            <a:pPr>
              <a:tabLst>
                <a:tab pos="180975" algn="l"/>
                <a:tab pos="3232150" algn="l"/>
              </a:tabLst>
            </a:pPr>
            <a:r>
              <a:rPr lang="nl-BE" sz="3600" dirty="0" smtClean="0">
                <a:solidFill>
                  <a:schemeClr val="bg1"/>
                </a:solidFill>
              </a:rPr>
              <a:t>	</a:t>
            </a:r>
            <a:r>
              <a:rPr lang="nl-BE" sz="3600" dirty="0" smtClean="0">
                <a:solidFill>
                  <a:schemeClr val="tx1"/>
                </a:solidFill>
              </a:rPr>
              <a:t>10 </a:t>
            </a:r>
            <a:r>
              <a:rPr lang="nl-BE" sz="3600" dirty="0" err="1" smtClean="0">
                <a:solidFill>
                  <a:schemeClr val="tx1"/>
                </a:solidFill>
              </a:rPr>
              <a:t>nov</a:t>
            </a:r>
            <a:r>
              <a:rPr lang="nl-BE" sz="3600" dirty="0" smtClean="0">
                <a:solidFill>
                  <a:schemeClr val="tx1"/>
                </a:solidFill>
              </a:rPr>
              <a:t> 2017	</a:t>
            </a:r>
            <a:r>
              <a:rPr lang="nl-BE" sz="3600" dirty="0" err="1" smtClean="0">
                <a:solidFill>
                  <a:schemeClr val="tx1"/>
                </a:solidFill>
              </a:rPr>
              <a:t>Voorontw</a:t>
            </a:r>
            <a:r>
              <a:rPr lang="nl-BE" sz="3600" dirty="0" smtClean="0">
                <a:solidFill>
                  <a:schemeClr val="tx1"/>
                </a:solidFill>
              </a:rPr>
              <a:t>. fin. decreet VO</a:t>
            </a:r>
          </a:p>
          <a:p>
            <a:pPr>
              <a:tabLst>
                <a:tab pos="180975" algn="l"/>
                <a:tab pos="3232150" algn="l"/>
              </a:tabLst>
            </a:pPr>
            <a:r>
              <a:rPr lang="nl-BE" sz="3600" dirty="0" smtClean="0">
                <a:solidFill>
                  <a:schemeClr val="tx1"/>
                </a:solidFill>
              </a:rPr>
              <a:t>		</a:t>
            </a:r>
            <a:r>
              <a:rPr lang="nl-BE" dirty="0" err="1" smtClean="0">
                <a:solidFill>
                  <a:schemeClr val="bg2"/>
                </a:solidFill>
              </a:rPr>
              <a:t>Hilde</a:t>
            </a:r>
            <a:r>
              <a:rPr lang="nl-BE" dirty="0" smtClean="0">
                <a:solidFill>
                  <a:schemeClr val="bg2"/>
                </a:solidFill>
              </a:rPr>
              <a:t> </a:t>
            </a:r>
            <a:r>
              <a:rPr lang="nl-BE" dirty="0" err="1" smtClean="0">
                <a:solidFill>
                  <a:schemeClr val="bg2"/>
                </a:solidFill>
              </a:rPr>
              <a:t>Crevits</a:t>
            </a:r>
            <a:r>
              <a:rPr lang="nl-BE" sz="3600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55576" y="503952"/>
            <a:ext cx="8064896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13 juli 1994 Hogescholendecreet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1700808"/>
            <a:ext cx="8136904" cy="4320480"/>
          </a:xfrm>
        </p:spPr>
        <p:txBody>
          <a:bodyPr/>
          <a:lstStyle/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Van 164 naar 29 hogescholen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err="1" smtClean="0"/>
              <a:t>Enveloppefinanciering</a:t>
            </a:r>
            <a:r>
              <a:rPr lang="nl-BE" sz="3600" dirty="0" smtClean="0"/>
              <a:t> ingevoerd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Gesloten </a:t>
            </a:r>
            <a:r>
              <a:rPr lang="nl-BE" sz="3600" dirty="0" err="1" smtClean="0"/>
              <a:t>enveloppesysteem</a:t>
            </a:r>
            <a:endParaRPr lang="nl-BE" sz="3600" dirty="0" smtClean="0"/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Met een deel als historisch forfait, een deel op basis van het aantal financierbare studenten en een deel op basis van </a:t>
            </a:r>
            <a:r>
              <a:rPr lang="nl-BE" sz="3600" dirty="0" err="1" smtClean="0"/>
              <a:t>onderwijsbelastingseenheden</a:t>
            </a:r>
            <a:endParaRPr lang="nl-BE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55576" y="116632"/>
            <a:ext cx="8064896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04 april 2003 Structuurdecreet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881440"/>
            <a:ext cx="8136904" cy="5211856"/>
          </a:xfrm>
        </p:spPr>
        <p:txBody>
          <a:bodyPr/>
          <a:lstStyle/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Invoering van de </a:t>
            </a:r>
            <a:r>
              <a:rPr lang="nl-BE" sz="3600" dirty="0" err="1" smtClean="0"/>
              <a:t>BaMa-structuur</a:t>
            </a:r>
            <a:r>
              <a:rPr lang="nl-BE" sz="3600" dirty="0" smtClean="0"/>
              <a:t> vanaf het academiejaar 2004-2005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Oprichting van de associaties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Van drieledigheid naar tweeledigheid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err="1" smtClean="0"/>
              <a:t>Academisering</a:t>
            </a:r>
            <a:r>
              <a:rPr lang="nl-BE" sz="3600" dirty="0" smtClean="0"/>
              <a:t> opstarten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Accreditatie, </a:t>
            </a:r>
            <a:r>
              <a:rPr lang="nl-BE" sz="3600" dirty="0" err="1" smtClean="0"/>
              <a:t>programmatie</a:t>
            </a:r>
            <a:r>
              <a:rPr lang="nl-BE" sz="3600" dirty="0" smtClean="0"/>
              <a:t> en registratie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Oprichting NVAO op 03 september 2003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14 maart  2008 Financieringsdecreet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1268760"/>
            <a:ext cx="8136904" cy="4968552"/>
          </a:xfrm>
        </p:spPr>
        <p:txBody>
          <a:bodyPr/>
          <a:lstStyle/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Universiteiten en hogescholen onder gemeenschappelijk systeem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Basisfinanciering met 4 delen: sokkel onderwijs, variabel onderwijs, sokkel onderzoek en variabel onderzoek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Leerkrediet ingevoerd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Enveloppe half open met </a:t>
            </a:r>
            <a:r>
              <a:rPr lang="nl-BE" sz="3600" dirty="0" err="1" smtClean="0"/>
              <a:t>klik-systeem</a:t>
            </a:r>
            <a:endParaRPr lang="nl-BE" sz="3600" dirty="0" smtClean="0"/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Extra weging voor doelgroepen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Sokkel onderwijs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881440"/>
            <a:ext cx="8136904" cy="4968552"/>
          </a:xfrm>
        </p:spPr>
        <p:txBody>
          <a:bodyPr/>
          <a:lstStyle/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100 miljoen te verdelen tussen de instellingen (universiteiten en hogescholen)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Op basis van opgenomen studiepunten academiejaren t-7/t-6 tot en met t-3/t-2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Enkel initiële bachelors en </a:t>
            </a:r>
            <a:r>
              <a:rPr lang="nl-BE" sz="3600" dirty="0" err="1" smtClean="0"/>
              <a:t>masters</a:t>
            </a:r>
            <a:endParaRPr lang="nl-BE" sz="3600" dirty="0" smtClean="0"/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Enkel diplomacontracten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Minimum instellingsnorm (90.000 STP)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Variabel onderwijs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881440"/>
            <a:ext cx="8136904" cy="5355872"/>
          </a:xfrm>
        </p:spPr>
        <p:txBody>
          <a:bodyPr/>
          <a:lstStyle/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Input : tot student 60 </a:t>
            </a:r>
            <a:r>
              <a:rPr lang="nl-BE" sz="3600" dirty="0" err="1" smtClean="0"/>
              <a:t>stp</a:t>
            </a:r>
            <a:r>
              <a:rPr lang="nl-BE" sz="3600" dirty="0" smtClean="0"/>
              <a:t> verworven heeft in één opleiding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Output : Verworven </a:t>
            </a:r>
            <a:r>
              <a:rPr lang="nl-BE" sz="3600" dirty="0" err="1" smtClean="0"/>
              <a:t>stp</a:t>
            </a:r>
            <a:r>
              <a:rPr lang="nl-BE" sz="3600" dirty="0" smtClean="0"/>
              <a:t> in een initiële bachelor of </a:t>
            </a:r>
            <a:r>
              <a:rPr lang="nl-BE" sz="3600" dirty="0" err="1" smtClean="0"/>
              <a:t>master</a:t>
            </a:r>
            <a:r>
              <a:rPr lang="nl-BE" sz="3600" dirty="0" smtClean="0"/>
              <a:t>, </a:t>
            </a:r>
            <a:r>
              <a:rPr lang="nl-BE" sz="3600" dirty="0" err="1" smtClean="0"/>
              <a:t>banaba</a:t>
            </a:r>
            <a:r>
              <a:rPr lang="nl-BE" sz="3600" dirty="0" smtClean="0"/>
              <a:t>, schakelprogramma of voorbereidingsprogramma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Diploma HS diploma initiële bachelor (30 punten) en </a:t>
            </a:r>
            <a:r>
              <a:rPr lang="nl-BE" sz="3600" dirty="0" err="1" smtClean="0"/>
              <a:t>banaba</a:t>
            </a:r>
            <a:r>
              <a:rPr lang="nl-BE" sz="3600" dirty="0" smtClean="0"/>
              <a:t> (15 punten)      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Diploma UN initiële </a:t>
            </a:r>
            <a:r>
              <a:rPr lang="nl-BE" sz="3600" dirty="0" err="1" smtClean="0"/>
              <a:t>master</a:t>
            </a:r>
            <a:r>
              <a:rPr lang="nl-BE" sz="3600" dirty="0" smtClean="0"/>
              <a:t> (30 punten)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Sokkel  onderzoek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1340768"/>
            <a:ext cx="8136904" cy="441976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nl-BE" sz="3600" dirty="0" smtClean="0"/>
              <a:t>100 miljoen te verdelen onder de universiteiten op basis van :</a:t>
            </a:r>
          </a:p>
          <a:p>
            <a:pPr>
              <a:spcAft>
                <a:spcPts val="600"/>
              </a:spcAft>
            </a:pPr>
            <a:endParaRPr lang="nl-BE" sz="3600" dirty="0" smtClean="0"/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Aantal uitgereikte doctoraatsdiploma’s (50%)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Aantal publicaties (t-12 tot t-3)               (50%)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Variabel  onderzoek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7544" y="1772816"/>
            <a:ext cx="8136904" cy="3816424"/>
          </a:xfrm>
        </p:spPr>
        <p:txBody>
          <a:bodyPr/>
          <a:lstStyle/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Aantal initiële bachelor- en </a:t>
            </a:r>
            <a:r>
              <a:rPr lang="nl-BE" sz="3600" dirty="0" err="1" smtClean="0"/>
              <a:t>masterdiploma’s</a:t>
            </a:r>
            <a:r>
              <a:rPr lang="nl-BE" sz="3600" dirty="0" smtClean="0"/>
              <a:t> (24%)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Aantal uitgereikte doctoraten (40%)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Aantal publicaties en citaties (30%)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Aandeel mobiliteit en diversiteit (6%)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05 juli 2012 Integratiedecreet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0" y="881440"/>
            <a:ext cx="8892480" cy="5355872"/>
          </a:xfrm>
        </p:spPr>
        <p:txBody>
          <a:bodyPr/>
          <a:lstStyle/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Sokkel onderwijs gesplitst (Prof, HKO, </a:t>
            </a:r>
            <a:r>
              <a:rPr lang="nl-BE" sz="3600" dirty="0" err="1" smtClean="0"/>
              <a:t>Un</a:t>
            </a:r>
            <a:r>
              <a:rPr lang="nl-BE" sz="3600" dirty="0" smtClean="0"/>
              <a:t>)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Variabel onderwijs gesplitst (Prof, HKO)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</a:pPr>
            <a:r>
              <a:rPr lang="nl-BE" sz="3600" dirty="0" smtClean="0"/>
              <a:t>Groeipad financiering :</a:t>
            </a:r>
          </a:p>
          <a:p>
            <a:pPr>
              <a:spcAft>
                <a:spcPts val="600"/>
              </a:spcAft>
              <a:tabLst>
                <a:tab pos="712788" algn="l"/>
              </a:tabLst>
            </a:pPr>
            <a:r>
              <a:rPr lang="nl-BE" sz="3600" dirty="0" smtClean="0"/>
              <a:t>	121 miljoen uit Onderwijs en Vorming</a:t>
            </a:r>
          </a:p>
          <a:p>
            <a:pPr>
              <a:spcAft>
                <a:spcPts val="600"/>
              </a:spcAft>
              <a:tabLst>
                <a:tab pos="712788" algn="l"/>
              </a:tabLst>
            </a:pPr>
            <a:r>
              <a:rPr lang="nl-BE" sz="3600" dirty="0" smtClean="0"/>
              <a:t>	105 miljoen uit Economie, Wetenschap 	en Innovatie</a:t>
            </a:r>
          </a:p>
          <a:p>
            <a:pPr>
              <a:spcAft>
                <a:spcPts val="600"/>
              </a:spcAft>
              <a:buFont typeface="Wingdings" pitchFamily="2" charset="2"/>
              <a:buChar char="§"/>
              <a:tabLst>
                <a:tab pos="712788" algn="l"/>
              </a:tabLst>
            </a:pPr>
            <a:r>
              <a:rPr lang="nl-BE" sz="3600" dirty="0" smtClean="0"/>
              <a:t>Sokkelsleutel wijzigen (3/2/1) met hogere grenzen: 360.000/720.000 naar 450.000/900.000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339752" y="260648"/>
            <a:ext cx="4032448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Enveloppe 2018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50672" y="1376224"/>
            <a:ext cx="8136904" cy="4392488"/>
          </a:xfrm>
        </p:spPr>
        <p:txBody>
          <a:bodyPr/>
          <a:lstStyle/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Sokkel onderwijs	HS professioneel	63.765.894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HKO	4.109.114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UN 	45.412.325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Totaal	113.287.333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Variabel onderwijs	HS professioneel	512.323.005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HKO	71.969.881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UN 	529.709.608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Totaal	1.114.002.494</a:t>
            </a:r>
          </a:p>
        </p:txBody>
      </p:sp>
      <p:cxnSp>
        <p:nvCxnSpPr>
          <p:cNvPr id="5" name="Rechte verbindingslijn 4"/>
          <p:cNvCxnSpPr/>
          <p:nvPr/>
        </p:nvCxnSpPr>
        <p:spPr>
          <a:xfrm>
            <a:off x="6516216" y="2636912"/>
            <a:ext cx="208823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Rechte verbindingslijn 9"/>
          <p:cNvCxnSpPr/>
          <p:nvPr/>
        </p:nvCxnSpPr>
        <p:spPr>
          <a:xfrm>
            <a:off x="6372200" y="4869160"/>
            <a:ext cx="208823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339752" y="0"/>
            <a:ext cx="4032448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Enveloppe 2018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50672" y="764808"/>
            <a:ext cx="8136904" cy="5472504"/>
          </a:xfrm>
        </p:spPr>
        <p:txBody>
          <a:bodyPr/>
          <a:lstStyle/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Sokkel onderwijs		113.287.333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Variabel onderwijs		1.114.002.494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Sokkel onderzoek	UN	113.287.333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Variabel onderzoek	UN	248.609.815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Totaal basisfinanciering hoger onderwijs	1.589.186.975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 smtClean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Specifieke lerarenopleiding	6.748.143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Aanvullende onderzoeksmiddelen	70.110.377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Projectmatig wetenschappelijk onderzoek	28.531.050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Brussel-norm		8.623.662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HBO5		1.539.568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Totaal extra middelen	115.552.800</a:t>
            </a:r>
          </a:p>
        </p:txBody>
      </p:sp>
      <p:cxnSp>
        <p:nvCxnSpPr>
          <p:cNvPr id="5" name="Rechte verbindingslijn 4"/>
          <p:cNvCxnSpPr/>
          <p:nvPr/>
        </p:nvCxnSpPr>
        <p:spPr>
          <a:xfrm>
            <a:off x="6300192" y="2492896"/>
            <a:ext cx="208823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Rechte verbindingslijn 9"/>
          <p:cNvCxnSpPr/>
          <p:nvPr/>
        </p:nvCxnSpPr>
        <p:spPr>
          <a:xfrm>
            <a:off x="6300192" y="5589240"/>
            <a:ext cx="208823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11979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339752" y="0"/>
            <a:ext cx="4032448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Enveloppe 2018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50672" y="908720"/>
            <a:ext cx="8136904" cy="5472504"/>
          </a:xfrm>
        </p:spPr>
        <p:txBody>
          <a:bodyPr/>
          <a:lstStyle/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 smtClean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Totaal basisfinanciering hoger onderwijs	1.589.186.975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 smtClean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Totaal extra middelen	115.552.800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 smtClean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Studentenvoorzieningen	51.451.976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 smtClean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Investeringssubsidies UN	29.139.568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 smtClean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Investeringssubsidies HS	25.314.998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 smtClean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Hoger onderwijs totaal budget	1.810.646.317</a:t>
            </a: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6300192" y="5373216"/>
            <a:ext cx="208823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11979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50672" y="260648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Budget onderwijs en vorming 2017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50672" y="1376224"/>
            <a:ext cx="8136904" cy="4392488"/>
          </a:xfrm>
        </p:spPr>
        <p:txBody>
          <a:bodyPr/>
          <a:lstStyle/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Basisonderwijs		3.921.519.000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Secundair onderwijs		4.204.167.000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Hoger onderwijs		1.883.323.000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Volwassenenonderwijs	423.795.000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Deeltijds kunstonderwijs	238.312.000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Totaal budget		10.671.166.000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Vlaamse begroting 2017	41.000.000.000</a:t>
            </a:r>
          </a:p>
        </p:txBody>
      </p:sp>
      <p:cxnSp>
        <p:nvCxnSpPr>
          <p:cNvPr id="5" name="Rechte verbindingslijn 4"/>
          <p:cNvCxnSpPr/>
          <p:nvPr/>
        </p:nvCxnSpPr>
        <p:spPr>
          <a:xfrm>
            <a:off x="5940152" y="3501008"/>
            <a:ext cx="24376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27584" y="0"/>
            <a:ext cx="7361688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Verdeling van de budgetten</a:t>
            </a:r>
            <a:endParaRPr lang="nl-BE" dirty="0"/>
          </a:p>
        </p:txBody>
      </p:sp>
      <p:sp>
        <p:nvSpPr>
          <p:cNvPr id="6" name="Tekstvak 5"/>
          <p:cNvSpPr txBox="1"/>
          <p:nvPr/>
        </p:nvSpPr>
        <p:spPr>
          <a:xfrm>
            <a:off x="173782" y="1628800"/>
            <a:ext cx="1883667" cy="169277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893763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Globale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indicatoren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Hoger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onderwijs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Vlaanderen</a:t>
            </a:r>
          </a:p>
        </p:txBody>
      </p:sp>
      <p:sp>
        <p:nvSpPr>
          <p:cNvPr id="8" name="Tekstvak 7"/>
          <p:cNvSpPr txBox="1"/>
          <p:nvPr/>
        </p:nvSpPr>
        <p:spPr>
          <a:xfrm>
            <a:off x="2411760" y="1628800"/>
            <a:ext cx="1883667" cy="169277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>
              <a:tabLst>
                <a:tab pos="808038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Totaal</a:t>
            </a:r>
          </a:p>
          <a:p>
            <a:pPr marL="0" lvl="1">
              <a:tabLst>
                <a:tab pos="808038" algn="ctr"/>
              </a:tabLst>
            </a:pPr>
            <a:r>
              <a:rPr lang="nl-BE" sz="2000" dirty="0" smtClean="0"/>
              <a:t>	budget</a:t>
            </a:r>
          </a:p>
          <a:p>
            <a:pPr marL="0" lvl="1">
              <a:tabLst>
                <a:tab pos="808038" algn="ctr"/>
              </a:tabLst>
            </a:pPr>
            <a:r>
              <a:rPr lang="nl-BE" sz="2000" dirty="0" smtClean="0"/>
              <a:t>	Hoger</a:t>
            </a:r>
          </a:p>
          <a:p>
            <a:pPr marL="0" lvl="1">
              <a:tabLst>
                <a:tab pos="808038" algn="ctr"/>
              </a:tabLst>
            </a:pPr>
            <a:r>
              <a:rPr lang="nl-BE" sz="2000" dirty="0" smtClean="0"/>
              <a:t>	onderwijs</a:t>
            </a:r>
          </a:p>
          <a:p>
            <a:pPr marL="0" lvl="1">
              <a:tabLst>
                <a:tab pos="808038" algn="ctr"/>
              </a:tabLst>
            </a:pPr>
            <a:r>
              <a:rPr lang="nl-BE" sz="2000" dirty="0" smtClean="0"/>
              <a:t>	(klikken)</a:t>
            </a:r>
          </a:p>
        </p:txBody>
      </p:sp>
      <p:sp>
        <p:nvSpPr>
          <p:cNvPr id="9" name="Tekstvak 8"/>
          <p:cNvSpPr txBox="1"/>
          <p:nvPr/>
        </p:nvSpPr>
        <p:spPr>
          <a:xfrm>
            <a:off x="4572000" y="1628800"/>
            <a:ext cx="2016224" cy="169277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893763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Verdeling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budget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op basis van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</a:t>
            </a:r>
            <a:r>
              <a:rPr lang="nl-BE" sz="2000" dirty="0" err="1" smtClean="0"/>
              <a:t>instellings</a:t>
            </a:r>
            <a:r>
              <a:rPr lang="nl-BE" sz="2000" dirty="0" smtClean="0"/>
              <a:t>-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Indicatoren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6876256" y="1628800"/>
            <a:ext cx="2027683" cy="169277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893763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Autonome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besteding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personeel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werking 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investeringen</a:t>
            </a:r>
          </a:p>
        </p:txBody>
      </p:sp>
      <p:sp>
        <p:nvSpPr>
          <p:cNvPr id="11" name="Tekstvak 10"/>
          <p:cNvSpPr txBox="1"/>
          <p:nvPr/>
        </p:nvSpPr>
        <p:spPr>
          <a:xfrm>
            <a:off x="173782" y="4221088"/>
            <a:ext cx="1883667" cy="169277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893763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Globale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indicatoren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</a:t>
            </a:r>
            <a:r>
              <a:rPr lang="nl-BE" sz="2000" dirty="0" err="1" smtClean="0"/>
              <a:t>Volw</a:t>
            </a:r>
            <a:r>
              <a:rPr lang="nl-BE" sz="2000" dirty="0" smtClean="0"/>
              <a:t>.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onderwijs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Vlaanderen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411760" y="4221088"/>
            <a:ext cx="1883667" cy="169277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808038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Totaal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budget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</a:t>
            </a:r>
            <a:r>
              <a:rPr lang="nl-BE" sz="2000" dirty="0" err="1" smtClean="0"/>
              <a:t>Volw</a:t>
            </a:r>
            <a:r>
              <a:rPr lang="nl-BE" sz="2000" dirty="0" smtClean="0"/>
              <a:t>.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onderwijs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(klikken)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4572000" y="4221088"/>
            <a:ext cx="2016224" cy="169277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808038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Verdeling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budget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Leraarsuren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</a:t>
            </a:r>
            <a:r>
              <a:rPr lang="nl-BE" sz="2000" dirty="0" err="1" smtClean="0"/>
              <a:t>Puntenenv</a:t>
            </a:r>
            <a:r>
              <a:rPr lang="nl-BE" sz="2000" dirty="0" smtClean="0"/>
              <a:t>.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Werking</a:t>
            </a:r>
          </a:p>
        </p:txBody>
      </p:sp>
      <p:sp>
        <p:nvSpPr>
          <p:cNvPr id="14" name="Tekstvak 13"/>
          <p:cNvSpPr txBox="1"/>
          <p:nvPr/>
        </p:nvSpPr>
        <p:spPr>
          <a:xfrm>
            <a:off x="6876256" y="4221088"/>
            <a:ext cx="2027683" cy="169277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893763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Autonome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inzet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leraars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ondersteuning </a:t>
            </a:r>
          </a:p>
          <a:p>
            <a:pPr>
              <a:tabLst>
                <a:tab pos="893763" algn="ctr"/>
              </a:tabLst>
            </a:pPr>
            <a:r>
              <a:rPr lang="nl-BE" sz="2000" dirty="0" smtClean="0"/>
              <a:t>	werking</a:t>
            </a:r>
          </a:p>
        </p:txBody>
      </p:sp>
      <p:sp>
        <p:nvSpPr>
          <p:cNvPr id="15" name="Titel 1"/>
          <p:cNvSpPr txBox="1">
            <a:spLocks/>
          </p:cNvSpPr>
          <p:nvPr/>
        </p:nvSpPr>
        <p:spPr>
          <a:xfrm>
            <a:off x="827584" y="1025456"/>
            <a:ext cx="3168352" cy="42211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Hoger onderwijs</a:t>
            </a:r>
            <a:endParaRPr kumimoji="0" lang="nl-BE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6" name="Titel 1"/>
          <p:cNvSpPr txBox="1">
            <a:spLocks/>
          </p:cNvSpPr>
          <p:nvPr/>
        </p:nvSpPr>
        <p:spPr>
          <a:xfrm>
            <a:off x="971600" y="3573016"/>
            <a:ext cx="3168352" cy="42211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noProof="0" dirty="0" err="1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CVO’s</a:t>
            </a:r>
            <a:endParaRPr kumimoji="0" lang="nl-BE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cxnSp>
        <p:nvCxnSpPr>
          <p:cNvPr id="18" name="Rechte verbindingslijn met pijl 17"/>
          <p:cNvCxnSpPr/>
          <p:nvPr/>
        </p:nvCxnSpPr>
        <p:spPr>
          <a:xfrm>
            <a:off x="2112269" y="2420888"/>
            <a:ext cx="299491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echte verbindingslijn met pijl 20"/>
          <p:cNvCxnSpPr/>
          <p:nvPr/>
        </p:nvCxnSpPr>
        <p:spPr>
          <a:xfrm>
            <a:off x="4295427" y="2420888"/>
            <a:ext cx="299491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Rechte verbindingslijn met pijl 21"/>
          <p:cNvCxnSpPr/>
          <p:nvPr/>
        </p:nvCxnSpPr>
        <p:spPr>
          <a:xfrm>
            <a:off x="6588224" y="2420888"/>
            <a:ext cx="299491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Rechte verbindingslijn met pijl 22"/>
          <p:cNvCxnSpPr/>
          <p:nvPr/>
        </p:nvCxnSpPr>
        <p:spPr>
          <a:xfrm>
            <a:off x="2057449" y="5013176"/>
            <a:ext cx="299491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Rechte verbindingslijn met pijl 23"/>
          <p:cNvCxnSpPr/>
          <p:nvPr/>
        </p:nvCxnSpPr>
        <p:spPr>
          <a:xfrm>
            <a:off x="4295427" y="5013176"/>
            <a:ext cx="299491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Rechte verbindingslijn met pijl 24"/>
          <p:cNvCxnSpPr/>
          <p:nvPr/>
        </p:nvCxnSpPr>
        <p:spPr>
          <a:xfrm>
            <a:off x="6588224" y="5013176"/>
            <a:ext cx="299491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27584" y="0"/>
            <a:ext cx="7361688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voorkeur omcirkelen</a:t>
            </a:r>
            <a:endParaRPr lang="nl-BE" dirty="0"/>
          </a:p>
        </p:txBody>
      </p:sp>
      <p:sp>
        <p:nvSpPr>
          <p:cNvPr id="6" name="Tekstvak 5"/>
          <p:cNvSpPr txBox="1"/>
          <p:nvPr/>
        </p:nvSpPr>
        <p:spPr>
          <a:xfrm>
            <a:off x="2915816" y="1142454"/>
            <a:ext cx="2880320" cy="138499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1339850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Financiën toewijzen </a:t>
            </a:r>
          </a:p>
          <a:p>
            <a:pPr>
              <a:tabLst>
                <a:tab pos="1339850" algn="ctr"/>
              </a:tabLst>
            </a:pPr>
            <a:r>
              <a:rPr lang="nl-BE" sz="2000" dirty="0" smtClean="0"/>
              <a:t>	en autonome</a:t>
            </a:r>
          </a:p>
          <a:p>
            <a:pPr>
              <a:tabLst>
                <a:tab pos="1339850" algn="ctr"/>
              </a:tabLst>
            </a:pPr>
            <a:r>
              <a:rPr lang="nl-BE" sz="2000" dirty="0" smtClean="0"/>
              <a:t>	besteding door de 	instellingen</a:t>
            </a:r>
          </a:p>
        </p:txBody>
      </p:sp>
      <p:sp>
        <p:nvSpPr>
          <p:cNvPr id="8" name="Tekstvak 7"/>
          <p:cNvSpPr txBox="1"/>
          <p:nvPr/>
        </p:nvSpPr>
        <p:spPr>
          <a:xfrm>
            <a:off x="5940152" y="1142454"/>
            <a:ext cx="2952328" cy="138499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1435100" algn="ctr"/>
              </a:tabLst>
            </a:pPr>
            <a:r>
              <a:rPr lang="nl-BE" sz="2400" dirty="0" smtClean="0"/>
              <a:t>   </a:t>
            </a:r>
            <a:r>
              <a:rPr lang="nl-BE" sz="2000" dirty="0" smtClean="0"/>
              <a:t>Omkadering toewijzen</a:t>
            </a:r>
          </a:p>
          <a:p>
            <a:pPr>
              <a:tabLst>
                <a:tab pos="1435100" algn="ctr"/>
              </a:tabLst>
            </a:pPr>
            <a:r>
              <a:rPr lang="nl-BE" sz="2000" dirty="0" smtClean="0"/>
              <a:t>	en autonome</a:t>
            </a:r>
          </a:p>
          <a:p>
            <a:pPr>
              <a:tabLst>
                <a:tab pos="1435100" algn="ctr"/>
              </a:tabLst>
            </a:pPr>
            <a:r>
              <a:rPr lang="nl-BE" sz="2000" dirty="0" smtClean="0"/>
              <a:t>	inzet personeel</a:t>
            </a:r>
          </a:p>
          <a:p>
            <a:pPr>
              <a:tabLst>
                <a:tab pos="1435100" algn="ctr"/>
              </a:tabLst>
            </a:pPr>
            <a:r>
              <a:rPr lang="nl-BE" sz="2000" dirty="0" smtClean="0"/>
              <a:t>	en ondersteuning</a:t>
            </a:r>
          </a:p>
        </p:txBody>
      </p:sp>
      <p:sp>
        <p:nvSpPr>
          <p:cNvPr id="15" name="Titel 1"/>
          <p:cNvSpPr txBox="1">
            <a:spLocks/>
          </p:cNvSpPr>
          <p:nvPr/>
        </p:nvSpPr>
        <p:spPr>
          <a:xfrm>
            <a:off x="173782" y="1412776"/>
            <a:ext cx="2598018" cy="846386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noProof="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Verdeling van de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kumimoji="0" lang="nl-BE" sz="2400" b="0" i="0" u="none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budgetten</a:t>
            </a:r>
            <a:endParaRPr kumimoji="0" lang="nl-BE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9" name="Tekstvak 18"/>
          <p:cNvSpPr txBox="1"/>
          <p:nvPr/>
        </p:nvSpPr>
        <p:spPr>
          <a:xfrm>
            <a:off x="2915816" y="2679849"/>
            <a:ext cx="2880320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1339850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Eenvoudig en </a:t>
            </a:r>
          </a:p>
          <a:p>
            <a:pPr>
              <a:tabLst>
                <a:tab pos="1339850" algn="ctr"/>
              </a:tabLst>
            </a:pPr>
            <a:r>
              <a:rPr lang="nl-BE" sz="2000" dirty="0" smtClean="0"/>
              <a:t>	transparant</a:t>
            </a:r>
          </a:p>
        </p:txBody>
      </p:sp>
      <p:sp>
        <p:nvSpPr>
          <p:cNvPr id="20" name="Tekstvak 19"/>
          <p:cNvSpPr txBox="1"/>
          <p:nvPr/>
        </p:nvSpPr>
        <p:spPr>
          <a:xfrm>
            <a:off x="5940152" y="2679849"/>
            <a:ext cx="2952328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1435100" algn="ctr"/>
              </a:tabLst>
            </a:pPr>
            <a:r>
              <a:rPr lang="nl-BE" sz="2400" dirty="0" smtClean="0"/>
              <a:t>   </a:t>
            </a:r>
            <a:r>
              <a:rPr lang="nl-BE" sz="2000" dirty="0" smtClean="0"/>
              <a:t>	Complex en</a:t>
            </a:r>
          </a:p>
          <a:p>
            <a:pPr>
              <a:tabLst>
                <a:tab pos="1435100" algn="ctr"/>
              </a:tabLst>
            </a:pPr>
            <a:r>
              <a:rPr lang="nl-BE" sz="2000" dirty="0" smtClean="0"/>
              <a:t>	gespecialiseerd</a:t>
            </a:r>
          </a:p>
        </p:txBody>
      </p:sp>
      <p:sp>
        <p:nvSpPr>
          <p:cNvPr id="26" name="Titel 1"/>
          <p:cNvSpPr txBox="1">
            <a:spLocks/>
          </p:cNvSpPr>
          <p:nvPr/>
        </p:nvSpPr>
        <p:spPr>
          <a:xfrm>
            <a:off x="173782" y="2878795"/>
            <a:ext cx="2598018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Rekensysteem</a:t>
            </a:r>
            <a:endParaRPr lang="nl-BE" sz="2400" noProof="0" dirty="0" smtClean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7" name="Tekstvak 26"/>
          <p:cNvSpPr txBox="1"/>
          <p:nvPr/>
        </p:nvSpPr>
        <p:spPr>
          <a:xfrm>
            <a:off x="2915816" y="3601690"/>
            <a:ext cx="1728192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1339850" algn="ctr"/>
              </a:tabLst>
            </a:pPr>
            <a:r>
              <a:rPr lang="nl-BE" sz="2400" dirty="0" smtClean="0"/>
              <a:t>  </a:t>
            </a:r>
            <a:r>
              <a:rPr lang="nl-BE" sz="2000" dirty="0" smtClean="0"/>
              <a:t>Gesloten</a:t>
            </a:r>
          </a:p>
          <a:p>
            <a:pPr>
              <a:tabLst>
                <a:tab pos="1339850" algn="ctr"/>
              </a:tabLst>
            </a:pPr>
            <a:r>
              <a:rPr lang="nl-BE" sz="2000" dirty="0" smtClean="0"/>
              <a:t>  enveloppe</a:t>
            </a:r>
          </a:p>
        </p:txBody>
      </p:sp>
      <p:sp>
        <p:nvSpPr>
          <p:cNvPr id="29" name="Tekstvak 28"/>
          <p:cNvSpPr txBox="1"/>
          <p:nvPr/>
        </p:nvSpPr>
        <p:spPr>
          <a:xfrm>
            <a:off x="4932040" y="3601690"/>
            <a:ext cx="1728192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808038" algn="ctr"/>
              </a:tabLst>
            </a:pPr>
            <a:r>
              <a:rPr lang="nl-BE" sz="2400" dirty="0" smtClean="0"/>
              <a:t>  </a:t>
            </a:r>
            <a:r>
              <a:rPr lang="nl-BE" sz="2000" dirty="0" smtClean="0"/>
              <a:t>	Half open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met </a:t>
            </a:r>
            <a:r>
              <a:rPr lang="nl-BE" sz="2000" dirty="0" err="1" smtClean="0"/>
              <a:t>kliks</a:t>
            </a:r>
            <a:endParaRPr lang="nl-BE" sz="2000" dirty="0" smtClean="0"/>
          </a:p>
        </p:txBody>
      </p:sp>
      <p:sp>
        <p:nvSpPr>
          <p:cNvPr id="30" name="Tekstvak 29"/>
          <p:cNvSpPr txBox="1"/>
          <p:nvPr/>
        </p:nvSpPr>
        <p:spPr>
          <a:xfrm>
            <a:off x="7020272" y="3601690"/>
            <a:ext cx="1728192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808038" algn="ctr"/>
              </a:tabLst>
            </a:pPr>
            <a:r>
              <a:rPr lang="nl-BE" sz="2400" dirty="0" smtClean="0"/>
              <a:t>  </a:t>
            </a:r>
            <a:r>
              <a:rPr lang="nl-BE" sz="2000" dirty="0" smtClean="0"/>
              <a:t>	Open end</a:t>
            </a:r>
          </a:p>
          <a:p>
            <a:pPr>
              <a:tabLst>
                <a:tab pos="808038" algn="ctr"/>
              </a:tabLst>
            </a:pPr>
            <a:r>
              <a:rPr lang="nl-BE" sz="2000" dirty="0" smtClean="0"/>
              <a:t>	enveloppe</a:t>
            </a:r>
          </a:p>
        </p:txBody>
      </p:sp>
      <p:sp>
        <p:nvSpPr>
          <p:cNvPr id="31" name="Titel 1"/>
          <p:cNvSpPr txBox="1">
            <a:spLocks/>
          </p:cNvSpPr>
          <p:nvPr/>
        </p:nvSpPr>
        <p:spPr>
          <a:xfrm>
            <a:off x="173782" y="3717032"/>
            <a:ext cx="2598018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noProof="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Globale enveloppe</a:t>
            </a:r>
          </a:p>
        </p:txBody>
      </p:sp>
      <p:sp>
        <p:nvSpPr>
          <p:cNvPr id="33" name="Tekstvak 32"/>
          <p:cNvSpPr txBox="1"/>
          <p:nvPr/>
        </p:nvSpPr>
        <p:spPr>
          <a:xfrm>
            <a:off x="2915816" y="4581128"/>
            <a:ext cx="2880320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1339850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Beperking </a:t>
            </a:r>
          </a:p>
          <a:p>
            <a:pPr>
              <a:tabLst>
                <a:tab pos="1339850" algn="ctr"/>
              </a:tabLst>
            </a:pPr>
            <a:r>
              <a:rPr lang="nl-BE" sz="2000" dirty="0" smtClean="0"/>
              <a:t>	van de financiering</a:t>
            </a:r>
          </a:p>
        </p:txBody>
      </p:sp>
      <p:sp>
        <p:nvSpPr>
          <p:cNvPr id="34" name="Tekstvak 33"/>
          <p:cNvSpPr txBox="1"/>
          <p:nvPr/>
        </p:nvSpPr>
        <p:spPr>
          <a:xfrm>
            <a:off x="2915816" y="5589240"/>
            <a:ext cx="2880320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1339850" algn="ctr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000" dirty="0" smtClean="0"/>
              <a:t>Gelijke financiering</a:t>
            </a:r>
          </a:p>
          <a:p>
            <a:pPr>
              <a:tabLst>
                <a:tab pos="1339850" algn="ctr"/>
              </a:tabLst>
            </a:pPr>
            <a:r>
              <a:rPr lang="nl-BE" sz="2000" dirty="0" smtClean="0"/>
              <a:t>	en omkadering</a:t>
            </a:r>
          </a:p>
        </p:txBody>
      </p:sp>
      <p:sp>
        <p:nvSpPr>
          <p:cNvPr id="35" name="Tekstvak 34"/>
          <p:cNvSpPr txBox="1"/>
          <p:nvPr/>
        </p:nvSpPr>
        <p:spPr>
          <a:xfrm>
            <a:off x="5940152" y="4581128"/>
            <a:ext cx="2952328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1435100" algn="ctr"/>
              </a:tabLst>
            </a:pPr>
            <a:r>
              <a:rPr lang="nl-BE" sz="2400" dirty="0" smtClean="0"/>
              <a:t>   </a:t>
            </a:r>
            <a:r>
              <a:rPr lang="nl-BE" sz="2000" dirty="0" smtClean="0"/>
              <a:t>	Onbeperkte</a:t>
            </a:r>
          </a:p>
          <a:p>
            <a:pPr>
              <a:tabLst>
                <a:tab pos="1435100" algn="ctr"/>
              </a:tabLst>
            </a:pPr>
            <a:r>
              <a:rPr lang="nl-BE" sz="2000" dirty="0" smtClean="0"/>
              <a:t>	financiering</a:t>
            </a:r>
          </a:p>
        </p:txBody>
      </p:sp>
      <p:sp>
        <p:nvSpPr>
          <p:cNvPr id="36" name="Tekstvak 35"/>
          <p:cNvSpPr txBox="1"/>
          <p:nvPr/>
        </p:nvSpPr>
        <p:spPr>
          <a:xfrm>
            <a:off x="5940152" y="5589240"/>
            <a:ext cx="2952328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1435100" algn="ctr"/>
              </a:tabLst>
            </a:pPr>
            <a:r>
              <a:rPr lang="nl-BE" sz="2400" dirty="0" smtClean="0"/>
              <a:t>   </a:t>
            </a:r>
            <a:r>
              <a:rPr lang="nl-BE" sz="2000" dirty="0" smtClean="0"/>
              <a:t>	Kansengroepen</a:t>
            </a:r>
          </a:p>
          <a:p>
            <a:pPr>
              <a:tabLst>
                <a:tab pos="1435100" algn="ctr"/>
              </a:tabLst>
            </a:pPr>
            <a:r>
              <a:rPr lang="nl-BE" sz="2000" dirty="0" smtClean="0"/>
              <a:t>	Diversiteit</a:t>
            </a:r>
          </a:p>
        </p:txBody>
      </p:sp>
      <p:sp>
        <p:nvSpPr>
          <p:cNvPr id="37" name="Titel 1"/>
          <p:cNvSpPr txBox="1">
            <a:spLocks/>
          </p:cNvSpPr>
          <p:nvPr/>
        </p:nvSpPr>
        <p:spPr>
          <a:xfrm>
            <a:off x="0" y="4616226"/>
            <a:ext cx="3059832" cy="734343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Verantwoordelijkheid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</a:t>
            </a:r>
            <a:r>
              <a:rPr lang="nl-BE" sz="2400" noProof="0" dirty="0" err="1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ursist</a:t>
            </a:r>
            <a:r>
              <a:rPr lang="nl-BE" sz="2400" noProof="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 / student</a:t>
            </a:r>
          </a:p>
        </p:txBody>
      </p:sp>
      <p:sp>
        <p:nvSpPr>
          <p:cNvPr id="38" name="Titel 1"/>
          <p:cNvSpPr txBox="1">
            <a:spLocks/>
          </p:cNvSpPr>
          <p:nvPr/>
        </p:nvSpPr>
        <p:spPr>
          <a:xfrm>
            <a:off x="173782" y="5805264"/>
            <a:ext cx="2886050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noProof="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Gelijke behandeling</a:t>
            </a: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361688" cy="129624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eerste fusiegolf</a:t>
            </a:r>
            <a:br>
              <a:rPr lang="nl-BE" dirty="0" smtClean="0"/>
            </a:br>
            <a:r>
              <a:rPr lang="nl-BE" dirty="0" smtClean="0"/>
              <a:t>	Doelstellingen</a:t>
            </a:r>
            <a:endParaRPr lang="nl-BE" dirty="0"/>
          </a:p>
        </p:txBody>
      </p:sp>
      <p:sp>
        <p:nvSpPr>
          <p:cNvPr id="31" name="Titel 1"/>
          <p:cNvSpPr txBox="1">
            <a:spLocks/>
          </p:cNvSpPr>
          <p:nvPr/>
        </p:nvSpPr>
        <p:spPr>
          <a:xfrm>
            <a:off x="323528" y="1130313"/>
            <a:ext cx="2598018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Organisatie</a:t>
            </a:r>
            <a:endParaRPr lang="nl-BE" sz="2400" noProof="0" dirty="0" smtClean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3" name="Tekstvak 32"/>
          <p:cNvSpPr txBox="1"/>
          <p:nvPr/>
        </p:nvSpPr>
        <p:spPr>
          <a:xfrm>
            <a:off x="827584" y="2204864"/>
            <a:ext cx="2880320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85725" algn="l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400" dirty="0" smtClean="0"/>
              <a:t>	</a:t>
            </a:r>
          </a:p>
        </p:txBody>
      </p:sp>
      <p:sp>
        <p:nvSpPr>
          <p:cNvPr id="21" name="Tekstvak 20"/>
          <p:cNvSpPr txBox="1"/>
          <p:nvPr/>
        </p:nvSpPr>
        <p:spPr>
          <a:xfrm>
            <a:off x="827584" y="1510643"/>
            <a:ext cx="7728398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Schaalvergroting (van 165 naar 29 instellingen)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Van derde betaler naar </a:t>
            </a:r>
            <a:r>
              <a:rPr lang="nl-BE" sz="2800" dirty="0" err="1" smtClean="0">
                <a:solidFill>
                  <a:srgbClr val="00407A"/>
                </a:solidFill>
              </a:rPr>
              <a:t>enveloppefinanciering</a:t>
            </a:r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Integratie van de </a:t>
            </a:r>
            <a:r>
              <a:rPr lang="nl-BE" sz="2800" dirty="0" err="1" smtClean="0">
                <a:solidFill>
                  <a:srgbClr val="00407A"/>
                </a:solidFill>
              </a:rPr>
              <a:t>academiserende</a:t>
            </a:r>
            <a:r>
              <a:rPr lang="nl-BE" sz="2800" dirty="0" smtClean="0">
                <a:solidFill>
                  <a:srgbClr val="00407A"/>
                </a:solidFill>
              </a:rPr>
              <a:t> opleidingen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Een langer tijdvenster voor de financiering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Investeringsmiddelen naar de instellingen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Toekenning van onderzoeksmiddelen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468313" y="2060575"/>
            <a:ext cx="766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nl-BE" altLang="en-US" b="1">
              <a:latin typeface="Verdana" pitchFamily="34" charset="0"/>
            </a:endParaRPr>
          </a:p>
        </p:txBody>
      </p:sp>
      <p:sp>
        <p:nvSpPr>
          <p:cNvPr id="30" name="Titel 1"/>
          <p:cNvSpPr txBox="1">
            <a:spLocks/>
          </p:cNvSpPr>
          <p:nvPr/>
        </p:nvSpPr>
        <p:spPr>
          <a:xfrm>
            <a:off x="684213" y="260648"/>
            <a:ext cx="7793736" cy="1224136"/>
          </a:xfrm>
          <a:prstGeom prst="rect">
            <a:avLst/>
          </a:prstGeom>
        </p:spPr>
        <p:txBody>
          <a:bodyPr vert="horz" lIns="0" tIns="0" rIns="0" bIns="0" rtlCol="0" anchor="b" anchorCtr="0"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baseline="0">
                <a:solidFill>
                  <a:srgbClr val="52BDEC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tabLst>
                <a:tab pos="3582988" algn="ctr"/>
              </a:tabLst>
            </a:pPr>
            <a:r>
              <a:rPr lang="nl-BE" dirty="0" smtClean="0"/>
              <a:t>	</a:t>
            </a:r>
            <a:r>
              <a:rPr lang="nl-BE" dirty="0" smtClean="0">
                <a:solidFill>
                  <a:schemeClr val="tx1"/>
                </a:solidFill>
              </a:rPr>
              <a:t>Een langer tijdvenster voor de</a:t>
            </a:r>
          </a:p>
          <a:p>
            <a:pPr>
              <a:tabLst>
                <a:tab pos="3582988" algn="ctr"/>
              </a:tabLst>
            </a:pPr>
            <a:r>
              <a:rPr lang="nl-BE" dirty="0" smtClean="0">
                <a:solidFill>
                  <a:schemeClr val="tx1"/>
                </a:solidFill>
              </a:rPr>
              <a:t>	financiering (stabiliteit)</a:t>
            </a:r>
          </a:p>
          <a:p>
            <a:pPr>
              <a:tabLst>
                <a:tab pos="3582988" algn="ctr"/>
              </a:tabLst>
            </a:pPr>
            <a:r>
              <a:rPr lang="nl-BE" dirty="0" smtClean="0">
                <a:solidFill>
                  <a:schemeClr val="tx1"/>
                </a:solidFill>
              </a:rPr>
              <a:t>	Nadelig voor de groeiers</a:t>
            </a:r>
          </a:p>
        </p:txBody>
      </p:sp>
      <p:grpSp>
        <p:nvGrpSpPr>
          <p:cNvPr id="24" name="Groep 23"/>
          <p:cNvGrpSpPr/>
          <p:nvPr/>
        </p:nvGrpSpPr>
        <p:grpSpPr>
          <a:xfrm>
            <a:off x="971600" y="1628800"/>
            <a:ext cx="7164338" cy="4705999"/>
            <a:chOff x="971600" y="1628800"/>
            <a:chExt cx="7164338" cy="4705999"/>
          </a:xfrm>
        </p:grpSpPr>
        <p:cxnSp>
          <p:nvCxnSpPr>
            <p:cNvPr id="29" name="Rechte verbindingslijn met pijl 28"/>
            <p:cNvCxnSpPr/>
            <p:nvPr/>
          </p:nvCxnSpPr>
          <p:spPr>
            <a:xfrm flipV="1">
              <a:off x="971600" y="1628800"/>
              <a:ext cx="0" cy="3960440"/>
            </a:xfrm>
            <a:prstGeom prst="straightConnector1">
              <a:avLst/>
            </a:prstGeom>
            <a:ln w="28575">
              <a:solidFill>
                <a:srgbClr val="00407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echte verbindingslijn met pijl 34"/>
            <p:cNvCxnSpPr/>
            <p:nvPr/>
          </p:nvCxnSpPr>
          <p:spPr>
            <a:xfrm>
              <a:off x="971600" y="5589240"/>
              <a:ext cx="7164338" cy="0"/>
            </a:xfrm>
            <a:prstGeom prst="straightConnector1">
              <a:avLst/>
            </a:prstGeom>
            <a:ln w="28575">
              <a:solidFill>
                <a:srgbClr val="00407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echte verbindingslijn 46"/>
            <p:cNvCxnSpPr/>
            <p:nvPr/>
          </p:nvCxnSpPr>
          <p:spPr>
            <a:xfrm>
              <a:off x="1691680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echte verbindingslijn 48"/>
            <p:cNvCxnSpPr/>
            <p:nvPr/>
          </p:nvCxnSpPr>
          <p:spPr>
            <a:xfrm>
              <a:off x="2483768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echte verbindingslijn 49"/>
            <p:cNvCxnSpPr/>
            <p:nvPr/>
          </p:nvCxnSpPr>
          <p:spPr>
            <a:xfrm>
              <a:off x="3275856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echte verbindingslijn 50"/>
            <p:cNvCxnSpPr/>
            <p:nvPr/>
          </p:nvCxnSpPr>
          <p:spPr>
            <a:xfrm>
              <a:off x="4139952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echte verbindingslijn 51"/>
            <p:cNvCxnSpPr/>
            <p:nvPr/>
          </p:nvCxnSpPr>
          <p:spPr>
            <a:xfrm>
              <a:off x="5004048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echte verbindingslijn 53"/>
            <p:cNvCxnSpPr/>
            <p:nvPr/>
          </p:nvCxnSpPr>
          <p:spPr>
            <a:xfrm>
              <a:off x="5868144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echte verbindingslijn 54"/>
            <p:cNvCxnSpPr/>
            <p:nvPr/>
          </p:nvCxnSpPr>
          <p:spPr>
            <a:xfrm>
              <a:off x="6732240" y="5572472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kstvak 55"/>
            <p:cNvSpPr txBox="1"/>
            <p:nvPr/>
          </p:nvSpPr>
          <p:spPr>
            <a:xfrm>
              <a:off x="1379351" y="5750024"/>
              <a:ext cx="675216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AutoNum type="arabicPlain" startAt="2011"/>
              </a:pPr>
              <a:r>
                <a:rPr lang="nl-BE" sz="1600" dirty="0" smtClean="0"/>
                <a:t>      2012     2013       2014       2015                                 enveloppe</a:t>
              </a:r>
            </a:p>
            <a:p>
              <a:pPr marL="342900" indent="-342900"/>
              <a:r>
                <a:rPr lang="nl-BE" sz="1600" dirty="0" smtClean="0"/>
                <a:t>2012      2013     2014       2015       2016                                     2018</a:t>
              </a:r>
              <a:endParaRPr lang="nl-BE" sz="1600" dirty="0"/>
            </a:p>
          </p:txBody>
        </p:sp>
        <p:sp>
          <p:nvSpPr>
            <p:cNvPr id="57" name="Tekstvak 56"/>
            <p:cNvSpPr txBox="1"/>
            <p:nvPr/>
          </p:nvSpPr>
          <p:spPr>
            <a:xfrm>
              <a:off x="1187624" y="1891298"/>
              <a:ext cx="19495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/>
              <a:r>
                <a:rPr lang="nl-BE" sz="1600" dirty="0" smtClean="0"/>
                <a:t>Studentenaantallen</a:t>
              </a:r>
            </a:p>
          </p:txBody>
        </p:sp>
        <p:cxnSp>
          <p:nvCxnSpPr>
            <p:cNvPr id="58" name="Rechte verbindingslijn met pijl 57"/>
            <p:cNvCxnSpPr/>
            <p:nvPr/>
          </p:nvCxnSpPr>
          <p:spPr>
            <a:xfrm flipV="1">
              <a:off x="1379351" y="1891298"/>
              <a:ext cx="5640921" cy="2401798"/>
            </a:xfrm>
            <a:prstGeom prst="straightConnector1">
              <a:avLst/>
            </a:prstGeom>
            <a:ln w="28575">
              <a:solidFill>
                <a:srgbClr val="00407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echte verbindingslijn 61"/>
            <p:cNvCxnSpPr/>
            <p:nvPr/>
          </p:nvCxnSpPr>
          <p:spPr>
            <a:xfrm>
              <a:off x="1691680" y="4293096"/>
              <a:ext cx="0" cy="129614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Rechte verbindingslijn 66"/>
            <p:cNvCxnSpPr/>
            <p:nvPr/>
          </p:nvCxnSpPr>
          <p:spPr>
            <a:xfrm>
              <a:off x="2483768" y="3933056"/>
              <a:ext cx="0" cy="160094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echte verbindingslijn 68"/>
            <p:cNvCxnSpPr/>
            <p:nvPr/>
          </p:nvCxnSpPr>
          <p:spPr>
            <a:xfrm>
              <a:off x="3275856" y="3573016"/>
              <a:ext cx="0" cy="196098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echte verbindingslijn 70"/>
            <p:cNvCxnSpPr/>
            <p:nvPr/>
          </p:nvCxnSpPr>
          <p:spPr>
            <a:xfrm>
              <a:off x="4139952" y="3212976"/>
              <a:ext cx="0" cy="232102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echte verbindingslijn 72"/>
            <p:cNvCxnSpPr/>
            <p:nvPr/>
          </p:nvCxnSpPr>
          <p:spPr>
            <a:xfrm>
              <a:off x="5004048" y="2852936"/>
              <a:ext cx="0" cy="268106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echte verbindingslijn met pijl 75"/>
            <p:cNvCxnSpPr/>
            <p:nvPr/>
          </p:nvCxnSpPr>
          <p:spPr>
            <a:xfrm>
              <a:off x="3358716" y="3429000"/>
              <a:ext cx="3661556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kstvak 78"/>
            <p:cNvSpPr txBox="1"/>
            <p:nvPr/>
          </p:nvSpPr>
          <p:spPr>
            <a:xfrm>
              <a:off x="5723498" y="2884294"/>
              <a:ext cx="14414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dirty="0" smtClean="0">
                  <a:solidFill>
                    <a:srgbClr val="FF0000"/>
                  </a:solidFill>
                </a:rPr>
                <a:t>Financiering</a:t>
              </a:r>
              <a:endParaRPr lang="nl-BE" dirty="0">
                <a:solidFill>
                  <a:srgbClr val="FF0000"/>
                </a:solidFill>
              </a:endParaRPr>
            </a:p>
          </p:txBody>
        </p:sp>
        <p:sp>
          <p:nvSpPr>
            <p:cNvPr id="80" name="Tekstvak 79"/>
            <p:cNvSpPr txBox="1"/>
            <p:nvPr/>
          </p:nvSpPr>
          <p:spPr>
            <a:xfrm>
              <a:off x="6694518" y="2060575"/>
              <a:ext cx="12362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dirty="0" smtClean="0">
                  <a:solidFill>
                    <a:schemeClr val="tx2"/>
                  </a:solidFill>
                </a:rPr>
                <a:t>Studenten</a:t>
              </a:r>
              <a:endParaRPr lang="nl-BE" dirty="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468313" y="2060575"/>
            <a:ext cx="766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nl-BE" altLang="en-US" b="1">
              <a:latin typeface="Verdana" pitchFamily="34" charset="0"/>
            </a:endParaRPr>
          </a:p>
        </p:txBody>
      </p:sp>
      <p:sp>
        <p:nvSpPr>
          <p:cNvPr id="30" name="Titel 1"/>
          <p:cNvSpPr txBox="1">
            <a:spLocks/>
          </p:cNvSpPr>
          <p:nvPr/>
        </p:nvSpPr>
        <p:spPr>
          <a:xfrm>
            <a:off x="684213" y="260648"/>
            <a:ext cx="7793736" cy="1224136"/>
          </a:xfrm>
          <a:prstGeom prst="rect">
            <a:avLst/>
          </a:prstGeom>
        </p:spPr>
        <p:txBody>
          <a:bodyPr vert="horz" lIns="0" tIns="0" rIns="0" bIns="0" rtlCol="0" anchor="b" anchorCtr="0"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baseline="0">
                <a:solidFill>
                  <a:srgbClr val="52BDEC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tabLst>
                <a:tab pos="3582988" algn="ctr"/>
              </a:tabLst>
            </a:pPr>
            <a:r>
              <a:rPr lang="nl-BE" dirty="0" smtClean="0"/>
              <a:t>	</a:t>
            </a:r>
            <a:r>
              <a:rPr lang="nl-BE" dirty="0" smtClean="0">
                <a:solidFill>
                  <a:schemeClr val="tx1"/>
                </a:solidFill>
              </a:rPr>
              <a:t>Een langer tijdvenster voor de</a:t>
            </a:r>
          </a:p>
          <a:p>
            <a:pPr>
              <a:tabLst>
                <a:tab pos="3582988" algn="ctr"/>
              </a:tabLst>
            </a:pPr>
            <a:r>
              <a:rPr lang="nl-BE" dirty="0" smtClean="0">
                <a:solidFill>
                  <a:schemeClr val="tx1"/>
                </a:solidFill>
              </a:rPr>
              <a:t>	financiering (stabiliteit)</a:t>
            </a:r>
          </a:p>
          <a:p>
            <a:pPr>
              <a:tabLst>
                <a:tab pos="3582988" algn="ctr"/>
              </a:tabLst>
            </a:pPr>
            <a:r>
              <a:rPr lang="nl-BE" dirty="0" smtClean="0">
                <a:solidFill>
                  <a:schemeClr val="tx1"/>
                </a:solidFill>
              </a:rPr>
              <a:t>	Voordelig voor de dalers</a:t>
            </a:r>
          </a:p>
        </p:txBody>
      </p:sp>
      <p:cxnSp>
        <p:nvCxnSpPr>
          <p:cNvPr id="29" name="Rechte verbindingslijn met pijl 28"/>
          <p:cNvCxnSpPr/>
          <p:nvPr/>
        </p:nvCxnSpPr>
        <p:spPr>
          <a:xfrm flipV="1">
            <a:off x="971600" y="1628800"/>
            <a:ext cx="0" cy="3960440"/>
          </a:xfrm>
          <a:prstGeom prst="straightConnector1">
            <a:avLst/>
          </a:prstGeom>
          <a:ln w="28575">
            <a:solidFill>
              <a:srgbClr val="00407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/>
          <p:nvPr/>
        </p:nvCxnSpPr>
        <p:spPr>
          <a:xfrm>
            <a:off x="971600" y="5589240"/>
            <a:ext cx="7164338" cy="0"/>
          </a:xfrm>
          <a:prstGeom prst="straightConnector1">
            <a:avLst/>
          </a:prstGeom>
          <a:ln w="28575">
            <a:solidFill>
              <a:srgbClr val="00407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Rechte verbindingslijn 46"/>
          <p:cNvCxnSpPr/>
          <p:nvPr/>
        </p:nvCxnSpPr>
        <p:spPr>
          <a:xfrm>
            <a:off x="1691680" y="5606008"/>
            <a:ext cx="0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Rechte verbindingslijn 48"/>
          <p:cNvCxnSpPr/>
          <p:nvPr/>
        </p:nvCxnSpPr>
        <p:spPr>
          <a:xfrm>
            <a:off x="2483768" y="5606008"/>
            <a:ext cx="0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49"/>
          <p:cNvCxnSpPr/>
          <p:nvPr/>
        </p:nvCxnSpPr>
        <p:spPr>
          <a:xfrm>
            <a:off x="3275856" y="5606008"/>
            <a:ext cx="0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Rechte verbindingslijn 50"/>
          <p:cNvCxnSpPr/>
          <p:nvPr/>
        </p:nvCxnSpPr>
        <p:spPr>
          <a:xfrm>
            <a:off x="4139952" y="5606008"/>
            <a:ext cx="0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51"/>
          <p:cNvCxnSpPr/>
          <p:nvPr/>
        </p:nvCxnSpPr>
        <p:spPr>
          <a:xfrm>
            <a:off x="5004048" y="5606008"/>
            <a:ext cx="0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53"/>
          <p:cNvCxnSpPr/>
          <p:nvPr/>
        </p:nvCxnSpPr>
        <p:spPr>
          <a:xfrm>
            <a:off x="5868144" y="5606008"/>
            <a:ext cx="0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Rechte verbindingslijn 54"/>
          <p:cNvCxnSpPr/>
          <p:nvPr/>
        </p:nvCxnSpPr>
        <p:spPr>
          <a:xfrm>
            <a:off x="6732240" y="5572472"/>
            <a:ext cx="0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kstvak 55"/>
          <p:cNvSpPr txBox="1"/>
          <p:nvPr/>
        </p:nvSpPr>
        <p:spPr>
          <a:xfrm>
            <a:off x="1379351" y="5750024"/>
            <a:ext cx="6752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lain" startAt="2011"/>
            </a:pPr>
            <a:r>
              <a:rPr lang="nl-BE" sz="1600" dirty="0" smtClean="0"/>
              <a:t>      2012     2013       2014       2015                                 enveloppe</a:t>
            </a:r>
          </a:p>
          <a:p>
            <a:pPr marL="342900" indent="-342900"/>
            <a:r>
              <a:rPr lang="nl-BE" sz="1600" dirty="0" smtClean="0"/>
              <a:t>2012      2013     2014       2015       2016                                     2018</a:t>
            </a:r>
            <a:endParaRPr lang="nl-BE" sz="1600" dirty="0"/>
          </a:p>
        </p:txBody>
      </p:sp>
      <p:sp>
        <p:nvSpPr>
          <p:cNvPr id="57" name="Tekstvak 56"/>
          <p:cNvSpPr txBox="1"/>
          <p:nvPr/>
        </p:nvSpPr>
        <p:spPr>
          <a:xfrm>
            <a:off x="1187624" y="1891298"/>
            <a:ext cx="19495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nl-BE" sz="1600" dirty="0" smtClean="0"/>
              <a:t>Studentenaantallen</a:t>
            </a:r>
          </a:p>
        </p:txBody>
      </p:sp>
      <p:cxnSp>
        <p:nvCxnSpPr>
          <p:cNvPr id="58" name="Rechte verbindingslijn met pijl 57"/>
          <p:cNvCxnSpPr/>
          <p:nvPr/>
        </p:nvCxnSpPr>
        <p:spPr>
          <a:xfrm>
            <a:off x="1379351" y="2429908"/>
            <a:ext cx="5640921" cy="783068"/>
          </a:xfrm>
          <a:prstGeom prst="straightConnector1">
            <a:avLst/>
          </a:prstGeom>
          <a:ln w="28575">
            <a:solidFill>
              <a:srgbClr val="00407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61"/>
          <p:cNvCxnSpPr/>
          <p:nvPr/>
        </p:nvCxnSpPr>
        <p:spPr>
          <a:xfrm>
            <a:off x="1691680" y="2517775"/>
            <a:ext cx="0" cy="3071465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66"/>
          <p:cNvCxnSpPr/>
          <p:nvPr/>
        </p:nvCxnSpPr>
        <p:spPr>
          <a:xfrm>
            <a:off x="2483768" y="2636912"/>
            <a:ext cx="0" cy="289708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Rechte verbindingslijn 68"/>
          <p:cNvCxnSpPr/>
          <p:nvPr/>
        </p:nvCxnSpPr>
        <p:spPr>
          <a:xfrm>
            <a:off x="3275856" y="2852936"/>
            <a:ext cx="0" cy="268106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Rechte verbindingslijn 70"/>
          <p:cNvCxnSpPr/>
          <p:nvPr/>
        </p:nvCxnSpPr>
        <p:spPr>
          <a:xfrm>
            <a:off x="4139952" y="2884294"/>
            <a:ext cx="0" cy="2649706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72"/>
          <p:cNvCxnSpPr/>
          <p:nvPr/>
        </p:nvCxnSpPr>
        <p:spPr>
          <a:xfrm>
            <a:off x="5004048" y="3066782"/>
            <a:ext cx="0" cy="2649706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Rechte verbindingslijn met pijl 75"/>
          <p:cNvCxnSpPr/>
          <p:nvPr/>
        </p:nvCxnSpPr>
        <p:spPr>
          <a:xfrm>
            <a:off x="3275856" y="2636912"/>
            <a:ext cx="366155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kstvak 78"/>
          <p:cNvSpPr txBox="1"/>
          <p:nvPr/>
        </p:nvSpPr>
        <p:spPr>
          <a:xfrm>
            <a:off x="6216702" y="2148443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FF0000"/>
                </a:solidFill>
              </a:rPr>
              <a:t>Financiering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80" name="Tekstvak 79"/>
          <p:cNvSpPr txBox="1"/>
          <p:nvPr/>
        </p:nvSpPr>
        <p:spPr>
          <a:xfrm>
            <a:off x="6732240" y="3429000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chemeClr val="tx2"/>
                </a:solidFill>
              </a:rPr>
              <a:t>Studenten</a:t>
            </a:r>
            <a:endParaRPr lang="nl-BE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5FBF296-BF9C-4E58-A21E-67BBEBE73758}" type="slidenum">
              <a:rPr lang="fr-BE" smtClean="0"/>
              <a:pPr>
                <a:defRPr/>
              </a:pPr>
              <a:t>22</a:t>
            </a:fld>
            <a:endParaRPr lang="fr-BE" dirty="0"/>
          </a:p>
        </p:txBody>
      </p:sp>
      <p:graphicFrame>
        <p:nvGraphicFramePr>
          <p:cNvPr id="8194" name="Object 3"/>
          <p:cNvGraphicFramePr>
            <a:graphicFrameLocks noGrp="1" noChangeAspect="1"/>
          </p:cNvGraphicFramePr>
          <p:nvPr>
            <p:ph sz="half" idx="1"/>
          </p:nvPr>
        </p:nvGraphicFramePr>
        <p:xfrm>
          <a:off x="684213" y="3213100"/>
          <a:ext cx="3810000" cy="2541588"/>
        </p:xfrm>
        <a:graphic>
          <a:graphicData uri="http://schemas.openxmlformats.org/presentationml/2006/ole">
            <p:oleObj spid="_x0000_s46082" name="Grafiek" r:id="rId4" imgW="6096000" imgH="4067175" progId="MSGraph.Chart.8">
              <p:embed followColorScheme="full"/>
            </p:oleObj>
          </a:graphicData>
        </a:graphic>
      </p:graphicFrame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468313" y="2060575"/>
            <a:ext cx="766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7675" algn="l"/>
                <a:tab pos="1978025" algn="l"/>
                <a:tab pos="37703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nl-BE" altLang="en-US" b="1">
              <a:latin typeface="Verdana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2214563" y="2000250"/>
            <a:ext cx="4545012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nl-NL" sz="3200" b="1" kern="0" dirty="0">
                <a:solidFill>
                  <a:srgbClr val="333399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De innovatieketen</a:t>
            </a:r>
          </a:p>
        </p:txBody>
      </p:sp>
      <p:sp>
        <p:nvSpPr>
          <p:cNvPr id="8200" name="Rectangle 4"/>
          <p:cNvSpPr>
            <a:spLocks noChangeArrowheads="1"/>
          </p:cNvSpPr>
          <p:nvPr/>
        </p:nvSpPr>
        <p:spPr bwMode="auto">
          <a:xfrm>
            <a:off x="857250" y="2857500"/>
            <a:ext cx="2087563" cy="100806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nl-BE" altLang="en-US" sz="3600">
              <a:latin typeface="Arial" charset="0"/>
            </a:endParaRPr>
          </a:p>
        </p:txBody>
      </p:sp>
      <p:sp>
        <p:nvSpPr>
          <p:cNvPr id="8201" name="Rectangle 5"/>
          <p:cNvSpPr>
            <a:spLocks noChangeArrowheads="1"/>
          </p:cNvSpPr>
          <p:nvPr/>
        </p:nvSpPr>
        <p:spPr bwMode="auto">
          <a:xfrm>
            <a:off x="3143250" y="2857500"/>
            <a:ext cx="2087563" cy="100806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nl-BE" altLang="en-US" sz="3600">
              <a:latin typeface="Arial" charset="0"/>
            </a:endParaRPr>
          </a:p>
        </p:txBody>
      </p:sp>
      <p:sp>
        <p:nvSpPr>
          <p:cNvPr id="8202" name="Rectangle 6"/>
          <p:cNvSpPr>
            <a:spLocks noChangeArrowheads="1"/>
          </p:cNvSpPr>
          <p:nvPr/>
        </p:nvSpPr>
        <p:spPr bwMode="auto">
          <a:xfrm>
            <a:off x="5429250" y="2857500"/>
            <a:ext cx="2087563" cy="100806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nl-BE" altLang="en-US" sz="3600">
              <a:latin typeface="Arial" charset="0"/>
            </a:endParaRPr>
          </a:p>
        </p:txBody>
      </p:sp>
      <p:sp>
        <p:nvSpPr>
          <p:cNvPr id="8203" name="Line 7"/>
          <p:cNvSpPr>
            <a:spLocks noChangeShapeType="1"/>
          </p:cNvSpPr>
          <p:nvPr/>
        </p:nvSpPr>
        <p:spPr bwMode="auto">
          <a:xfrm>
            <a:off x="2928938" y="3357563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4" name="Line 8"/>
          <p:cNvSpPr>
            <a:spLocks noChangeShapeType="1"/>
          </p:cNvSpPr>
          <p:nvPr/>
        </p:nvSpPr>
        <p:spPr bwMode="auto">
          <a:xfrm>
            <a:off x="5214938" y="3357563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5" name="Text Box 3"/>
          <p:cNvSpPr txBox="1">
            <a:spLocks noChangeArrowheads="1"/>
          </p:cNvSpPr>
          <p:nvPr/>
        </p:nvSpPr>
        <p:spPr bwMode="auto">
          <a:xfrm>
            <a:off x="714375" y="2857500"/>
            <a:ext cx="73088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nl-BE" altLang="en-US" sz="2000" dirty="0">
                <a:latin typeface="Arial" charset="0"/>
              </a:rPr>
              <a:t>	Fundamenteel	Toegepast	Projectmatig</a:t>
            </a:r>
          </a:p>
          <a:p>
            <a:pPr eaLnBrk="1" hangingPunct="1"/>
            <a:r>
              <a:rPr lang="nl-BE" altLang="en-US" sz="2000" dirty="0">
                <a:latin typeface="Arial" charset="0"/>
              </a:rPr>
              <a:t>	wetenschappelijk	</a:t>
            </a:r>
            <a:r>
              <a:rPr lang="nl-BE" altLang="en-US" sz="2000" dirty="0" err="1">
                <a:latin typeface="Arial" charset="0"/>
              </a:rPr>
              <a:t>wetenschappelijk</a:t>
            </a:r>
            <a:r>
              <a:rPr lang="nl-BE" altLang="en-US" sz="2000" dirty="0">
                <a:latin typeface="Arial" charset="0"/>
              </a:rPr>
              <a:t>	</a:t>
            </a:r>
            <a:r>
              <a:rPr lang="nl-BE" altLang="en-US" sz="2000" dirty="0" err="1">
                <a:latin typeface="Arial" charset="0"/>
              </a:rPr>
              <a:t>wetenschappelijk</a:t>
            </a:r>
            <a:endParaRPr lang="nl-BE" altLang="en-US" sz="2000" dirty="0">
              <a:latin typeface="Arial" charset="0"/>
            </a:endParaRPr>
          </a:p>
          <a:p>
            <a:pPr eaLnBrk="1" hangingPunct="1"/>
            <a:r>
              <a:rPr lang="nl-BE" altLang="en-US" sz="2000" dirty="0">
                <a:latin typeface="Arial" charset="0"/>
              </a:rPr>
              <a:t>	onderzoek	</a:t>
            </a:r>
            <a:r>
              <a:rPr lang="nl-BE" altLang="en-US" sz="2000" dirty="0" err="1">
                <a:latin typeface="Arial" charset="0"/>
              </a:rPr>
              <a:t>onderzoek</a:t>
            </a:r>
            <a:r>
              <a:rPr lang="nl-BE" altLang="en-US" sz="2000" dirty="0">
                <a:latin typeface="Arial" charset="0"/>
              </a:rPr>
              <a:t>	</a:t>
            </a:r>
            <a:r>
              <a:rPr lang="nl-BE" altLang="en-US" sz="2000" dirty="0" err="1">
                <a:latin typeface="Arial" charset="0"/>
              </a:rPr>
              <a:t>onderzoek</a:t>
            </a:r>
            <a:endParaRPr lang="nl-BE" altLang="en-US" sz="2000" dirty="0">
              <a:latin typeface="Arial" charset="0"/>
            </a:endParaRPr>
          </a:p>
          <a:p>
            <a:pPr eaLnBrk="1" hangingPunct="1"/>
            <a:endParaRPr lang="nl-BE" altLang="en-US" sz="2000" dirty="0">
              <a:latin typeface="Arial" charset="0"/>
            </a:endParaRPr>
          </a:p>
          <a:p>
            <a:pPr eaLnBrk="1" hangingPunct="1"/>
            <a:r>
              <a:rPr lang="nl-BE" altLang="en-US" sz="2000" dirty="0">
                <a:latin typeface="Arial" charset="0"/>
              </a:rPr>
              <a:t>	nieuwe 	vertaling	verspreiding</a:t>
            </a:r>
          </a:p>
          <a:p>
            <a:pPr eaLnBrk="1" hangingPunct="1"/>
            <a:r>
              <a:rPr lang="nl-BE" altLang="en-US" sz="2000" dirty="0">
                <a:latin typeface="Arial" charset="0"/>
              </a:rPr>
              <a:t>	kennis	van kennis	van kennis	</a:t>
            </a:r>
          </a:p>
        </p:txBody>
      </p:sp>
      <p:sp>
        <p:nvSpPr>
          <p:cNvPr id="8206" name="Line 9"/>
          <p:cNvSpPr>
            <a:spLocks noChangeShapeType="1"/>
          </p:cNvSpPr>
          <p:nvPr/>
        </p:nvSpPr>
        <p:spPr bwMode="auto">
          <a:xfrm>
            <a:off x="7500938" y="3357563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7" name="Rectangle 16"/>
          <p:cNvSpPr>
            <a:spLocks noChangeArrowheads="1"/>
          </p:cNvSpPr>
          <p:nvPr/>
        </p:nvSpPr>
        <p:spPr bwMode="auto">
          <a:xfrm>
            <a:off x="857250" y="4857750"/>
            <a:ext cx="2087563" cy="57626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nl-BE" altLang="en-US" sz="3600">
              <a:latin typeface="Arial" charset="0"/>
            </a:endParaRPr>
          </a:p>
        </p:txBody>
      </p:sp>
      <p:sp>
        <p:nvSpPr>
          <p:cNvPr id="8208" name="Rectangle 17"/>
          <p:cNvSpPr>
            <a:spLocks noChangeArrowheads="1"/>
          </p:cNvSpPr>
          <p:nvPr/>
        </p:nvSpPr>
        <p:spPr bwMode="auto">
          <a:xfrm>
            <a:off x="3143250" y="4857750"/>
            <a:ext cx="2087563" cy="57626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nl-BE" altLang="en-US" sz="3600">
              <a:latin typeface="Arial" charset="0"/>
            </a:endParaRPr>
          </a:p>
        </p:txBody>
      </p:sp>
      <p:sp>
        <p:nvSpPr>
          <p:cNvPr id="8209" name="Rectangle 18"/>
          <p:cNvSpPr>
            <a:spLocks noChangeArrowheads="1"/>
          </p:cNvSpPr>
          <p:nvPr/>
        </p:nvSpPr>
        <p:spPr bwMode="auto">
          <a:xfrm>
            <a:off x="5429250" y="4857750"/>
            <a:ext cx="2087563" cy="57626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nl-BE" altLang="en-US" sz="3600">
              <a:latin typeface="Arial" charset="0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857250" y="5715000"/>
            <a:ext cx="6696075" cy="504825"/>
            <a:chOff x="1247" y="2160"/>
            <a:chExt cx="4218" cy="318"/>
          </a:xfrm>
        </p:grpSpPr>
        <p:sp>
          <p:nvSpPr>
            <p:cNvPr id="8218" name="Rectangle 12"/>
            <p:cNvSpPr>
              <a:spLocks noChangeArrowheads="1"/>
            </p:cNvSpPr>
            <p:nvPr/>
          </p:nvSpPr>
          <p:spPr bwMode="auto">
            <a:xfrm>
              <a:off x="1247" y="2160"/>
              <a:ext cx="1951" cy="318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nl-BE" altLang="en-US" sz="3600">
                <a:latin typeface="Arial" charset="0"/>
              </a:endParaRPr>
            </a:p>
          </p:txBody>
        </p:sp>
        <p:sp>
          <p:nvSpPr>
            <p:cNvPr id="8219" name="Rectangle 13"/>
            <p:cNvSpPr>
              <a:spLocks noChangeArrowheads="1"/>
            </p:cNvSpPr>
            <p:nvPr/>
          </p:nvSpPr>
          <p:spPr bwMode="auto">
            <a:xfrm>
              <a:off x="3515" y="2160"/>
              <a:ext cx="1950" cy="318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nl-BE" altLang="en-US" sz="3600">
                <a:latin typeface="Arial" charset="0"/>
              </a:endParaRPr>
            </a:p>
          </p:txBody>
        </p:sp>
        <p:sp>
          <p:nvSpPr>
            <p:cNvPr id="8220" name="Line 14"/>
            <p:cNvSpPr>
              <a:spLocks noChangeShapeType="1"/>
            </p:cNvSpPr>
            <p:nvPr/>
          </p:nvSpPr>
          <p:spPr bwMode="auto">
            <a:xfrm>
              <a:off x="3198" y="2296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211" name="Text Box 10"/>
          <p:cNvSpPr txBox="1">
            <a:spLocks noChangeArrowheads="1"/>
          </p:cNvSpPr>
          <p:nvPr/>
        </p:nvSpPr>
        <p:spPr bwMode="auto">
          <a:xfrm>
            <a:off x="1214438" y="5786438"/>
            <a:ext cx="6048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nl-BE" altLang="en-US" sz="2000">
                <a:latin typeface="Arial" charset="0"/>
              </a:rPr>
              <a:t>Universiteiten                                 Hogescholen	</a:t>
            </a:r>
          </a:p>
        </p:txBody>
      </p:sp>
      <p:sp>
        <p:nvSpPr>
          <p:cNvPr id="8212" name="Text Box 15"/>
          <p:cNvSpPr txBox="1">
            <a:spLocks noChangeArrowheads="1"/>
          </p:cNvSpPr>
          <p:nvPr/>
        </p:nvSpPr>
        <p:spPr bwMode="auto">
          <a:xfrm>
            <a:off x="714375" y="4929188"/>
            <a:ext cx="7308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ctr"/>
                <a:tab pos="3403600" algn="ctr"/>
                <a:tab pos="57404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nl-BE" altLang="en-US" sz="2000">
                <a:latin typeface="Arial" charset="0"/>
              </a:rPr>
              <a:t>	Doctoraat	Master	Bachelor	</a:t>
            </a:r>
          </a:p>
        </p:txBody>
      </p:sp>
      <p:sp>
        <p:nvSpPr>
          <p:cNvPr id="8213" name="Line 21"/>
          <p:cNvSpPr>
            <a:spLocks noChangeShapeType="1"/>
          </p:cNvSpPr>
          <p:nvPr/>
        </p:nvSpPr>
        <p:spPr bwMode="auto">
          <a:xfrm flipH="1">
            <a:off x="2928938" y="5143500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4" name="Line 20"/>
          <p:cNvSpPr>
            <a:spLocks noChangeShapeType="1"/>
          </p:cNvSpPr>
          <p:nvPr/>
        </p:nvSpPr>
        <p:spPr bwMode="auto">
          <a:xfrm flipH="1">
            <a:off x="5214938" y="5143500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5" name="Line 19"/>
          <p:cNvSpPr>
            <a:spLocks noChangeShapeType="1"/>
          </p:cNvSpPr>
          <p:nvPr/>
        </p:nvSpPr>
        <p:spPr bwMode="auto">
          <a:xfrm flipH="1">
            <a:off x="642938" y="5143500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6" name="Line 19"/>
          <p:cNvSpPr>
            <a:spLocks noChangeShapeType="1"/>
          </p:cNvSpPr>
          <p:nvPr/>
        </p:nvSpPr>
        <p:spPr bwMode="auto">
          <a:xfrm flipH="1">
            <a:off x="7500938" y="5143500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7" name="Line 19"/>
          <p:cNvSpPr>
            <a:spLocks noChangeShapeType="1"/>
          </p:cNvSpPr>
          <p:nvPr/>
        </p:nvSpPr>
        <p:spPr bwMode="auto">
          <a:xfrm>
            <a:off x="571500" y="3357563"/>
            <a:ext cx="2857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" name="Titel 1"/>
          <p:cNvSpPr txBox="1">
            <a:spLocks/>
          </p:cNvSpPr>
          <p:nvPr/>
        </p:nvSpPr>
        <p:spPr>
          <a:xfrm>
            <a:off x="793840" y="548680"/>
            <a:ext cx="7793736" cy="1224136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baseline="0">
                <a:solidFill>
                  <a:srgbClr val="52BDEC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tabLst>
                <a:tab pos="3582988" algn="ctr"/>
              </a:tabLst>
            </a:pPr>
            <a:r>
              <a:rPr lang="nl-BE" dirty="0" smtClean="0"/>
              <a:t>	Toekenning van onderzoeksmiddelen</a:t>
            </a:r>
          </a:p>
          <a:p>
            <a:pPr>
              <a:tabLst>
                <a:tab pos="3582988" algn="ctr"/>
              </a:tabLst>
            </a:pPr>
            <a:r>
              <a:rPr lang="nl-BE" dirty="0" smtClean="0"/>
              <a:t>	PWO naar 30 miljoen euro</a:t>
            </a:r>
            <a:endParaRPr lang="nl-B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83044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De schaalvergroting van 165 naar 29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Van derde betaler naar </a:t>
            </a:r>
            <a:r>
              <a:rPr lang="nl-BE" sz="2000" dirty="0" err="1" smtClean="0">
                <a:solidFill>
                  <a:schemeClr val="bg1"/>
                </a:solidFill>
              </a:rPr>
              <a:t>enveloppefinanciering</a:t>
            </a:r>
            <a:endParaRPr lang="nl-BE" sz="2000" dirty="0" smtClean="0">
              <a:solidFill>
                <a:schemeClr val="bg1"/>
              </a:solidFill>
            </a:endParaRP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integratie van de </a:t>
            </a:r>
            <a:r>
              <a:rPr lang="nl-BE" sz="2000" dirty="0" err="1" smtClean="0">
                <a:solidFill>
                  <a:schemeClr val="bg1"/>
                </a:solidFill>
              </a:rPr>
              <a:t>academiserende</a:t>
            </a:r>
            <a:r>
              <a:rPr lang="nl-BE" sz="2000" dirty="0" smtClean="0">
                <a:solidFill>
                  <a:schemeClr val="bg1"/>
                </a:solidFill>
              </a:rPr>
              <a:t> opleidingen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Verlenging van het tijdvenster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Investeringsmiddelen naar de instellingen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Toekenning van onderzoeksmiddelen</a:t>
            </a:r>
            <a:endParaRPr lang="nl-BE" sz="2000" dirty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4000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belangrijkste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6 = minst belangrijk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8036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Positieve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doelstelling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Negatieve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doelstelling 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0050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58112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0" name="Rechthoek 39"/>
          <p:cNvSpPr/>
          <p:nvPr/>
        </p:nvSpPr>
        <p:spPr>
          <a:xfrm>
            <a:off x="6012160" y="515719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0050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58112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6" name="Rechthoek 45"/>
          <p:cNvSpPr/>
          <p:nvPr/>
        </p:nvSpPr>
        <p:spPr>
          <a:xfrm>
            <a:off x="7596336" y="515719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83044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De schaalvergroting van 165 naar 29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Van derde betaler naar </a:t>
            </a:r>
            <a:r>
              <a:rPr lang="nl-BE" sz="2000" dirty="0" err="1" smtClean="0">
                <a:solidFill>
                  <a:schemeClr val="bg1"/>
                </a:solidFill>
              </a:rPr>
              <a:t>enveloppefinanciering</a:t>
            </a:r>
            <a:endParaRPr lang="nl-BE" sz="2000" dirty="0" smtClean="0">
              <a:solidFill>
                <a:schemeClr val="bg1"/>
              </a:solidFill>
            </a:endParaRP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integratie van de </a:t>
            </a:r>
            <a:r>
              <a:rPr lang="nl-BE" sz="2000" dirty="0" err="1" smtClean="0">
                <a:solidFill>
                  <a:schemeClr val="bg1"/>
                </a:solidFill>
              </a:rPr>
              <a:t>academiserende</a:t>
            </a:r>
            <a:r>
              <a:rPr lang="nl-BE" sz="2000" dirty="0" smtClean="0">
                <a:solidFill>
                  <a:schemeClr val="bg1"/>
                </a:solidFill>
              </a:rPr>
              <a:t> opleidingen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Verlenging van het tijdvenster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Investeringsmiddelen naar de instellingen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Toekenning van onderzoeksmiddelen</a:t>
            </a:r>
            <a:endParaRPr lang="nl-BE" sz="2000" dirty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4000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belangrijkste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6 = minst belangrijk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8036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Positieve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doelstelling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Negatieve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doelstelling 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0050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58112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0" name="Rechthoek 39"/>
          <p:cNvSpPr/>
          <p:nvPr/>
        </p:nvSpPr>
        <p:spPr>
          <a:xfrm>
            <a:off x="6012160" y="515719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0050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58112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6" name="Rechthoek 45"/>
          <p:cNvSpPr/>
          <p:nvPr/>
        </p:nvSpPr>
        <p:spPr>
          <a:xfrm>
            <a:off x="7596336" y="515719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361688" cy="129624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eerste fusiegolf</a:t>
            </a:r>
            <a:br>
              <a:rPr lang="nl-BE" dirty="0" smtClean="0"/>
            </a:br>
            <a:r>
              <a:rPr lang="nl-BE" dirty="0" smtClean="0"/>
              <a:t>	Doelstellingen</a:t>
            </a:r>
            <a:endParaRPr lang="nl-BE" dirty="0"/>
          </a:p>
        </p:txBody>
      </p:sp>
      <p:sp>
        <p:nvSpPr>
          <p:cNvPr id="31" name="Titel 1"/>
          <p:cNvSpPr txBox="1">
            <a:spLocks/>
          </p:cNvSpPr>
          <p:nvPr/>
        </p:nvSpPr>
        <p:spPr>
          <a:xfrm>
            <a:off x="323528" y="1130313"/>
            <a:ext cx="2598018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Onderwijs en studenten</a:t>
            </a:r>
            <a:endParaRPr lang="nl-BE" sz="2400" noProof="0" dirty="0" smtClean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3" name="Tekstvak 32"/>
          <p:cNvSpPr txBox="1"/>
          <p:nvPr/>
        </p:nvSpPr>
        <p:spPr>
          <a:xfrm>
            <a:off x="827584" y="2204864"/>
            <a:ext cx="2880320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85725" algn="l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400" dirty="0" smtClean="0"/>
              <a:t>	</a:t>
            </a:r>
          </a:p>
        </p:txBody>
      </p:sp>
      <p:sp>
        <p:nvSpPr>
          <p:cNvPr id="21" name="Tekstvak 20"/>
          <p:cNvSpPr txBox="1"/>
          <p:nvPr/>
        </p:nvSpPr>
        <p:spPr>
          <a:xfrm>
            <a:off x="827584" y="1510643"/>
            <a:ext cx="7184980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De tweede democratiseringsgolf stimuleren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Van waterval naar zalm model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Flexibilisering en levenslang  leren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Internationalisering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Structurele en gecontroleerde kwaliteitszorg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Mede verantwoordelijkheid van de student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25977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De tweede democratiseringsgolf stimuleren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Van waterval naar zalm model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Flexibilisering en levenslang leren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Internationalisering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Structurele en gecontroleerde kwaliteitszorg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Mede verantwoordelijkheid van de student</a:t>
            </a:r>
            <a:endParaRPr lang="nl-BE" sz="2000" dirty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4000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belangrijkste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6 = minst belangrijk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8036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Positieve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doelstelling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Negatieve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doelstelling 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0050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58112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0" name="Rechthoek 39"/>
          <p:cNvSpPr/>
          <p:nvPr/>
        </p:nvSpPr>
        <p:spPr>
          <a:xfrm>
            <a:off x="6012160" y="515719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0050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58112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6" name="Rechthoek 45"/>
          <p:cNvSpPr/>
          <p:nvPr/>
        </p:nvSpPr>
        <p:spPr>
          <a:xfrm>
            <a:off x="7596336" y="515719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25977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De tweede democratiseringsgolf stimuleren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Van waterval naar zalm model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Flexibilisering en levenslang leren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Internationalisering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Structurele en gecontroleerde kwaliteitszorg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Mede verantwoordelijkheid van de student</a:t>
            </a:r>
            <a:endParaRPr lang="nl-BE" sz="2000" dirty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4000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belangrijkste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6 = minst belangrijk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8036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Positieve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doelstelling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Negatieve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doelstelling 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0050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58112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0" name="Rechthoek 39"/>
          <p:cNvSpPr/>
          <p:nvPr/>
        </p:nvSpPr>
        <p:spPr>
          <a:xfrm>
            <a:off x="6012160" y="515719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0050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58112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6" name="Rechthoek 45"/>
          <p:cNvSpPr/>
          <p:nvPr/>
        </p:nvSpPr>
        <p:spPr>
          <a:xfrm>
            <a:off x="7596336" y="515719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361688" cy="129624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schaalvergroting</a:t>
            </a:r>
            <a:br>
              <a:rPr lang="nl-BE" dirty="0" smtClean="0"/>
            </a:br>
            <a:r>
              <a:rPr lang="nl-BE" dirty="0" smtClean="0"/>
              <a:t>	Knelpunten</a:t>
            </a:r>
            <a:endParaRPr lang="nl-BE" dirty="0"/>
          </a:p>
        </p:txBody>
      </p:sp>
      <p:sp>
        <p:nvSpPr>
          <p:cNvPr id="31" name="Titel 1"/>
          <p:cNvSpPr txBox="1">
            <a:spLocks/>
          </p:cNvSpPr>
          <p:nvPr/>
        </p:nvSpPr>
        <p:spPr>
          <a:xfrm>
            <a:off x="323528" y="940148"/>
            <a:ext cx="2598018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Organisatie</a:t>
            </a:r>
            <a:endParaRPr lang="nl-BE" sz="2400" noProof="0" dirty="0" smtClean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3" name="Tekstvak 32"/>
          <p:cNvSpPr txBox="1"/>
          <p:nvPr/>
        </p:nvSpPr>
        <p:spPr>
          <a:xfrm>
            <a:off x="827584" y="2204864"/>
            <a:ext cx="2880320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85725" algn="l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400" dirty="0" smtClean="0"/>
              <a:t>	</a:t>
            </a:r>
          </a:p>
        </p:txBody>
      </p:sp>
      <p:sp>
        <p:nvSpPr>
          <p:cNvPr id="21" name="Tekstvak 20"/>
          <p:cNvSpPr txBox="1"/>
          <p:nvPr/>
        </p:nvSpPr>
        <p:spPr>
          <a:xfrm>
            <a:off x="827584" y="1320478"/>
            <a:ext cx="7787709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Meer maatschappelijke verantwoording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(revisor, regeringscommissaris, </a:t>
            </a:r>
            <a:r>
              <a:rPr lang="nl-BE" sz="2800" dirty="0" err="1" smtClean="0">
                <a:solidFill>
                  <a:srgbClr val="00407A"/>
                </a:solidFill>
              </a:rPr>
              <a:t>rekenhof</a:t>
            </a:r>
            <a:r>
              <a:rPr lang="nl-BE" sz="2800" dirty="0" smtClean="0">
                <a:solidFill>
                  <a:srgbClr val="00407A"/>
                </a:solidFill>
              </a:rPr>
              <a:t>, ESR)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Deskundigheid nodig ondersteunende diensten 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Administratieve overlast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Schaalvergroting eist nieuwe investeringen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Maatschappij, personeel en studenten hebben 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meer verwachtingen en stellen meer eisen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605486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Meer maatschappelijke verantwoording en controle 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Deskundigheid van de ondersteunende diensten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Administratieve overlast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Schaalvergroting eist nieuwe investeringen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Maatschappij, personeel en studenten hebben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meer verwachtingen en stellen meer eisen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181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moeilijkste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minst erg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62256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Is zelfs geen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knelpunt 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eerder een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pluspunt   #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605486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Meer maatschappelijke verantwoording en controle 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Deskundigheid van de ondersteunende diensten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Administratieve overlast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Schaalvergroting eist nieuwe investeringen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Maatschappij, personeel en studenten hebben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meer verwachtingen en stellen meer eisen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181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moeilijkste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minst erg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62256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Is zelfs geen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knelpunt 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eerder een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pluspunt   #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361688" cy="129624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flexibilisering</a:t>
            </a:r>
            <a:br>
              <a:rPr lang="nl-BE" dirty="0" smtClean="0"/>
            </a:br>
            <a:r>
              <a:rPr lang="nl-BE" dirty="0" smtClean="0"/>
              <a:t>	Knelpunten</a:t>
            </a:r>
            <a:endParaRPr lang="nl-BE" dirty="0"/>
          </a:p>
        </p:txBody>
      </p:sp>
      <p:sp>
        <p:nvSpPr>
          <p:cNvPr id="31" name="Titel 1"/>
          <p:cNvSpPr txBox="1">
            <a:spLocks/>
          </p:cNvSpPr>
          <p:nvPr/>
        </p:nvSpPr>
        <p:spPr>
          <a:xfrm>
            <a:off x="323528" y="1130313"/>
            <a:ext cx="2598018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Onderwijs en studenten</a:t>
            </a:r>
            <a:endParaRPr lang="nl-BE" sz="2400" noProof="0" dirty="0" smtClean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3" name="Tekstvak 32"/>
          <p:cNvSpPr txBox="1"/>
          <p:nvPr/>
        </p:nvSpPr>
        <p:spPr>
          <a:xfrm>
            <a:off x="827584" y="2204864"/>
            <a:ext cx="2880320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85725" algn="l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400" dirty="0" smtClean="0"/>
              <a:t>	</a:t>
            </a:r>
          </a:p>
        </p:txBody>
      </p:sp>
      <p:sp>
        <p:nvSpPr>
          <p:cNvPr id="21" name="Tekstvak 20"/>
          <p:cNvSpPr txBox="1"/>
          <p:nvPr/>
        </p:nvSpPr>
        <p:spPr>
          <a:xfrm>
            <a:off x="827584" y="1510643"/>
            <a:ext cx="8146782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De flexibilisering legt druk op het studentenleven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Het studeren evolueert van een sociaal gebeuren 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naar een individueel gebeuren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flexibiliteit van het aanbod vergt ook 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flexibiliteit van het personeel 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Het uitstelgedrag leidt tot studieduurverlenging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eigen verantwoordelijkheid werd groter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626166"/>
            <a:ext cx="5044971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De flexibilisering legt druk op het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studentenleven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Evolutie van sociaal naar individueel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Flexibiliteit van het personeel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Uitstelgedrag leidt tot studieduurverlenging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eigen verantwoordelijkheid werd groter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181652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knelpunt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moeilijkste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minst erg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006876" y="908720"/>
            <a:ext cx="168026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Is zelfs geen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knelpunt  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is eerder een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pluspunt    #</a:t>
            </a:r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0" name="Rechthoek 39"/>
          <p:cNvSpPr/>
          <p:nvPr/>
        </p:nvSpPr>
        <p:spPr>
          <a:xfrm>
            <a:off x="6012160" y="533721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6" name="Rechthoek 45"/>
          <p:cNvSpPr/>
          <p:nvPr/>
        </p:nvSpPr>
        <p:spPr>
          <a:xfrm>
            <a:off x="7596336" y="533721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8" name="Rechthoek 17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626166"/>
            <a:ext cx="5044971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De flexibilisering legt druk op het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studentenleven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Evolutie van sociaal naar individueel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Flexibiliteit van het personeel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Uitstelgedrag leidt tot studieduurverlenging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eigen verantwoordelijkheid werd groter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181652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knelpunt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moeilijkste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minst erg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006876" y="908720"/>
            <a:ext cx="168026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Is zelfs geen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knelpunt  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is eerder een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pluspunt    #</a:t>
            </a:r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0" name="Rechthoek 39"/>
          <p:cNvSpPr/>
          <p:nvPr/>
        </p:nvSpPr>
        <p:spPr>
          <a:xfrm>
            <a:off x="6012160" y="533721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6" name="Rechthoek 45"/>
          <p:cNvSpPr/>
          <p:nvPr/>
        </p:nvSpPr>
        <p:spPr>
          <a:xfrm>
            <a:off x="7596336" y="533721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8" name="Rechthoek 17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361688" cy="129624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schaalvergroting</a:t>
            </a:r>
            <a:br>
              <a:rPr lang="nl-BE" dirty="0" smtClean="0"/>
            </a:br>
            <a:r>
              <a:rPr lang="nl-BE" dirty="0" smtClean="0"/>
              <a:t>	Resultaten</a:t>
            </a:r>
            <a:endParaRPr lang="nl-BE" dirty="0"/>
          </a:p>
        </p:txBody>
      </p:sp>
      <p:sp>
        <p:nvSpPr>
          <p:cNvPr id="31" name="Titel 1"/>
          <p:cNvSpPr txBox="1">
            <a:spLocks/>
          </p:cNvSpPr>
          <p:nvPr/>
        </p:nvSpPr>
        <p:spPr>
          <a:xfrm>
            <a:off x="323528" y="940148"/>
            <a:ext cx="2598018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Organisatie</a:t>
            </a:r>
            <a:endParaRPr lang="nl-BE" sz="2400" noProof="0" dirty="0" smtClean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3" name="Tekstvak 32"/>
          <p:cNvSpPr txBox="1"/>
          <p:nvPr/>
        </p:nvSpPr>
        <p:spPr>
          <a:xfrm>
            <a:off x="827584" y="2204864"/>
            <a:ext cx="2880320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85725" algn="l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400" dirty="0" smtClean="0"/>
              <a:t>	</a:t>
            </a:r>
          </a:p>
        </p:txBody>
      </p:sp>
      <p:sp>
        <p:nvSpPr>
          <p:cNvPr id="21" name="Tekstvak 20"/>
          <p:cNvSpPr txBox="1"/>
          <p:nvPr/>
        </p:nvSpPr>
        <p:spPr>
          <a:xfrm>
            <a:off x="827584" y="1320478"/>
            <a:ext cx="782457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Besparingen door rationalisatie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Meer respect voor de hogescholen en nieuwe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relaties met de socio-economische en culturele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milieus 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Grotere werkdruk voor het personeel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Centralisatie ondersteunende diensten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Meer politieke belangstelling en inmenging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442516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Besparingen door rationalisatie 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Meer respect en nieuwe relaties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Grotere werkdruk voor het personeel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Centralisatie van de ondersteunende diensten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Meer politieke belangstelling en inmenging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4943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442516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Besparingen door rationalisatie 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Meer respect en nieuwe relaties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Grotere werkdruk voor het personeel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Centralisatie van de ondersteunende diensten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Meer politieke belangstelling en inmenging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4943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361688" cy="129624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schaalvergroting</a:t>
            </a:r>
            <a:br>
              <a:rPr lang="nl-BE" dirty="0" smtClean="0"/>
            </a:br>
            <a:r>
              <a:rPr lang="nl-BE" dirty="0" smtClean="0"/>
              <a:t>	Resultaten</a:t>
            </a:r>
            <a:endParaRPr lang="nl-BE" dirty="0"/>
          </a:p>
        </p:txBody>
      </p:sp>
      <p:sp>
        <p:nvSpPr>
          <p:cNvPr id="31" name="Titel 1"/>
          <p:cNvSpPr txBox="1">
            <a:spLocks/>
          </p:cNvSpPr>
          <p:nvPr/>
        </p:nvSpPr>
        <p:spPr>
          <a:xfrm>
            <a:off x="323528" y="1130313"/>
            <a:ext cx="2598018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Onderwijs en studenten</a:t>
            </a:r>
            <a:endParaRPr lang="nl-BE" sz="2400" noProof="0" dirty="0" smtClean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3" name="Tekstvak 32"/>
          <p:cNvSpPr txBox="1"/>
          <p:nvPr/>
        </p:nvSpPr>
        <p:spPr>
          <a:xfrm>
            <a:off x="827584" y="2204864"/>
            <a:ext cx="2880320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85725" algn="l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400" dirty="0" smtClean="0"/>
              <a:t>	</a:t>
            </a:r>
          </a:p>
        </p:txBody>
      </p:sp>
      <p:sp>
        <p:nvSpPr>
          <p:cNvPr id="21" name="Tekstvak 20"/>
          <p:cNvSpPr txBox="1"/>
          <p:nvPr/>
        </p:nvSpPr>
        <p:spPr>
          <a:xfrm>
            <a:off x="827584" y="1510643"/>
            <a:ext cx="8270213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De overgangsmogelijkheden in grotere instellingen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nieuwe werkvormen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vermenging van studeren en werken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door EVC, door werkplekleren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duidelijkheid van de structuur HS en UN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van drieledigheid naar tweeledigheid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internationale uitwisselingen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626166"/>
            <a:ext cx="5044971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De overgangsmogelijkheden in grotere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instellingen 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nieuwe werkvormen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Studeren en werken (EVC, werkplekleren)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Van drieledigheid naar tweeledigheid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internationale uitwisselingen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knelpunt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006876" y="908720"/>
            <a:ext cx="14943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-</a:t>
            </a:r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0" name="Rechthoek 39"/>
          <p:cNvSpPr/>
          <p:nvPr/>
        </p:nvSpPr>
        <p:spPr>
          <a:xfrm>
            <a:off x="6012160" y="533721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6" name="Rechthoek 45"/>
          <p:cNvSpPr/>
          <p:nvPr/>
        </p:nvSpPr>
        <p:spPr>
          <a:xfrm>
            <a:off x="7596336" y="533721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8" name="Rechthoek 17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626166"/>
            <a:ext cx="5044971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De overgangsmogelijkheden in grotere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instellingen 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nieuwe werkvormen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Studeren en werken (EVC, werkplekleren)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Van drieledigheid naar tweeledigheid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internationale uitwisselingen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knelpunt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006876" y="908720"/>
            <a:ext cx="14943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-</a:t>
            </a:r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0" name="Rechthoek 39"/>
          <p:cNvSpPr/>
          <p:nvPr/>
        </p:nvSpPr>
        <p:spPr>
          <a:xfrm>
            <a:off x="6012160" y="533721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6" name="Rechthoek 45"/>
          <p:cNvSpPr/>
          <p:nvPr/>
        </p:nvSpPr>
        <p:spPr>
          <a:xfrm>
            <a:off x="7596336" y="5337212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8" name="Rechthoek 17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361688" cy="129624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schaalvergroting</a:t>
            </a:r>
            <a:br>
              <a:rPr lang="nl-BE" dirty="0" smtClean="0"/>
            </a:br>
            <a:r>
              <a:rPr lang="nl-BE" dirty="0" smtClean="0"/>
              <a:t>	Bijsturingen</a:t>
            </a:r>
            <a:endParaRPr lang="nl-BE" dirty="0"/>
          </a:p>
        </p:txBody>
      </p:sp>
      <p:sp>
        <p:nvSpPr>
          <p:cNvPr id="31" name="Titel 1"/>
          <p:cNvSpPr txBox="1">
            <a:spLocks/>
          </p:cNvSpPr>
          <p:nvPr/>
        </p:nvSpPr>
        <p:spPr>
          <a:xfrm>
            <a:off x="323528" y="940148"/>
            <a:ext cx="2598018" cy="3803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82988" algn="ctr"/>
              </a:tabLst>
              <a:defRPr/>
            </a:pPr>
            <a:r>
              <a:rPr lang="nl-BE" sz="24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Organisatie</a:t>
            </a:r>
            <a:endParaRPr lang="nl-BE" sz="2400" noProof="0" dirty="0" smtClean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3" name="Tekstvak 32"/>
          <p:cNvSpPr txBox="1"/>
          <p:nvPr/>
        </p:nvSpPr>
        <p:spPr>
          <a:xfrm>
            <a:off x="827584" y="2204864"/>
            <a:ext cx="2880320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85725" algn="l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400" dirty="0" smtClean="0"/>
              <a:t>	</a:t>
            </a:r>
          </a:p>
        </p:txBody>
      </p:sp>
      <p:sp>
        <p:nvSpPr>
          <p:cNvPr id="21" name="Tekstvak 20"/>
          <p:cNvSpPr txBox="1"/>
          <p:nvPr/>
        </p:nvSpPr>
        <p:spPr>
          <a:xfrm>
            <a:off x="827584" y="1320478"/>
            <a:ext cx="782457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Invoering van het kliksysteem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Scheiding van de </a:t>
            </a:r>
            <a:r>
              <a:rPr lang="nl-BE" sz="2800" dirty="0" err="1" smtClean="0">
                <a:solidFill>
                  <a:srgbClr val="00407A"/>
                </a:solidFill>
              </a:rPr>
              <a:t>enveloppes</a:t>
            </a:r>
            <a:r>
              <a:rPr lang="nl-BE" sz="2800" dirty="0" smtClean="0">
                <a:solidFill>
                  <a:srgbClr val="00407A"/>
                </a:solidFill>
              </a:rPr>
              <a:t> UN, PROF en HKO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Van opleidingsvisitaties naar </a:t>
            </a:r>
            <a:r>
              <a:rPr lang="nl-BE" sz="2800" dirty="0" err="1" smtClean="0">
                <a:solidFill>
                  <a:srgbClr val="00407A"/>
                </a:solidFill>
              </a:rPr>
              <a:t>instellingsreview</a:t>
            </a:r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Aanpassing interne allocatiemodellen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Clustervorming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442516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Invoering van het kliksysteem 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Scheiding van de </a:t>
            </a:r>
            <a:r>
              <a:rPr lang="nl-BE" sz="2000" dirty="0" err="1" smtClean="0">
                <a:solidFill>
                  <a:schemeClr val="bg1"/>
                </a:solidFill>
              </a:rPr>
              <a:t>enveloppes</a:t>
            </a:r>
            <a:r>
              <a:rPr lang="nl-BE" sz="2000" dirty="0" smtClean="0">
                <a:solidFill>
                  <a:schemeClr val="bg1"/>
                </a:solidFill>
              </a:rPr>
              <a:t> UN PROF HKO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Van opleidingsvisitaties naar </a:t>
            </a:r>
            <a:r>
              <a:rPr lang="nl-BE" sz="2000" dirty="0" err="1" smtClean="0">
                <a:solidFill>
                  <a:schemeClr val="bg1"/>
                </a:solidFill>
              </a:rPr>
              <a:t>instellingsreview</a:t>
            </a:r>
            <a:endParaRPr lang="nl-BE" sz="2000" dirty="0" smtClean="0">
              <a:solidFill>
                <a:schemeClr val="bg1"/>
              </a:solidFill>
            </a:endParaRP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Aanpassing interne allocatiemodellen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Clustervorming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4943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442516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Invoering van het kliksysteem 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Scheiding van de </a:t>
            </a:r>
            <a:r>
              <a:rPr lang="nl-BE" sz="2000" dirty="0" err="1" smtClean="0">
                <a:solidFill>
                  <a:schemeClr val="bg1"/>
                </a:solidFill>
              </a:rPr>
              <a:t>enveloppes</a:t>
            </a:r>
            <a:r>
              <a:rPr lang="nl-BE" sz="2000" dirty="0" smtClean="0">
                <a:solidFill>
                  <a:schemeClr val="bg1"/>
                </a:solidFill>
              </a:rPr>
              <a:t> UN PROF HKO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Van opleidingsvisitaties naar </a:t>
            </a:r>
            <a:r>
              <a:rPr lang="nl-BE" sz="2000" dirty="0" err="1" smtClean="0">
                <a:solidFill>
                  <a:schemeClr val="bg1"/>
                </a:solidFill>
              </a:rPr>
              <a:t>instellingsreview</a:t>
            </a:r>
            <a:endParaRPr lang="nl-BE" sz="2000" dirty="0" smtClean="0">
              <a:solidFill>
                <a:schemeClr val="bg1"/>
              </a:solidFill>
            </a:endParaRP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Aanpassing interne allocatiemodellen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Clustervorming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4943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resultaat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361688" cy="129624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schaalvergroting</a:t>
            </a:r>
            <a:br>
              <a:rPr lang="nl-BE" dirty="0" smtClean="0"/>
            </a:br>
            <a:r>
              <a:rPr lang="nl-BE" dirty="0" smtClean="0"/>
              <a:t>	Gevolgen voor de instelling</a:t>
            </a:r>
            <a:endParaRPr lang="nl-BE" dirty="0"/>
          </a:p>
        </p:txBody>
      </p:sp>
      <p:sp>
        <p:nvSpPr>
          <p:cNvPr id="33" name="Tekstvak 32"/>
          <p:cNvSpPr txBox="1"/>
          <p:nvPr/>
        </p:nvSpPr>
        <p:spPr>
          <a:xfrm>
            <a:off x="827584" y="2204864"/>
            <a:ext cx="2880320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85725" algn="l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400" dirty="0" smtClean="0"/>
              <a:t>	</a:t>
            </a:r>
          </a:p>
        </p:txBody>
      </p:sp>
      <p:sp>
        <p:nvSpPr>
          <p:cNvPr id="21" name="Tekstvak 20"/>
          <p:cNvSpPr txBox="1"/>
          <p:nvPr/>
        </p:nvSpPr>
        <p:spPr>
          <a:xfrm>
            <a:off x="251520" y="1320478"/>
            <a:ext cx="840064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Financieel beleid op langere termijn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(benoemingen, investeringsprojecten)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botsing van instellingsculturen en het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behoud van de eigenheid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toenemende afstand personeel/directie/bestuur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vervaging van het levensbeschouwelijke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beweging van de studenten 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17641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Financieel beleid op langere termijn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Botsing van instellingsculturen en eigenheid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Afstand personeel/directie/bestuur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Vervaging van het levensbeschouwelijke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Beweging van de studenten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2314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17641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Financieel beleid op langere termijn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Botsing van instellingsculturen en eigenheid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Afstand personeel/directie/bestuur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Vervaging van het levensbeschouwelijke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Beweging van de studenten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2314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920880" cy="129624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schaalvergroting</a:t>
            </a:r>
            <a:br>
              <a:rPr lang="nl-BE" dirty="0" smtClean="0"/>
            </a:br>
            <a:r>
              <a:rPr lang="nl-BE" dirty="0" smtClean="0"/>
              <a:t>	Gevolgen voor de externe relaties</a:t>
            </a:r>
            <a:endParaRPr lang="nl-BE" dirty="0"/>
          </a:p>
        </p:txBody>
      </p:sp>
      <p:sp>
        <p:nvSpPr>
          <p:cNvPr id="33" name="Tekstvak 32"/>
          <p:cNvSpPr txBox="1"/>
          <p:nvPr/>
        </p:nvSpPr>
        <p:spPr>
          <a:xfrm>
            <a:off x="827584" y="2204864"/>
            <a:ext cx="2880320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85725" algn="l"/>
              </a:tabLst>
            </a:pPr>
            <a:r>
              <a:rPr lang="nl-BE" sz="2400" dirty="0" smtClean="0"/>
              <a:t>   </a:t>
            </a:r>
            <a:r>
              <a:rPr lang="nl-BE" sz="2400" dirty="0"/>
              <a:t>	</a:t>
            </a:r>
            <a:r>
              <a:rPr lang="nl-BE" sz="2400" dirty="0" smtClean="0"/>
              <a:t>	</a:t>
            </a:r>
          </a:p>
        </p:txBody>
      </p:sp>
      <p:sp>
        <p:nvSpPr>
          <p:cNvPr id="21" name="Tekstvak 20"/>
          <p:cNvSpPr txBox="1"/>
          <p:nvPr/>
        </p:nvSpPr>
        <p:spPr>
          <a:xfrm>
            <a:off x="251520" y="1484784"/>
            <a:ext cx="840064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Van een verticale lokale samenwerking naar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Een horizontale samenwerking binnen het niveau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relatie met de lokale besturen vervaagt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relatie met de congregaties (</a:t>
            </a:r>
            <a:r>
              <a:rPr lang="nl-BE" sz="2800" dirty="0" err="1" smtClean="0">
                <a:solidFill>
                  <a:srgbClr val="00407A"/>
                </a:solidFill>
              </a:rPr>
              <a:t>roots</a:t>
            </a:r>
            <a:r>
              <a:rPr lang="nl-BE" sz="2800" dirty="0" smtClean="0">
                <a:solidFill>
                  <a:srgbClr val="00407A"/>
                </a:solidFill>
              </a:rPr>
              <a:t>) vervaagt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relatie met de patrimonium </a:t>
            </a:r>
            <a:r>
              <a:rPr lang="nl-BE" sz="2800" dirty="0" err="1" smtClean="0">
                <a:solidFill>
                  <a:srgbClr val="00407A"/>
                </a:solidFill>
              </a:rPr>
              <a:t>vzw’s</a:t>
            </a:r>
            <a:r>
              <a:rPr lang="nl-BE" sz="2800" dirty="0" smtClean="0">
                <a:solidFill>
                  <a:srgbClr val="00407A"/>
                </a:solidFill>
              </a:rPr>
              <a:t> wijzigt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relatie met de koepels wijzigt 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87624" y="116632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Van verticaal naar horizontaal</a:t>
            </a:r>
            <a:endParaRPr lang="nl-BE" dirty="0"/>
          </a:p>
        </p:txBody>
      </p:sp>
      <p:grpSp>
        <p:nvGrpSpPr>
          <p:cNvPr id="40" name="Groep 39"/>
          <p:cNvGrpSpPr/>
          <p:nvPr/>
        </p:nvGrpSpPr>
        <p:grpSpPr>
          <a:xfrm>
            <a:off x="2614960" y="2457579"/>
            <a:ext cx="1531188" cy="3140953"/>
            <a:chOff x="2614960" y="2457579"/>
            <a:chExt cx="1531188" cy="3140953"/>
          </a:xfrm>
        </p:grpSpPr>
        <p:sp>
          <p:nvSpPr>
            <p:cNvPr id="16" name="Tekstvak 15"/>
            <p:cNvSpPr txBox="1"/>
            <p:nvPr/>
          </p:nvSpPr>
          <p:spPr>
            <a:xfrm>
              <a:off x="2614960" y="2457579"/>
              <a:ext cx="1505540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Hogeschool</a:t>
              </a:r>
              <a:endParaRPr lang="nl-BE" b="1" dirty="0"/>
            </a:p>
          </p:txBody>
        </p:sp>
        <p:sp>
          <p:nvSpPr>
            <p:cNvPr id="17" name="Tekstvak 16"/>
            <p:cNvSpPr txBox="1"/>
            <p:nvPr/>
          </p:nvSpPr>
          <p:spPr>
            <a:xfrm>
              <a:off x="2614960" y="3366284"/>
              <a:ext cx="1518364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      CVO       </a:t>
              </a:r>
              <a:endParaRPr lang="nl-BE" b="1" dirty="0"/>
            </a:p>
          </p:txBody>
        </p:sp>
        <p:sp>
          <p:nvSpPr>
            <p:cNvPr id="18" name="Tekstvak 17"/>
            <p:cNvSpPr txBox="1"/>
            <p:nvPr/>
          </p:nvSpPr>
          <p:spPr>
            <a:xfrm>
              <a:off x="2653432" y="4302388"/>
              <a:ext cx="1492716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  Secundair </a:t>
              </a:r>
              <a:endParaRPr lang="nl-BE" b="1" dirty="0"/>
            </a:p>
          </p:txBody>
        </p:sp>
        <p:sp>
          <p:nvSpPr>
            <p:cNvPr id="19" name="Tekstvak 18"/>
            <p:cNvSpPr txBox="1"/>
            <p:nvPr/>
          </p:nvSpPr>
          <p:spPr>
            <a:xfrm>
              <a:off x="2653432" y="5229200"/>
              <a:ext cx="1479892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   </a:t>
              </a:r>
              <a:r>
                <a:rPr lang="nl-BE" b="1" dirty="0" err="1" smtClean="0"/>
                <a:t>Basisond</a:t>
              </a:r>
              <a:r>
                <a:rPr lang="nl-BE" b="1" dirty="0" smtClean="0"/>
                <a:t>.</a:t>
              </a:r>
              <a:endParaRPr lang="nl-BE" b="1" dirty="0"/>
            </a:p>
          </p:txBody>
        </p:sp>
      </p:grpSp>
      <p:grpSp>
        <p:nvGrpSpPr>
          <p:cNvPr id="46" name="Groep 45"/>
          <p:cNvGrpSpPr/>
          <p:nvPr/>
        </p:nvGrpSpPr>
        <p:grpSpPr>
          <a:xfrm>
            <a:off x="4860032" y="2506595"/>
            <a:ext cx="1531188" cy="3140953"/>
            <a:chOff x="2614960" y="2457579"/>
            <a:chExt cx="1531188" cy="3140953"/>
          </a:xfrm>
        </p:grpSpPr>
        <p:sp>
          <p:nvSpPr>
            <p:cNvPr id="47" name="Tekstvak 46"/>
            <p:cNvSpPr txBox="1"/>
            <p:nvPr/>
          </p:nvSpPr>
          <p:spPr>
            <a:xfrm>
              <a:off x="2614960" y="2457579"/>
              <a:ext cx="1505540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Hogeschool</a:t>
              </a:r>
              <a:endParaRPr lang="nl-BE" b="1" dirty="0"/>
            </a:p>
          </p:txBody>
        </p:sp>
        <p:sp>
          <p:nvSpPr>
            <p:cNvPr id="48" name="Tekstvak 47"/>
            <p:cNvSpPr txBox="1"/>
            <p:nvPr/>
          </p:nvSpPr>
          <p:spPr>
            <a:xfrm>
              <a:off x="2614960" y="3366284"/>
              <a:ext cx="1518364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      CVO       </a:t>
              </a:r>
              <a:endParaRPr lang="nl-BE" b="1" dirty="0"/>
            </a:p>
          </p:txBody>
        </p:sp>
        <p:sp>
          <p:nvSpPr>
            <p:cNvPr id="49" name="Tekstvak 48"/>
            <p:cNvSpPr txBox="1"/>
            <p:nvPr/>
          </p:nvSpPr>
          <p:spPr>
            <a:xfrm>
              <a:off x="2653432" y="4302388"/>
              <a:ext cx="1492716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  Secundair </a:t>
              </a:r>
              <a:endParaRPr lang="nl-BE" b="1" dirty="0"/>
            </a:p>
          </p:txBody>
        </p:sp>
        <p:sp>
          <p:nvSpPr>
            <p:cNvPr id="50" name="Tekstvak 49"/>
            <p:cNvSpPr txBox="1"/>
            <p:nvPr/>
          </p:nvSpPr>
          <p:spPr>
            <a:xfrm>
              <a:off x="2653432" y="5229200"/>
              <a:ext cx="1479892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   </a:t>
              </a:r>
              <a:r>
                <a:rPr lang="nl-BE" b="1" dirty="0" err="1" smtClean="0"/>
                <a:t>Basisond</a:t>
              </a:r>
              <a:r>
                <a:rPr lang="nl-BE" b="1" dirty="0" smtClean="0"/>
                <a:t>.</a:t>
              </a:r>
              <a:endParaRPr lang="nl-BE" b="1" dirty="0"/>
            </a:p>
          </p:txBody>
        </p:sp>
      </p:grpSp>
      <p:grpSp>
        <p:nvGrpSpPr>
          <p:cNvPr id="51" name="Groep 50"/>
          <p:cNvGrpSpPr/>
          <p:nvPr/>
        </p:nvGrpSpPr>
        <p:grpSpPr>
          <a:xfrm>
            <a:off x="7046766" y="2457579"/>
            <a:ext cx="1531188" cy="3140953"/>
            <a:chOff x="2614960" y="2457579"/>
            <a:chExt cx="1531188" cy="3140953"/>
          </a:xfrm>
        </p:grpSpPr>
        <p:sp>
          <p:nvSpPr>
            <p:cNvPr id="52" name="Tekstvak 51"/>
            <p:cNvSpPr txBox="1"/>
            <p:nvPr/>
          </p:nvSpPr>
          <p:spPr>
            <a:xfrm>
              <a:off x="2614960" y="2457579"/>
              <a:ext cx="1505540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Hogeschool</a:t>
              </a:r>
              <a:endParaRPr lang="nl-BE" b="1" dirty="0"/>
            </a:p>
          </p:txBody>
        </p:sp>
        <p:sp>
          <p:nvSpPr>
            <p:cNvPr id="53" name="Tekstvak 52"/>
            <p:cNvSpPr txBox="1"/>
            <p:nvPr/>
          </p:nvSpPr>
          <p:spPr>
            <a:xfrm>
              <a:off x="2614960" y="3366284"/>
              <a:ext cx="1518364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      CVO       </a:t>
              </a:r>
              <a:endParaRPr lang="nl-BE" b="1" dirty="0"/>
            </a:p>
          </p:txBody>
        </p:sp>
        <p:sp>
          <p:nvSpPr>
            <p:cNvPr id="54" name="Tekstvak 53"/>
            <p:cNvSpPr txBox="1"/>
            <p:nvPr/>
          </p:nvSpPr>
          <p:spPr>
            <a:xfrm>
              <a:off x="2653432" y="4302388"/>
              <a:ext cx="1492716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  Secundair </a:t>
              </a:r>
              <a:endParaRPr lang="nl-BE" b="1" dirty="0"/>
            </a:p>
          </p:txBody>
        </p:sp>
        <p:sp>
          <p:nvSpPr>
            <p:cNvPr id="55" name="Tekstvak 54"/>
            <p:cNvSpPr txBox="1"/>
            <p:nvPr/>
          </p:nvSpPr>
          <p:spPr>
            <a:xfrm>
              <a:off x="2653432" y="5229200"/>
              <a:ext cx="1479892" cy="36933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nl-BE" b="1" dirty="0" smtClean="0"/>
                <a:t>   </a:t>
              </a:r>
              <a:r>
                <a:rPr lang="nl-BE" b="1" dirty="0" err="1" smtClean="0"/>
                <a:t>Basisond</a:t>
              </a:r>
              <a:r>
                <a:rPr lang="nl-BE" b="1" dirty="0" smtClean="0"/>
                <a:t>.</a:t>
              </a:r>
              <a:endParaRPr lang="nl-BE" b="1" dirty="0"/>
            </a:p>
          </p:txBody>
        </p:sp>
      </p:grpSp>
      <p:sp>
        <p:nvSpPr>
          <p:cNvPr id="56" name="Rechthoek 55"/>
          <p:cNvSpPr/>
          <p:nvPr/>
        </p:nvSpPr>
        <p:spPr>
          <a:xfrm>
            <a:off x="2411760" y="1124744"/>
            <a:ext cx="1944216" cy="4896544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7" name="Rechthoek 56"/>
          <p:cNvSpPr/>
          <p:nvPr/>
        </p:nvSpPr>
        <p:spPr>
          <a:xfrm>
            <a:off x="4591020" y="1124744"/>
            <a:ext cx="1944216" cy="4896544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8" name="Rechthoek 57"/>
          <p:cNvSpPr/>
          <p:nvPr/>
        </p:nvSpPr>
        <p:spPr>
          <a:xfrm>
            <a:off x="6840252" y="1124744"/>
            <a:ext cx="1944216" cy="4896544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9" name="Rechthoek 58"/>
          <p:cNvSpPr/>
          <p:nvPr/>
        </p:nvSpPr>
        <p:spPr>
          <a:xfrm>
            <a:off x="323528" y="2204864"/>
            <a:ext cx="8640960" cy="7920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0" name="Rechthoek 59"/>
          <p:cNvSpPr/>
          <p:nvPr/>
        </p:nvSpPr>
        <p:spPr>
          <a:xfrm>
            <a:off x="323528" y="3149352"/>
            <a:ext cx="8640960" cy="7920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1" name="Rechthoek 60"/>
          <p:cNvSpPr/>
          <p:nvPr/>
        </p:nvSpPr>
        <p:spPr>
          <a:xfrm>
            <a:off x="323528" y="4077072"/>
            <a:ext cx="8640960" cy="7920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2" name="Rechthoek 61"/>
          <p:cNvSpPr/>
          <p:nvPr/>
        </p:nvSpPr>
        <p:spPr>
          <a:xfrm>
            <a:off x="323528" y="5013176"/>
            <a:ext cx="8640960" cy="7920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3" name="Tekstvak 62"/>
          <p:cNvSpPr txBox="1"/>
          <p:nvPr/>
        </p:nvSpPr>
        <p:spPr>
          <a:xfrm>
            <a:off x="323528" y="2457579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FF0000"/>
                </a:solidFill>
              </a:rPr>
              <a:t>Schaalvergroting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64" name="Tekstvak 63"/>
          <p:cNvSpPr txBox="1"/>
          <p:nvPr/>
        </p:nvSpPr>
        <p:spPr>
          <a:xfrm>
            <a:off x="323528" y="3366284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FF0000"/>
                </a:solidFill>
              </a:rPr>
              <a:t>Schaalvergroting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65" name="Tekstvak 64"/>
          <p:cNvSpPr txBox="1"/>
          <p:nvPr/>
        </p:nvSpPr>
        <p:spPr>
          <a:xfrm>
            <a:off x="323528" y="4302388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FF0000"/>
                </a:solidFill>
              </a:rPr>
              <a:t>Schaalvergroting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66" name="Tekstvak 65"/>
          <p:cNvSpPr txBox="1"/>
          <p:nvPr/>
        </p:nvSpPr>
        <p:spPr>
          <a:xfrm>
            <a:off x="323528" y="5229200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FF0000"/>
                </a:solidFill>
              </a:rPr>
              <a:t>Schaalvergroting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67" name="Tekstvak 66"/>
          <p:cNvSpPr txBox="1"/>
          <p:nvPr/>
        </p:nvSpPr>
        <p:spPr>
          <a:xfrm>
            <a:off x="2915816" y="1340768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 smtClean="0"/>
              <a:t>Geel</a:t>
            </a:r>
            <a:endParaRPr lang="nl-BE" b="1" dirty="0"/>
          </a:p>
        </p:txBody>
      </p:sp>
      <p:sp>
        <p:nvSpPr>
          <p:cNvPr id="68" name="Tekstvak 67"/>
          <p:cNvSpPr txBox="1"/>
          <p:nvPr/>
        </p:nvSpPr>
        <p:spPr>
          <a:xfrm>
            <a:off x="4898504" y="1340768"/>
            <a:ext cx="1180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 smtClean="0"/>
              <a:t>Turnhout</a:t>
            </a:r>
            <a:endParaRPr lang="nl-BE" b="1" dirty="0"/>
          </a:p>
        </p:txBody>
      </p:sp>
      <p:sp>
        <p:nvSpPr>
          <p:cNvPr id="69" name="Tekstvak 68"/>
          <p:cNvSpPr txBox="1"/>
          <p:nvPr/>
        </p:nvSpPr>
        <p:spPr>
          <a:xfrm>
            <a:off x="7469958" y="1340768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 smtClean="0"/>
              <a:t>Lier</a:t>
            </a:r>
            <a:endParaRPr lang="nl-BE" b="1" dirty="0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87624" y="116632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relaties met de koepels</a:t>
            </a:r>
            <a:endParaRPr lang="nl-BE" dirty="0"/>
          </a:p>
        </p:txBody>
      </p:sp>
      <p:sp>
        <p:nvSpPr>
          <p:cNvPr id="32" name="Tekstvak 31"/>
          <p:cNvSpPr txBox="1"/>
          <p:nvPr/>
        </p:nvSpPr>
        <p:spPr>
          <a:xfrm>
            <a:off x="7812360" y="1628800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33" name="Tekstvak 32"/>
          <p:cNvSpPr txBox="1"/>
          <p:nvPr/>
        </p:nvSpPr>
        <p:spPr>
          <a:xfrm>
            <a:off x="7020272" y="1628800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34" name="Tekstvak 33"/>
          <p:cNvSpPr txBox="1"/>
          <p:nvPr/>
        </p:nvSpPr>
        <p:spPr>
          <a:xfrm>
            <a:off x="6228184" y="1628800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35" name="Tekstvak 34"/>
          <p:cNvSpPr txBox="1"/>
          <p:nvPr/>
        </p:nvSpPr>
        <p:spPr>
          <a:xfrm>
            <a:off x="5436096" y="1628800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36" name="Tekstvak 35"/>
          <p:cNvSpPr txBox="1"/>
          <p:nvPr/>
        </p:nvSpPr>
        <p:spPr>
          <a:xfrm>
            <a:off x="4644008" y="1628800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37" name="Tekstvak 36"/>
          <p:cNvSpPr txBox="1"/>
          <p:nvPr/>
        </p:nvSpPr>
        <p:spPr>
          <a:xfrm>
            <a:off x="3851920" y="1628800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38" name="Tekstvak 37"/>
          <p:cNvSpPr txBox="1"/>
          <p:nvPr/>
        </p:nvSpPr>
        <p:spPr>
          <a:xfrm>
            <a:off x="3059832" y="1628800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39" name="Tekstvak 38"/>
          <p:cNvSpPr txBox="1"/>
          <p:nvPr/>
        </p:nvSpPr>
        <p:spPr>
          <a:xfrm>
            <a:off x="2339751" y="1628800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40" name="Tekstvak 39"/>
          <p:cNvSpPr txBox="1"/>
          <p:nvPr/>
        </p:nvSpPr>
        <p:spPr>
          <a:xfrm>
            <a:off x="2339751" y="2564904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41" name="Tekstvak 40"/>
          <p:cNvSpPr txBox="1"/>
          <p:nvPr/>
        </p:nvSpPr>
        <p:spPr>
          <a:xfrm>
            <a:off x="3059832" y="2564904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42" name="Tekstvak 41"/>
          <p:cNvSpPr txBox="1"/>
          <p:nvPr/>
        </p:nvSpPr>
        <p:spPr>
          <a:xfrm>
            <a:off x="3851920" y="2564904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43" name="Tekstvak 42"/>
          <p:cNvSpPr txBox="1"/>
          <p:nvPr/>
        </p:nvSpPr>
        <p:spPr>
          <a:xfrm>
            <a:off x="2339751" y="3573016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44" name="Tekstvak 43"/>
          <p:cNvSpPr txBox="1"/>
          <p:nvPr/>
        </p:nvSpPr>
        <p:spPr>
          <a:xfrm>
            <a:off x="3059832" y="3573016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45" name="Tekstvak 44"/>
          <p:cNvSpPr txBox="1"/>
          <p:nvPr/>
        </p:nvSpPr>
        <p:spPr>
          <a:xfrm>
            <a:off x="2339751" y="4509120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46" name="Tekstvak 45"/>
          <p:cNvSpPr txBox="1"/>
          <p:nvPr/>
        </p:nvSpPr>
        <p:spPr>
          <a:xfrm>
            <a:off x="2339751" y="5373216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sp>
        <p:nvSpPr>
          <p:cNvPr id="51" name="Tekstvak 50"/>
          <p:cNvSpPr txBox="1"/>
          <p:nvPr/>
        </p:nvSpPr>
        <p:spPr>
          <a:xfrm>
            <a:off x="682357" y="1628800"/>
            <a:ext cx="518091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UN</a:t>
            </a:r>
            <a:endParaRPr lang="nl-BE" b="1" dirty="0"/>
          </a:p>
        </p:txBody>
      </p:sp>
      <p:sp>
        <p:nvSpPr>
          <p:cNvPr id="70" name="Tekstvak 69"/>
          <p:cNvSpPr txBox="1"/>
          <p:nvPr/>
        </p:nvSpPr>
        <p:spPr>
          <a:xfrm>
            <a:off x="682357" y="2564904"/>
            <a:ext cx="518091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UN</a:t>
            </a:r>
            <a:endParaRPr lang="nl-BE" b="1" dirty="0"/>
          </a:p>
        </p:txBody>
      </p:sp>
      <p:sp>
        <p:nvSpPr>
          <p:cNvPr id="71" name="Tekstvak 70"/>
          <p:cNvSpPr txBox="1"/>
          <p:nvPr/>
        </p:nvSpPr>
        <p:spPr>
          <a:xfrm>
            <a:off x="682357" y="3573016"/>
            <a:ext cx="518091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UN</a:t>
            </a:r>
            <a:endParaRPr lang="nl-BE" b="1" dirty="0"/>
          </a:p>
        </p:txBody>
      </p:sp>
      <p:sp>
        <p:nvSpPr>
          <p:cNvPr id="72" name="Tekstvak 71"/>
          <p:cNvSpPr txBox="1"/>
          <p:nvPr/>
        </p:nvSpPr>
        <p:spPr>
          <a:xfrm>
            <a:off x="682357" y="4509120"/>
            <a:ext cx="518091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UN</a:t>
            </a:r>
            <a:endParaRPr lang="nl-BE" b="1" dirty="0"/>
          </a:p>
        </p:txBody>
      </p:sp>
      <p:sp>
        <p:nvSpPr>
          <p:cNvPr id="73" name="Tekstvak 72"/>
          <p:cNvSpPr txBox="1"/>
          <p:nvPr/>
        </p:nvSpPr>
        <p:spPr>
          <a:xfrm>
            <a:off x="682357" y="5373216"/>
            <a:ext cx="518091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UN</a:t>
            </a:r>
            <a:endParaRPr lang="nl-BE" b="1" dirty="0"/>
          </a:p>
        </p:txBody>
      </p:sp>
      <p:sp>
        <p:nvSpPr>
          <p:cNvPr id="74" name="Tekstvak 73"/>
          <p:cNvSpPr txBox="1"/>
          <p:nvPr/>
        </p:nvSpPr>
        <p:spPr>
          <a:xfrm>
            <a:off x="3851920" y="3573016"/>
            <a:ext cx="505267" cy="369332"/>
          </a:xfrm>
          <a:prstGeom prst="rect">
            <a:avLst/>
          </a:prstGeom>
          <a:noFill/>
          <a:ln w="19050">
            <a:solidFill>
              <a:srgbClr val="00407A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/>
              <a:t>HS</a:t>
            </a:r>
            <a:endParaRPr lang="nl-BE" b="1" dirty="0"/>
          </a:p>
        </p:txBody>
      </p:sp>
      <p:cxnSp>
        <p:nvCxnSpPr>
          <p:cNvPr id="88" name="Rechte verbindingslijn 87"/>
          <p:cNvCxnSpPr/>
          <p:nvPr/>
        </p:nvCxnSpPr>
        <p:spPr>
          <a:xfrm>
            <a:off x="467544" y="1340768"/>
            <a:ext cx="820891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Rechte verbindingslijn 91"/>
          <p:cNvCxnSpPr/>
          <p:nvPr/>
        </p:nvCxnSpPr>
        <p:spPr>
          <a:xfrm>
            <a:off x="2845018" y="2276872"/>
            <a:ext cx="583143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Rechte verbindingslijn 95"/>
          <p:cNvCxnSpPr/>
          <p:nvPr/>
        </p:nvCxnSpPr>
        <p:spPr>
          <a:xfrm>
            <a:off x="467544" y="2276872"/>
            <a:ext cx="165618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Rechte verbindingslijn 100"/>
          <p:cNvCxnSpPr/>
          <p:nvPr/>
        </p:nvCxnSpPr>
        <p:spPr>
          <a:xfrm>
            <a:off x="467544" y="1340768"/>
            <a:ext cx="0" cy="93610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Rechte verbindingslijn 103"/>
          <p:cNvCxnSpPr/>
          <p:nvPr/>
        </p:nvCxnSpPr>
        <p:spPr>
          <a:xfrm>
            <a:off x="8676456" y="1340768"/>
            <a:ext cx="0" cy="9444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104"/>
          <p:cNvCxnSpPr/>
          <p:nvPr/>
        </p:nvCxnSpPr>
        <p:spPr>
          <a:xfrm>
            <a:off x="2123728" y="2285256"/>
            <a:ext cx="0" cy="186382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Rechte verbindingslijn 105"/>
          <p:cNvCxnSpPr/>
          <p:nvPr/>
        </p:nvCxnSpPr>
        <p:spPr>
          <a:xfrm>
            <a:off x="2845018" y="2276872"/>
            <a:ext cx="0" cy="18722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Rechte verbindingslijn 108"/>
          <p:cNvCxnSpPr/>
          <p:nvPr/>
        </p:nvCxnSpPr>
        <p:spPr>
          <a:xfrm>
            <a:off x="2123728" y="4149080"/>
            <a:ext cx="79208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Rechthoek 111"/>
          <p:cNvSpPr/>
          <p:nvPr/>
        </p:nvSpPr>
        <p:spPr>
          <a:xfrm>
            <a:off x="575556" y="1484784"/>
            <a:ext cx="7956884" cy="72008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7" name="Rechthoek 116"/>
          <p:cNvSpPr/>
          <p:nvPr/>
        </p:nvSpPr>
        <p:spPr>
          <a:xfrm>
            <a:off x="575556" y="2357264"/>
            <a:ext cx="3924436" cy="72008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8" name="Rechthoek 117"/>
          <p:cNvSpPr/>
          <p:nvPr/>
        </p:nvSpPr>
        <p:spPr>
          <a:xfrm>
            <a:off x="575556" y="3429000"/>
            <a:ext cx="3924436" cy="72008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9" name="Rechthoek 118"/>
          <p:cNvSpPr/>
          <p:nvPr/>
        </p:nvSpPr>
        <p:spPr>
          <a:xfrm>
            <a:off x="575556" y="4365104"/>
            <a:ext cx="2484276" cy="72008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0" name="Rechthoek 119"/>
          <p:cNvSpPr/>
          <p:nvPr/>
        </p:nvSpPr>
        <p:spPr>
          <a:xfrm>
            <a:off x="575556" y="5229200"/>
            <a:ext cx="2484276" cy="72008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1" name="Rechthoek 120"/>
          <p:cNvSpPr/>
          <p:nvPr/>
        </p:nvSpPr>
        <p:spPr>
          <a:xfrm>
            <a:off x="286048" y="1124744"/>
            <a:ext cx="1189608" cy="496855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2" name="Rechthoek 121"/>
          <p:cNvSpPr/>
          <p:nvPr/>
        </p:nvSpPr>
        <p:spPr>
          <a:xfrm>
            <a:off x="1870224" y="1124744"/>
            <a:ext cx="6950248" cy="496855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3" name="Tekstvak 122"/>
          <p:cNvSpPr txBox="1"/>
          <p:nvPr/>
        </p:nvSpPr>
        <p:spPr>
          <a:xfrm>
            <a:off x="4644008" y="2557353"/>
            <a:ext cx="371127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VLIR / VLHORA / VLUHR</a:t>
            </a:r>
          </a:p>
          <a:p>
            <a:endParaRPr lang="nl-BE" b="1" dirty="0" smtClean="0">
              <a:solidFill>
                <a:srgbClr val="FF0000"/>
              </a:solidFill>
            </a:endParaRPr>
          </a:p>
          <a:p>
            <a:r>
              <a:rPr lang="nl-BE" b="1" dirty="0" smtClean="0">
                <a:solidFill>
                  <a:schemeClr val="bg2"/>
                </a:solidFill>
              </a:rPr>
              <a:t>Katholiek Onderwijs Vlaanderen</a:t>
            </a:r>
          </a:p>
          <a:p>
            <a:endParaRPr lang="nl-BE" b="1" dirty="0" smtClean="0">
              <a:solidFill>
                <a:schemeClr val="bg2"/>
              </a:solidFill>
            </a:endParaRPr>
          </a:p>
          <a:p>
            <a:r>
              <a:rPr lang="nl-BE" b="1" dirty="0" smtClean="0">
                <a:solidFill>
                  <a:srgbClr val="7030A0"/>
                </a:solidFill>
              </a:rPr>
              <a:t>Associaties</a:t>
            </a:r>
          </a:p>
          <a:p>
            <a:endParaRPr lang="nl-BE" b="1" dirty="0" smtClean="0">
              <a:solidFill>
                <a:srgbClr val="7030A0"/>
              </a:solidFill>
            </a:endParaRPr>
          </a:p>
          <a:p>
            <a:r>
              <a:rPr lang="nl-BE" b="1" dirty="0" smtClean="0">
                <a:solidFill>
                  <a:srgbClr val="00B050"/>
                </a:solidFill>
              </a:rPr>
              <a:t>Clusters</a:t>
            </a:r>
            <a:endParaRPr lang="nl-BE" b="1" dirty="0">
              <a:solidFill>
                <a:srgbClr val="00B050"/>
              </a:solidFill>
            </a:endParaRPr>
          </a:p>
        </p:txBody>
      </p:sp>
      <p:sp>
        <p:nvSpPr>
          <p:cNvPr id="124" name="Tekstvak 123"/>
          <p:cNvSpPr txBox="1"/>
          <p:nvPr/>
        </p:nvSpPr>
        <p:spPr>
          <a:xfrm>
            <a:off x="4357187" y="5044534"/>
            <a:ext cx="38010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i="1" dirty="0" smtClean="0"/>
              <a:t>Samenstelling en besluitvorming</a:t>
            </a:r>
          </a:p>
          <a:p>
            <a:endParaRPr lang="nl-BE" b="1" i="1" dirty="0" smtClean="0"/>
          </a:p>
          <a:p>
            <a:r>
              <a:rPr lang="nl-BE" b="1" i="1" dirty="0" smtClean="0"/>
              <a:t>Overlappende belangen</a:t>
            </a:r>
            <a:endParaRPr lang="nl-BE" b="1" i="1" dirty="0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08203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Van verticale naar horizontale eenheden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relatie met de lokale besturen vervaagt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relatie met de congregaties vervaagt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relatie met de patrimonium </a:t>
            </a:r>
            <a:r>
              <a:rPr lang="nl-BE" sz="2000" dirty="0" err="1" smtClean="0">
                <a:solidFill>
                  <a:schemeClr val="bg1"/>
                </a:solidFill>
              </a:rPr>
              <a:t>vzw’s</a:t>
            </a:r>
            <a:r>
              <a:rPr lang="nl-BE" sz="2000" dirty="0" smtClean="0">
                <a:solidFill>
                  <a:schemeClr val="bg1"/>
                </a:solidFill>
              </a:rPr>
              <a:t> wijzigt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relatie met de koepels wijzigt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2314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08203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Van verticale naar horizontale eenheden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relatie met de lokale besturen vervaagt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relatie met de congregaties vervaagt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relatie met de patrimonium </a:t>
            </a:r>
            <a:r>
              <a:rPr lang="nl-BE" sz="2000" dirty="0" err="1" smtClean="0">
                <a:solidFill>
                  <a:schemeClr val="bg1"/>
                </a:solidFill>
              </a:rPr>
              <a:t>vzw’s</a:t>
            </a:r>
            <a:r>
              <a:rPr lang="nl-BE" sz="2000" dirty="0" smtClean="0">
                <a:solidFill>
                  <a:schemeClr val="bg1"/>
                </a:solidFill>
              </a:rPr>
              <a:t> wijzigt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De relatie met de koepels wijzigt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2314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87624" y="116632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kracht van de schaalgrootte</a:t>
            </a:r>
            <a:endParaRPr lang="nl-BE" dirty="0"/>
          </a:p>
        </p:txBody>
      </p:sp>
      <p:sp>
        <p:nvSpPr>
          <p:cNvPr id="3" name="Tekstvak 2"/>
          <p:cNvSpPr txBox="1"/>
          <p:nvPr/>
        </p:nvSpPr>
        <p:spPr>
          <a:xfrm>
            <a:off x="251520" y="1164134"/>
            <a:ext cx="840064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Een </a:t>
            </a:r>
            <a:r>
              <a:rPr lang="nl-BE" sz="2800" dirty="0" err="1" smtClean="0">
                <a:solidFill>
                  <a:srgbClr val="00407A"/>
                </a:solidFill>
              </a:rPr>
              <a:t>multisectorale</a:t>
            </a:r>
            <a:r>
              <a:rPr lang="nl-BE" sz="2800" dirty="0" smtClean="0">
                <a:solidFill>
                  <a:srgbClr val="00407A"/>
                </a:solidFill>
              </a:rPr>
              <a:t> instelling vangt fluctuaties in de studiekeuze gemakkelijker op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Dit biedt meer perspectieven voor het personeel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Een grote instelling krijgt meer respect als gesprekspartner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impact op de overheid en de regelgeving is groter als men spreekt namens aan grote groep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kredietwaardigheid bij investeringsprojecten 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205271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err="1" smtClean="0">
                <a:solidFill>
                  <a:schemeClr val="bg1"/>
                </a:solidFill>
              </a:rPr>
              <a:t>Multisectoraal</a:t>
            </a:r>
            <a:r>
              <a:rPr lang="nl-BE" sz="2000" dirty="0" smtClean="0">
                <a:solidFill>
                  <a:schemeClr val="bg1"/>
                </a:solidFill>
              </a:rPr>
              <a:t> vangt fluctuaties beter op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Meer perspectieven voor het personeel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Meer respect als gesprekspartner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Impact op overheid en regelgeving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Kredietwaardigheid bij investeringsprojecten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2314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2204864"/>
            <a:ext cx="5205271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err="1" smtClean="0">
                <a:solidFill>
                  <a:schemeClr val="bg1"/>
                </a:solidFill>
              </a:rPr>
              <a:t>Multisectoraal</a:t>
            </a:r>
            <a:r>
              <a:rPr lang="nl-BE" sz="2000" dirty="0" smtClean="0">
                <a:solidFill>
                  <a:schemeClr val="bg1"/>
                </a:solidFill>
              </a:rPr>
              <a:t> vangt fluctuaties beter op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Meer perspectieven voor het personeel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Meer respect als gesprekspartner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Impact op overheid en regelgeving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r>
              <a:rPr lang="nl-BE" sz="2000" dirty="0" smtClean="0">
                <a:solidFill>
                  <a:schemeClr val="bg1"/>
                </a:solidFill>
              </a:rPr>
              <a:t>Kredietwaardigheid bij investeringsprojecten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953962" y="764808"/>
            <a:ext cx="2026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Volgorde van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belangrijkheid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1 = opvallend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5 = niet gemerkt</a:t>
            </a:r>
          </a:p>
        </p:txBody>
      </p:sp>
      <p:sp>
        <p:nvSpPr>
          <p:cNvPr id="23" name="Tekstvak 22"/>
          <p:cNvSpPr txBox="1"/>
          <p:nvPr/>
        </p:nvSpPr>
        <p:spPr>
          <a:xfrm>
            <a:off x="7236296" y="764808"/>
            <a:ext cx="12314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Positief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+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Negatief </a:t>
            </a:r>
          </a:p>
          <a:p>
            <a:r>
              <a:rPr lang="nl-BE" sz="2000" dirty="0" smtClean="0">
                <a:solidFill>
                  <a:schemeClr val="bg1"/>
                </a:solidFill>
              </a:rPr>
              <a:t>gevolg  -</a:t>
            </a:r>
          </a:p>
        </p:txBody>
      </p:sp>
      <p:sp>
        <p:nvSpPr>
          <p:cNvPr id="24" name="Rechthoek 23"/>
          <p:cNvSpPr/>
          <p:nvPr/>
        </p:nvSpPr>
        <p:spPr>
          <a:xfrm>
            <a:off x="6012160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/>
          <p:cNvSpPr/>
          <p:nvPr/>
        </p:nvSpPr>
        <p:spPr>
          <a:xfrm>
            <a:off x="6012160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/>
          <p:cNvSpPr/>
          <p:nvPr/>
        </p:nvSpPr>
        <p:spPr>
          <a:xfrm>
            <a:off x="6012160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echthoek 31"/>
          <p:cNvSpPr/>
          <p:nvPr/>
        </p:nvSpPr>
        <p:spPr>
          <a:xfrm>
            <a:off x="6012160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Rechthoek 38"/>
          <p:cNvSpPr/>
          <p:nvPr/>
        </p:nvSpPr>
        <p:spPr>
          <a:xfrm>
            <a:off x="6012160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1" name="Rechthoek 40"/>
          <p:cNvSpPr/>
          <p:nvPr/>
        </p:nvSpPr>
        <p:spPr>
          <a:xfrm>
            <a:off x="7596336" y="220486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2" name="Rechthoek 41"/>
          <p:cNvSpPr/>
          <p:nvPr/>
        </p:nvSpPr>
        <p:spPr>
          <a:xfrm>
            <a:off x="7596336" y="2852936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Rechthoek 42"/>
          <p:cNvSpPr/>
          <p:nvPr/>
        </p:nvSpPr>
        <p:spPr>
          <a:xfrm>
            <a:off x="7596336" y="350100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4" name="Rechthoek 43"/>
          <p:cNvSpPr/>
          <p:nvPr/>
        </p:nvSpPr>
        <p:spPr>
          <a:xfrm>
            <a:off x="7596336" y="4185084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5" name="Rechthoek 44"/>
          <p:cNvSpPr/>
          <p:nvPr/>
        </p:nvSpPr>
        <p:spPr>
          <a:xfrm>
            <a:off x="7596336" y="4761148"/>
            <a:ext cx="914400" cy="360040"/>
          </a:xfrm>
          <a:prstGeom prst="rect">
            <a:avLst/>
          </a:prstGeom>
          <a:solidFill>
            <a:srgbClr val="52BDE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87624" y="116632"/>
            <a:ext cx="8568952" cy="1047502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De valkuilen van de </a:t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err="1" smtClean="0"/>
              <a:t>enveloppefinanciering</a:t>
            </a:r>
            <a:endParaRPr lang="nl-BE" dirty="0"/>
          </a:p>
        </p:txBody>
      </p:sp>
      <p:sp>
        <p:nvSpPr>
          <p:cNvPr id="3" name="Tekstvak 2"/>
          <p:cNvSpPr txBox="1"/>
          <p:nvPr/>
        </p:nvSpPr>
        <p:spPr>
          <a:xfrm>
            <a:off x="251520" y="1164134"/>
            <a:ext cx="840064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De gesloten enveloppe en de toename van de studentenaantallen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ondermaatse indexering van de werkingsuitkeringen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gekleurde budgetten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onderlinge concurrentie van de instellingen bij een gesloten of half open enveloppe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De valideerbaarheid van de gegevens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15616" y="-387424"/>
            <a:ext cx="6984776" cy="1323408"/>
          </a:xfrm>
        </p:spPr>
        <p:txBody>
          <a:bodyPr>
            <a:normAutofit/>
          </a:bodyPr>
          <a:lstStyle/>
          <a:p>
            <a:r>
              <a:rPr lang="nl-BE" sz="2800" dirty="0" smtClean="0"/>
              <a:t>       </a:t>
            </a:r>
            <a:r>
              <a:rPr lang="nl-BE" sz="4400" dirty="0" smtClean="0"/>
              <a:t>Valkuil : het kliksysteem</a:t>
            </a:r>
            <a:endParaRPr lang="nl-BE" sz="4400" dirty="0"/>
          </a:p>
        </p:txBody>
      </p:sp>
      <p:sp>
        <p:nvSpPr>
          <p:cNvPr id="11" name="Tekstvak 10"/>
          <p:cNvSpPr txBox="1"/>
          <p:nvPr/>
        </p:nvSpPr>
        <p:spPr>
          <a:xfrm>
            <a:off x="395536" y="1196752"/>
            <a:ext cx="83529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 smtClean="0"/>
              <a:t>Het kliksysteem werd ingevoerd met het financieringsdecreet van 14 maart 2008</a:t>
            </a:r>
          </a:p>
          <a:p>
            <a:endParaRPr lang="nl-BE" dirty="0" smtClean="0"/>
          </a:p>
          <a:p>
            <a:r>
              <a:rPr lang="nl-BE" dirty="0" smtClean="0"/>
              <a:t>Het referentiejaar was de enveloppe 2008</a:t>
            </a:r>
          </a:p>
          <a:p>
            <a:endParaRPr lang="nl-BE" dirty="0" smtClean="0"/>
          </a:p>
          <a:p>
            <a:r>
              <a:rPr lang="nl-BE" dirty="0" smtClean="0"/>
              <a:t>De eerste klik (2%) werd toegepast in de enveloppe 2011</a:t>
            </a:r>
          </a:p>
          <a:p>
            <a:endParaRPr lang="nl-BE" dirty="0" smtClean="0"/>
          </a:p>
          <a:p>
            <a:r>
              <a:rPr lang="nl-BE" dirty="0" smtClean="0"/>
              <a:t>Ten opzichte van het </a:t>
            </a:r>
            <a:r>
              <a:rPr lang="nl-BE" dirty="0" err="1" smtClean="0"/>
              <a:t>refentiejaar</a:t>
            </a:r>
            <a:r>
              <a:rPr lang="nl-BE" dirty="0" smtClean="0"/>
              <a:t> 2008 is het aantal opgenomen studiepunten in de enveloppe 2018 voor het professioneel hoger onderwijs reeds met 23,3% toegenomen, wat een “klikrecht” geeft van 10 </a:t>
            </a:r>
            <a:r>
              <a:rPr lang="nl-BE" dirty="0" err="1" smtClean="0"/>
              <a:t>kliks</a:t>
            </a:r>
            <a:r>
              <a:rPr lang="nl-BE" dirty="0" smtClean="0"/>
              <a:t>   (1,02)</a:t>
            </a:r>
            <a:r>
              <a:rPr lang="nl-BE" baseline="30000" dirty="0" smtClean="0"/>
              <a:t>10</a:t>
            </a:r>
            <a:r>
              <a:rPr lang="nl-BE" dirty="0" smtClean="0"/>
              <a:t> = 1,219</a:t>
            </a:r>
          </a:p>
          <a:p>
            <a:endParaRPr lang="nl-BE" dirty="0" smtClean="0"/>
          </a:p>
          <a:p>
            <a:r>
              <a:rPr lang="nl-BE" dirty="0" smtClean="0"/>
              <a:t>Sindsdien heeft het variabel onderwijsdeel van het professioneel hoger onderwijs reeds 6 keer geklikt (in de jaren 2011, 2012, 2013, 2014, 2017 en 2018</a:t>
            </a:r>
          </a:p>
          <a:p>
            <a:endParaRPr lang="nl-BE" dirty="0" smtClean="0"/>
          </a:p>
          <a:p>
            <a:r>
              <a:rPr lang="nl-BE" dirty="0" smtClean="0"/>
              <a:t>Een klik betekent voor het professioneel hoger onderwijs 9,1 miljoen euro</a:t>
            </a:r>
          </a:p>
          <a:p>
            <a:endParaRPr lang="nl-BE" dirty="0" smtClean="0"/>
          </a:p>
          <a:p>
            <a:r>
              <a:rPr lang="nl-BE" dirty="0" smtClean="0"/>
              <a:t>Het professioneel hoger onderwijs heeft op heden een “</a:t>
            </a:r>
            <a:r>
              <a:rPr lang="nl-BE" dirty="0" err="1" smtClean="0"/>
              <a:t>klik-te-goed</a:t>
            </a:r>
            <a:r>
              <a:rPr lang="nl-BE" dirty="0" smtClean="0"/>
              <a:t>” van 4 </a:t>
            </a:r>
            <a:r>
              <a:rPr lang="nl-BE" dirty="0" err="1" smtClean="0"/>
              <a:t>kliks</a:t>
            </a:r>
            <a:endParaRPr lang="nl-BE" dirty="0"/>
          </a:p>
        </p:txBody>
      </p:sp>
    </p:spTree>
    <p:extLst>
      <p:ext uri="{BB962C8B-B14F-4D97-AF65-F5344CB8AC3E}">
        <p14:creationId xmlns="" xmlns:p14="http://schemas.microsoft.com/office/powerpoint/2010/main" val="107352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156938" y="260648"/>
            <a:ext cx="4608064" cy="459312"/>
          </a:xfrm>
        </p:spPr>
        <p:txBody>
          <a:bodyPr>
            <a:noAutofit/>
          </a:bodyPr>
          <a:lstStyle/>
          <a:p>
            <a:r>
              <a:rPr lang="nl-BE" dirty="0" smtClean="0"/>
              <a:t>Het kliksysteem</a:t>
            </a:r>
            <a:endParaRPr lang="nl-BE" dirty="0"/>
          </a:p>
        </p:txBody>
      </p:sp>
      <p:sp>
        <p:nvSpPr>
          <p:cNvPr id="4" name="Tekstvak 3"/>
          <p:cNvSpPr txBox="1"/>
          <p:nvPr/>
        </p:nvSpPr>
        <p:spPr>
          <a:xfrm>
            <a:off x="1744446" y="2465020"/>
            <a:ext cx="27879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FF0000"/>
                </a:solidFill>
              </a:rPr>
              <a:t>Evolutie van het aantal</a:t>
            </a:r>
          </a:p>
          <a:p>
            <a:r>
              <a:rPr lang="nl-BE" dirty="0" smtClean="0">
                <a:solidFill>
                  <a:srgbClr val="FF0000"/>
                </a:solidFill>
              </a:rPr>
              <a:t>opgenomen studiepunten</a:t>
            </a:r>
          </a:p>
        </p:txBody>
      </p:sp>
      <p:sp>
        <p:nvSpPr>
          <p:cNvPr id="6" name="Tekstvak 5"/>
          <p:cNvSpPr txBox="1"/>
          <p:nvPr/>
        </p:nvSpPr>
        <p:spPr>
          <a:xfrm>
            <a:off x="60481" y="566071"/>
            <a:ext cx="23984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400" b="1" dirty="0" smtClean="0"/>
              <a:t>Opgenomen studiepunten</a:t>
            </a:r>
            <a:endParaRPr lang="nl-BE" sz="1400" b="1" dirty="0"/>
          </a:p>
        </p:txBody>
      </p:sp>
      <p:sp>
        <p:nvSpPr>
          <p:cNvPr id="7" name="Tekstvak 6"/>
          <p:cNvSpPr txBox="1"/>
          <p:nvPr/>
        </p:nvSpPr>
        <p:spPr>
          <a:xfrm>
            <a:off x="4532389" y="4405754"/>
            <a:ext cx="20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00B0F0"/>
                </a:solidFill>
              </a:rPr>
              <a:t>6 toegekende </a:t>
            </a:r>
            <a:r>
              <a:rPr lang="nl-BE" dirty="0" err="1" smtClean="0">
                <a:solidFill>
                  <a:srgbClr val="00B0F0"/>
                </a:solidFill>
              </a:rPr>
              <a:t>kliks</a:t>
            </a:r>
            <a:endParaRPr lang="nl-BE" dirty="0">
              <a:solidFill>
                <a:srgbClr val="00B0F0"/>
              </a:solidFill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3851920" y="4405754"/>
            <a:ext cx="31290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4</a:t>
            </a:r>
            <a:endParaRPr lang="nl-BE" b="1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kstvak 8"/>
          <p:cNvSpPr txBox="1"/>
          <p:nvPr/>
        </p:nvSpPr>
        <p:spPr>
          <a:xfrm>
            <a:off x="5148064" y="3942348"/>
            <a:ext cx="31290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5</a:t>
            </a:r>
            <a:endParaRPr lang="nl-BE" b="1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kstvak 9"/>
          <p:cNvSpPr txBox="1"/>
          <p:nvPr/>
        </p:nvSpPr>
        <p:spPr>
          <a:xfrm>
            <a:off x="2987824" y="4900518"/>
            <a:ext cx="31290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2</a:t>
            </a:r>
            <a:endParaRPr lang="nl-BE" b="1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3419872" y="4715852"/>
            <a:ext cx="31290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nl-BE" b="1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3</a:t>
            </a:r>
            <a:endParaRPr lang="nl-BE" b="1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Tekstvak 11"/>
          <p:cNvSpPr txBox="1"/>
          <p:nvPr/>
        </p:nvSpPr>
        <p:spPr>
          <a:xfrm>
            <a:off x="2458894" y="5092421"/>
            <a:ext cx="31290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1</a:t>
            </a:r>
            <a:endParaRPr lang="nl-BE" b="1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13" name="Grafiek 12"/>
          <p:cNvGraphicFramePr/>
          <p:nvPr/>
        </p:nvGraphicFramePr>
        <p:xfrm>
          <a:off x="103897" y="764704"/>
          <a:ext cx="8856984" cy="5066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kstvak 13"/>
          <p:cNvSpPr txBox="1"/>
          <p:nvPr/>
        </p:nvSpPr>
        <p:spPr>
          <a:xfrm>
            <a:off x="5580112" y="3757682"/>
            <a:ext cx="31290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b="1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6</a:t>
            </a:r>
            <a:endParaRPr lang="nl-BE" b="1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5" name="Tekstvak 14"/>
          <p:cNvSpPr txBox="1"/>
          <p:nvPr/>
        </p:nvSpPr>
        <p:spPr>
          <a:xfrm>
            <a:off x="6012160" y="3388350"/>
            <a:ext cx="316959" cy="3693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7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16" name="Tekstvak 15"/>
          <p:cNvSpPr txBox="1"/>
          <p:nvPr/>
        </p:nvSpPr>
        <p:spPr>
          <a:xfrm>
            <a:off x="6469354" y="3019018"/>
            <a:ext cx="316959" cy="3693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8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17" name="Tekstvak 16"/>
          <p:cNvSpPr txBox="1"/>
          <p:nvPr/>
        </p:nvSpPr>
        <p:spPr>
          <a:xfrm>
            <a:off x="6876256" y="2834352"/>
            <a:ext cx="316959" cy="3693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9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18" name="Tekstvak 17"/>
          <p:cNvSpPr txBox="1"/>
          <p:nvPr/>
        </p:nvSpPr>
        <p:spPr>
          <a:xfrm>
            <a:off x="7379864" y="2465020"/>
            <a:ext cx="456825" cy="3693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10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19" name="Tekstvak 18"/>
          <p:cNvSpPr txBox="1"/>
          <p:nvPr/>
        </p:nvSpPr>
        <p:spPr>
          <a:xfrm>
            <a:off x="7006500" y="3203684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FF0000"/>
                </a:solidFill>
              </a:rPr>
              <a:t>4 </a:t>
            </a:r>
            <a:r>
              <a:rPr lang="nl-BE" dirty="0" err="1" smtClean="0">
                <a:solidFill>
                  <a:srgbClr val="FF0000"/>
                </a:solidFill>
              </a:rPr>
              <a:t>kliks</a:t>
            </a:r>
            <a:r>
              <a:rPr lang="nl-BE" dirty="0" smtClean="0">
                <a:solidFill>
                  <a:srgbClr val="FF0000"/>
                </a:solidFill>
              </a:rPr>
              <a:t> in te halen</a:t>
            </a:r>
          </a:p>
        </p:txBody>
      </p:sp>
    </p:spTree>
    <p:extLst>
      <p:ext uri="{BB962C8B-B14F-4D97-AF65-F5344CB8AC3E}">
        <p14:creationId xmlns="" xmlns:p14="http://schemas.microsoft.com/office/powerpoint/2010/main" val="107352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50672" y="0"/>
            <a:ext cx="9505056" cy="1296144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Valkuil : de ondermaatse indexering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50672" y="2132856"/>
            <a:ext cx="8136904" cy="3851880"/>
          </a:xfrm>
        </p:spPr>
        <p:txBody>
          <a:bodyPr/>
          <a:lstStyle/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Artikel 9 §5 Financieringsdecreet</a:t>
            </a:r>
          </a:p>
          <a:p>
            <a:pPr>
              <a:spcAft>
                <a:spcPts val="600"/>
              </a:spcAft>
              <a:tabLst>
                <a:tab pos="447675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“</a:t>
            </a:r>
            <a:r>
              <a:rPr lang="nl-BE" i="1" dirty="0" smtClean="0"/>
              <a:t>80% van de bedragen volgen de evolutie van </a:t>
            </a:r>
          </a:p>
          <a:p>
            <a:pPr>
              <a:spcAft>
                <a:spcPts val="600"/>
              </a:spcAft>
              <a:tabLst>
                <a:tab pos="447675" algn="l"/>
                <a:tab pos="7894638" algn="r"/>
              </a:tabLst>
            </a:pPr>
            <a:r>
              <a:rPr lang="nl-BE" i="1" dirty="0"/>
              <a:t>	</a:t>
            </a:r>
            <a:r>
              <a:rPr lang="nl-BE" i="1" dirty="0" smtClean="0"/>
              <a:t>de gezondheidsindex”</a:t>
            </a:r>
          </a:p>
          <a:p>
            <a:pPr>
              <a:spcAft>
                <a:spcPts val="600"/>
              </a:spcAft>
              <a:tabLst>
                <a:tab pos="447675" algn="l"/>
                <a:tab pos="7894638" algn="r"/>
              </a:tabLst>
            </a:pPr>
            <a:endParaRPr lang="nl-BE" i="1" dirty="0"/>
          </a:p>
          <a:p>
            <a:pPr>
              <a:spcAft>
                <a:spcPts val="600"/>
              </a:spcAft>
              <a:tabLst>
                <a:tab pos="447675" algn="l"/>
                <a:tab pos="7894638" algn="r"/>
              </a:tabLst>
            </a:pPr>
            <a:r>
              <a:rPr lang="nl-BE" i="1" dirty="0" smtClean="0"/>
              <a:t>	“20% van de bedragen volgen 75% van de evolutie </a:t>
            </a:r>
          </a:p>
          <a:p>
            <a:pPr>
              <a:spcAft>
                <a:spcPts val="600"/>
              </a:spcAft>
              <a:tabLst>
                <a:tab pos="447675" algn="l"/>
                <a:tab pos="7894638" algn="r"/>
              </a:tabLst>
            </a:pPr>
            <a:r>
              <a:rPr lang="nl-BE" i="1" dirty="0"/>
              <a:t>	</a:t>
            </a:r>
            <a:r>
              <a:rPr lang="nl-BE" i="1" dirty="0" smtClean="0"/>
              <a:t>van de </a:t>
            </a:r>
            <a:r>
              <a:rPr lang="nl-BE" i="1" dirty="0" err="1" smtClean="0"/>
              <a:t>gezndheidsindex</a:t>
            </a:r>
            <a:r>
              <a:rPr lang="nl-BE" i="1" dirty="0" smtClean="0"/>
              <a:t>”</a:t>
            </a:r>
          </a:p>
          <a:p>
            <a:pPr>
              <a:spcAft>
                <a:spcPts val="600"/>
              </a:spcAft>
              <a:tabLst>
                <a:tab pos="447675" algn="l"/>
                <a:tab pos="7894638" algn="r"/>
              </a:tabLst>
            </a:pPr>
            <a:endParaRPr lang="nl-BE" i="1" dirty="0"/>
          </a:p>
          <a:p>
            <a:pPr>
              <a:spcAft>
                <a:spcPts val="600"/>
              </a:spcAft>
              <a:tabLst>
                <a:tab pos="447675" algn="l"/>
                <a:tab pos="7894638" algn="r"/>
              </a:tabLst>
            </a:pPr>
            <a:r>
              <a:rPr lang="nl-BE" dirty="0" smtClean="0"/>
              <a:t>De reële indexering is een  jaarlijkse beslissing van de Vlaamse regering bij de begrotingsopmaak</a:t>
            </a:r>
          </a:p>
        </p:txBody>
      </p:sp>
    </p:spTree>
    <p:extLst>
      <p:ext uri="{BB962C8B-B14F-4D97-AF65-F5344CB8AC3E}">
        <p14:creationId xmlns="" xmlns:p14="http://schemas.microsoft.com/office/powerpoint/2010/main" val="299106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afiek 9"/>
          <p:cNvGraphicFramePr/>
          <p:nvPr/>
        </p:nvGraphicFramePr>
        <p:xfrm>
          <a:off x="122241" y="476672"/>
          <a:ext cx="8625775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99592" y="89368"/>
            <a:ext cx="7848424" cy="459312"/>
          </a:xfrm>
          <a:ln>
            <a:noFill/>
          </a:ln>
        </p:spPr>
        <p:txBody>
          <a:bodyPr>
            <a:normAutofit/>
          </a:bodyPr>
          <a:lstStyle/>
          <a:p>
            <a:r>
              <a:rPr lang="nl-BE" sz="2800" dirty="0" smtClean="0">
                <a:solidFill>
                  <a:srgbClr val="00B050"/>
                </a:solidFill>
              </a:rPr>
              <a:t>De ondermaatse indexering van de </a:t>
            </a:r>
            <a:r>
              <a:rPr lang="nl-BE" sz="2800" dirty="0" err="1" smtClean="0">
                <a:solidFill>
                  <a:srgbClr val="00B050"/>
                </a:solidFill>
              </a:rPr>
              <a:t>enveloppes</a:t>
            </a:r>
            <a:endParaRPr lang="nl-BE" sz="2800" dirty="0">
              <a:solidFill>
                <a:srgbClr val="00B050"/>
              </a:solidFill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4860032" y="921494"/>
            <a:ext cx="20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FF0000"/>
                </a:solidFill>
              </a:rPr>
              <a:t>Gezondheidsindex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5" name="Tekstvak 4"/>
          <p:cNvSpPr txBox="1"/>
          <p:nvPr/>
        </p:nvSpPr>
        <p:spPr>
          <a:xfrm>
            <a:off x="5292080" y="1732166"/>
            <a:ext cx="1890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Indexering lonen</a:t>
            </a:r>
            <a:endParaRPr lang="nl-BE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5594578" y="2636912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00B050"/>
                </a:solidFill>
              </a:rPr>
              <a:t>Indexering </a:t>
            </a:r>
            <a:r>
              <a:rPr lang="nl-BE" dirty="0" err="1" smtClean="0">
                <a:solidFill>
                  <a:srgbClr val="00B050"/>
                </a:solidFill>
              </a:rPr>
              <a:t>enveloppes</a:t>
            </a:r>
            <a:endParaRPr lang="nl-BE" dirty="0">
              <a:solidFill>
                <a:srgbClr val="00B050"/>
              </a:solidFill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8244408" y="1106160"/>
            <a:ext cx="838691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8,9  %</a:t>
            </a:r>
            <a:endParaRPr lang="nl-BE" b="1" dirty="0">
              <a:solidFill>
                <a:srgbClr val="FF0000"/>
              </a:solidFill>
            </a:endParaRPr>
          </a:p>
        </p:txBody>
      </p:sp>
      <p:cxnSp>
        <p:nvCxnSpPr>
          <p:cNvPr id="9" name="Rechte verbindingslijn met pijl 8"/>
          <p:cNvCxnSpPr/>
          <p:nvPr/>
        </p:nvCxnSpPr>
        <p:spPr>
          <a:xfrm>
            <a:off x="8244408" y="548680"/>
            <a:ext cx="0" cy="1552818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Tekstvak 15"/>
          <p:cNvSpPr txBox="1"/>
          <p:nvPr/>
        </p:nvSpPr>
        <p:spPr>
          <a:xfrm>
            <a:off x="1403648" y="4509120"/>
            <a:ext cx="754565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rgbClr val="002060"/>
                </a:solidFill>
              </a:rPr>
              <a:t>Sinds de invoering van het Financieringsdecreet van 2008</a:t>
            </a:r>
          </a:p>
          <a:p>
            <a:pPr>
              <a:tabLst>
                <a:tab pos="358775" algn="l"/>
                <a:tab pos="5380038" algn="dec"/>
              </a:tabLst>
            </a:pPr>
            <a:r>
              <a:rPr lang="nl-BE" dirty="0" smtClean="0">
                <a:solidFill>
                  <a:srgbClr val="FF0000"/>
                </a:solidFill>
              </a:rPr>
              <a:t>	</a:t>
            </a:r>
            <a:r>
              <a:rPr lang="nl-BE" dirty="0" smtClean="0">
                <a:solidFill>
                  <a:srgbClr val="002060"/>
                </a:solidFill>
              </a:rPr>
              <a:t>Toename van de gezondheidsindex	21,9 %</a:t>
            </a:r>
          </a:p>
          <a:p>
            <a:pPr>
              <a:tabLst>
                <a:tab pos="358775" algn="l"/>
                <a:tab pos="5380038" algn="dec"/>
              </a:tabLst>
            </a:pPr>
            <a:r>
              <a:rPr lang="nl-BE" dirty="0" smtClean="0">
                <a:solidFill>
                  <a:srgbClr val="002060"/>
                </a:solidFill>
              </a:rPr>
              <a:t>	9 indexaanpassingen van de lonen met 2%	19,5 %</a:t>
            </a:r>
          </a:p>
          <a:p>
            <a:pPr>
              <a:tabLst>
                <a:tab pos="358775" algn="l"/>
                <a:tab pos="5380038" algn="dec"/>
              </a:tabLst>
            </a:pPr>
            <a:r>
              <a:rPr lang="nl-BE" dirty="0" smtClean="0">
                <a:solidFill>
                  <a:srgbClr val="002060"/>
                </a:solidFill>
              </a:rPr>
              <a:t>	Indexering van de </a:t>
            </a:r>
            <a:r>
              <a:rPr lang="nl-BE" dirty="0" err="1" smtClean="0">
                <a:solidFill>
                  <a:srgbClr val="002060"/>
                </a:solidFill>
              </a:rPr>
              <a:t>enveloppes</a:t>
            </a:r>
            <a:r>
              <a:rPr lang="nl-BE" dirty="0" smtClean="0">
                <a:solidFill>
                  <a:srgbClr val="002060"/>
                </a:solidFill>
              </a:rPr>
              <a:t>	13,0 %</a:t>
            </a:r>
          </a:p>
          <a:p>
            <a:pPr>
              <a:tabLst>
                <a:tab pos="358775" algn="l"/>
                <a:tab pos="5380038" algn="dec"/>
              </a:tabLst>
            </a:pPr>
            <a:r>
              <a:rPr lang="nl-BE" dirty="0" smtClean="0">
                <a:solidFill>
                  <a:srgbClr val="002060"/>
                </a:solidFill>
              </a:rPr>
              <a:t>8,9 % onderindexering bespaart 160 miljoen euro in het hoger onderwijs</a:t>
            </a:r>
          </a:p>
          <a:p>
            <a:pPr>
              <a:tabLst>
                <a:tab pos="358775" algn="l"/>
                <a:tab pos="5380038" algn="dec"/>
              </a:tabLst>
            </a:pPr>
            <a:r>
              <a:rPr lang="nl-BE" dirty="0" smtClean="0">
                <a:solidFill>
                  <a:srgbClr val="002060"/>
                </a:solidFill>
              </a:rPr>
              <a:t>8,9 % onderindexering bespaart  30  miljoen euro in de hogescholen </a:t>
            </a:r>
          </a:p>
          <a:p>
            <a:pPr>
              <a:tabLst>
                <a:tab pos="358775" algn="l"/>
                <a:tab pos="5380038" algn="dec"/>
              </a:tabLst>
            </a:pPr>
            <a:r>
              <a:rPr lang="nl-BE" dirty="0" smtClean="0">
                <a:solidFill>
                  <a:srgbClr val="002060"/>
                </a:solidFill>
              </a:rPr>
              <a:t>       van de Associatie KU Leuven</a:t>
            </a:r>
            <a:endParaRPr lang="nl-B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352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0"/>
            <a:ext cx="7793736" cy="1296144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Valkuil : de gekleurde budgetten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34296" y="1916832"/>
            <a:ext cx="8136904" cy="3960440"/>
          </a:xfrm>
        </p:spPr>
        <p:txBody>
          <a:bodyPr/>
          <a:lstStyle/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Zijn vaak gebaseerd op politieke beslissingen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Hebben invloed op het beleid van de instelling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/>
          </a:p>
          <a:p>
            <a:pPr>
              <a:spcAft>
                <a:spcPts val="600"/>
              </a:spcAft>
              <a:tabLst>
                <a:tab pos="355600" algn="l"/>
                <a:tab pos="7894638" algn="r"/>
              </a:tabLst>
            </a:pPr>
            <a:r>
              <a:rPr lang="nl-BE" dirty="0" smtClean="0"/>
              <a:t>	Aanmoedigingsfonds</a:t>
            </a:r>
          </a:p>
          <a:p>
            <a:pPr>
              <a:spcAft>
                <a:spcPts val="600"/>
              </a:spcAft>
              <a:tabLst>
                <a:tab pos="355600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Brussel-geld</a:t>
            </a:r>
          </a:p>
          <a:p>
            <a:pPr>
              <a:spcAft>
                <a:spcPts val="600"/>
              </a:spcAft>
              <a:tabLst>
                <a:tab pos="355600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err="1" smtClean="0"/>
              <a:t>Academisering</a:t>
            </a:r>
            <a:endParaRPr lang="nl-BE" dirty="0" smtClean="0"/>
          </a:p>
          <a:p>
            <a:pPr>
              <a:spcAft>
                <a:spcPts val="600"/>
              </a:spcAft>
              <a:tabLst>
                <a:tab pos="355600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PWO</a:t>
            </a:r>
          </a:p>
          <a:p>
            <a:pPr>
              <a:spcAft>
                <a:spcPts val="600"/>
              </a:spcAft>
              <a:tabLst>
                <a:tab pos="355600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Studentenvoorzieningen</a:t>
            </a:r>
          </a:p>
          <a:p>
            <a:pPr>
              <a:spcAft>
                <a:spcPts val="600"/>
              </a:spcAft>
              <a:tabLst>
                <a:tab pos="355600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Investeringssubsidies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 smtClean="0"/>
          </a:p>
        </p:txBody>
      </p:sp>
    </p:spTree>
    <p:extLst>
      <p:ext uri="{BB962C8B-B14F-4D97-AF65-F5344CB8AC3E}">
        <p14:creationId xmlns="" xmlns:p14="http://schemas.microsoft.com/office/powerpoint/2010/main" val="256177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50672" y="-171400"/>
            <a:ext cx="8693328" cy="1296144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Valkuil : de onderlinge concurrentie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33984" y="1700808"/>
            <a:ext cx="8136904" cy="4320480"/>
          </a:xfrm>
        </p:spPr>
        <p:txBody>
          <a:bodyPr/>
          <a:lstStyle/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 Enveloppefinanciering geeft steeds spanningen: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/>
          </a:p>
          <a:p>
            <a:pPr>
              <a:spcAft>
                <a:spcPts val="600"/>
              </a:spcAft>
              <a:tabLst>
                <a:tab pos="720725" algn="l"/>
                <a:tab pos="7894638" algn="r"/>
              </a:tabLst>
            </a:pPr>
            <a:r>
              <a:rPr lang="nl-BE" dirty="0" smtClean="0"/>
              <a:t>	tussen opleidingen</a:t>
            </a:r>
          </a:p>
          <a:p>
            <a:pPr>
              <a:spcAft>
                <a:spcPts val="600"/>
              </a:spcAft>
              <a:tabLst>
                <a:tab pos="720725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tussen instellingen</a:t>
            </a:r>
          </a:p>
          <a:p>
            <a:pPr>
              <a:spcAft>
                <a:spcPts val="600"/>
              </a:spcAft>
              <a:tabLst>
                <a:tab pos="720725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tussen studiegebieden</a:t>
            </a:r>
          </a:p>
          <a:p>
            <a:pPr>
              <a:spcAft>
                <a:spcPts val="600"/>
              </a:spcAft>
              <a:tabLst>
                <a:tab pos="720725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tussen vrije en andere instellingen</a:t>
            </a:r>
          </a:p>
          <a:p>
            <a:pPr>
              <a:spcAft>
                <a:spcPts val="600"/>
              </a:spcAft>
              <a:tabLst>
                <a:tab pos="720725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tussen universiteiten en hogescholen</a:t>
            </a:r>
          </a:p>
          <a:p>
            <a:pPr>
              <a:spcAft>
                <a:spcPts val="600"/>
              </a:spcAft>
              <a:tabLst>
                <a:tab pos="720725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tussen associaties</a:t>
            </a:r>
          </a:p>
          <a:p>
            <a:pPr>
              <a:spcAft>
                <a:spcPts val="600"/>
              </a:spcAft>
              <a:tabLst>
                <a:tab pos="720725" algn="l"/>
                <a:tab pos="7894638" algn="r"/>
              </a:tabLst>
            </a:pPr>
            <a:r>
              <a:rPr lang="nl-BE" dirty="0" smtClean="0"/>
              <a:t>	tussen professioneel en academisch</a:t>
            </a:r>
          </a:p>
          <a:p>
            <a:pPr>
              <a:spcAft>
                <a:spcPts val="600"/>
              </a:spcAft>
              <a:tabLst>
                <a:tab pos="720725" algn="l"/>
                <a:tab pos="7894638" algn="r"/>
              </a:tabLst>
            </a:pPr>
            <a:r>
              <a:rPr lang="nl-BE" dirty="0"/>
              <a:t>	</a:t>
            </a:r>
            <a:r>
              <a:rPr lang="nl-BE" dirty="0" smtClean="0"/>
              <a:t>tussen Brussel en de provincies</a:t>
            </a:r>
          </a:p>
        </p:txBody>
      </p:sp>
    </p:spTree>
    <p:extLst>
      <p:ext uri="{BB962C8B-B14F-4D97-AF65-F5344CB8AC3E}">
        <p14:creationId xmlns="" xmlns:p14="http://schemas.microsoft.com/office/powerpoint/2010/main" val="397324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93840" y="0"/>
            <a:ext cx="7793736" cy="1296144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Valkuil : valideerbare data (fraude)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33984" y="1700808"/>
            <a:ext cx="8136904" cy="4320480"/>
          </a:xfrm>
        </p:spPr>
        <p:txBody>
          <a:bodyPr/>
          <a:lstStyle/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Financierbare student (verificateur)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Opgenomen studiepunten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Behaalde </a:t>
            </a:r>
            <a:r>
              <a:rPr lang="nl-BE" dirty="0" err="1" smtClean="0"/>
              <a:t>credits</a:t>
            </a:r>
            <a:r>
              <a:rPr lang="nl-BE" dirty="0" smtClean="0"/>
              <a:t>, EVC/EVK, gedelibereerde studiepunten</a:t>
            </a:r>
            <a:endParaRPr lang="nl-BE" dirty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Beursstudent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Student met functiebeperking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err="1" smtClean="0"/>
              <a:t>Werkstuden</a:t>
            </a:r>
            <a:endParaRPr lang="nl-BE" dirty="0" smtClean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Thuistaal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Diploma en opleidingsniveau moeder</a:t>
            </a:r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r>
              <a:rPr lang="nl-BE" dirty="0" smtClean="0"/>
              <a:t>Tweede </a:t>
            </a:r>
            <a:r>
              <a:rPr lang="nl-BE" dirty="0" err="1" smtClean="0"/>
              <a:t>kansstudent</a:t>
            </a:r>
            <a:endParaRPr lang="nl-BE" dirty="0" smtClean="0"/>
          </a:p>
          <a:p>
            <a:pPr>
              <a:spcAft>
                <a:spcPts val="600"/>
              </a:spcAft>
              <a:tabLst>
                <a:tab pos="2874963" algn="l"/>
                <a:tab pos="7894638" algn="r"/>
              </a:tabLst>
            </a:pPr>
            <a:endParaRPr lang="nl-BE" dirty="0" smtClean="0"/>
          </a:p>
        </p:txBody>
      </p:sp>
    </p:spTree>
    <p:extLst>
      <p:ext uri="{BB962C8B-B14F-4D97-AF65-F5344CB8AC3E}">
        <p14:creationId xmlns="" xmlns:p14="http://schemas.microsoft.com/office/powerpoint/2010/main" val="137512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-243408"/>
            <a:ext cx="8568952" cy="1047502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Interne allocatiemodellen</a:t>
            </a:r>
            <a:endParaRPr lang="nl-BE" dirty="0"/>
          </a:p>
        </p:txBody>
      </p:sp>
      <p:sp>
        <p:nvSpPr>
          <p:cNvPr id="4" name="Tekstvak 3"/>
          <p:cNvSpPr txBox="1"/>
          <p:nvPr/>
        </p:nvSpPr>
        <p:spPr>
          <a:xfrm>
            <a:off x="251691" y="1412776"/>
            <a:ext cx="1439818" cy="255454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000" dirty="0" err="1" smtClean="0"/>
              <a:t>Werkings</a:t>
            </a:r>
            <a:r>
              <a:rPr lang="nl-BE" sz="2000" dirty="0" smtClean="0"/>
              <a:t>-</a:t>
            </a:r>
          </a:p>
          <a:p>
            <a:r>
              <a:rPr lang="nl-BE" sz="2000" dirty="0" smtClean="0"/>
              <a:t>uitkeringen</a:t>
            </a:r>
          </a:p>
          <a:p>
            <a:r>
              <a:rPr lang="nl-BE" sz="2000" dirty="0" smtClean="0"/>
              <a:t>op basis</a:t>
            </a:r>
          </a:p>
          <a:p>
            <a:r>
              <a:rPr lang="nl-BE" sz="2000" dirty="0" smtClean="0"/>
              <a:t>van de</a:t>
            </a:r>
          </a:p>
          <a:p>
            <a:r>
              <a:rPr lang="nl-BE" sz="2000" dirty="0" smtClean="0"/>
              <a:t>Gegevens</a:t>
            </a:r>
          </a:p>
          <a:p>
            <a:endParaRPr lang="nl-BE" sz="2000" dirty="0" smtClean="0"/>
          </a:p>
          <a:p>
            <a:endParaRPr lang="nl-BE" sz="2000" dirty="0" smtClean="0"/>
          </a:p>
          <a:p>
            <a:endParaRPr lang="nl-BE" sz="2000" dirty="0"/>
          </a:p>
        </p:txBody>
      </p:sp>
      <p:sp>
        <p:nvSpPr>
          <p:cNvPr id="5" name="Tekstvak 4"/>
          <p:cNvSpPr txBox="1"/>
          <p:nvPr/>
        </p:nvSpPr>
        <p:spPr>
          <a:xfrm>
            <a:off x="2123728" y="1412776"/>
            <a:ext cx="1213794" cy="255454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000" dirty="0" smtClean="0"/>
              <a:t>Per :</a:t>
            </a:r>
          </a:p>
          <a:p>
            <a:endParaRPr lang="nl-BE" sz="2000" dirty="0" smtClean="0"/>
          </a:p>
          <a:p>
            <a:r>
              <a:rPr lang="nl-BE" sz="2000" dirty="0" smtClean="0"/>
              <a:t>opleiding</a:t>
            </a:r>
          </a:p>
          <a:p>
            <a:endParaRPr lang="nl-BE" sz="2000" dirty="0" smtClean="0"/>
          </a:p>
          <a:p>
            <a:r>
              <a:rPr lang="nl-BE" sz="2000" dirty="0" err="1" smtClean="0"/>
              <a:t>departe</a:t>
            </a:r>
            <a:r>
              <a:rPr lang="nl-BE" sz="2000" dirty="0" smtClean="0"/>
              <a:t>-</a:t>
            </a:r>
          </a:p>
          <a:p>
            <a:r>
              <a:rPr lang="nl-BE" sz="2000" dirty="0" smtClean="0"/>
              <a:t>ment</a:t>
            </a:r>
          </a:p>
          <a:p>
            <a:endParaRPr lang="nl-BE" sz="2000" dirty="0" smtClean="0"/>
          </a:p>
          <a:p>
            <a:r>
              <a:rPr lang="nl-BE" sz="2000" dirty="0" smtClean="0"/>
              <a:t>vestiging</a:t>
            </a:r>
          </a:p>
        </p:txBody>
      </p:sp>
      <p:sp>
        <p:nvSpPr>
          <p:cNvPr id="6" name="Tekstvak 5"/>
          <p:cNvSpPr txBox="1"/>
          <p:nvPr/>
        </p:nvSpPr>
        <p:spPr>
          <a:xfrm>
            <a:off x="3779912" y="1412776"/>
            <a:ext cx="1438214" cy="255454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000" dirty="0" smtClean="0"/>
              <a:t>Het budget</a:t>
            </a:r>
          </a:p>
          <a:p>
            <a:r>
              <a:rPr lang="nl-BE" sz="2000" dirty="0" smtClean="0"/>
              <a:t>wordt </a:t>
            </a:r>
          </a:p>
          <a:p>
            <a:r>
              <a:rPr lang="nl-BE" sz="2000" dirty="0" err="1" smtClean="0"/>
              <a:t>toegewe</a:t>
            </a:r>
            <a:r>
              <a:rPr lang="nl-BE" sz="2000" dirty="0" smtClean="0"/>
              <a:t>-</a:t>
            </a:r>
          </a:p>
          <a:p>
            <a:r>
              <a:rPr lang="nl-BE" sz="2000" dirty="0" smtClean="0"/>
              <a:t>zen</a:t>
            </a:r>
          </a:p>
          <a:p>
            <a:r>
              <a:rPr lang="nl-BE" sz="2000" dirty="0" smtClean="0"/>
              <a:t>aan  de</a:t>
            </a:r>
          </a:p>
          <a:p>
            <a:r>
              <a:rPr lang="nl-BE" sz="2000" dirty="0" smtClean="0"/>
              <a:t>instelling</a:t>
            </a:r>
          </a:p>
          <a:p>
            <a:endParaRPr lang="nl-BE" sz="2000" dirty="0" smtClean="0"/>
          </a:p>
          <a:p>
            <a:endParaRPr lang="nl-BE" sz="2000" dirty="0" smtClean="0"/>
          </a:p>
        </p:txBody>
      </p:sp>
      <p:sp>
        <p:nvSpPr>
          <p:cNvPr id="7" name="Tekstvak 6"/>
          <p:cNvSpPr txBox="1"/>
          <p:nvPr/>
        </p:nvSpPr>
        <p:spPr>
          <a:xfrm>
            <a:off x="5723957" y="1412776"/>
            <a:ext cx="1268296" cy="255454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000" dirty="0" smtClean="0"/>
              <a:t>Interne</a:t>
            </a:r>
          </a:p>
          <a:p>
            <a:r>
              <a:rPr lang="nl-BE" sz="2000" dirty="0" smtClean="0"/>
              <a:t>allocatie :</a:t>
            </a:r>
          </a:p>
          <a:p>
            <a:r>
              <a:rPr lang="nl-BE" sz="2000" dirty="0" smtClean="0"/>
              <a:t>opleiding</a:t>
            </a:r>
          </a:p>
          <a:p>
            <a:r>
              <a:rPr lang="nl-BE" sz="2000" dirty="0" err="1" smtClean="0"/>
              <a:t>departe</a:t>
            </a:r>
            <a:r>
              <a:rPr lang="nl-BE" sz="2000" dirty="0" smtClean="0"/>
              <a:t>-</a:t>
            </a:r>
          </a:p>
          <a:p>
            <a:r>
              <a:rPr lang="nl-BE" sz="2000" dirty="0" smtClean="0"/>
              <a:t>ment</a:t>
            </a:r>
          </a:p>
          <a:p>
            <a:r>
              <a:rPr lang="nl-BE" sz="2000" dirty="0" smtClean="0"/>
              <a:t>vestiging</a:t>
            </a:r>
          </a:p>
          <a:p>
            <a:r>
              <a:rPr lang="nl-BE" sz="2000" dirty="0" smtClean="0"/>
              <a:t>centrale</a:t>
            </a:r>
          </a:p>
          <a:p>
            <a:r>
              <a:rPr lang="nl-BE" sz="2000" dirty="0" smtClean="0"/>
              <a:t>diensten</a:t>
            </a:r>
          </a:p>
        </p:txBody>
      </p:sp>
      <p:sp>
        <p:nvSpPr>
          <p:cNvPr id="8" name="Tekstvak 7"/>
          <p:cNvSpPr txBox="1"/>
          <p:nvPr/>
        </p:nvSpPr>
        <p:spPr>
          <a:xfrm>
            <a:off x="7524328" y="1412776"/>
            <a:ext cx="1454244" cy="255454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000" dirty="0" smtClean="0"/>
              <a:t>Resultaten</a:t>
            </a:r>
          </a:p>
          <a:p>
            <a:r>
              <a:rPr lang="nl-BE" sz="2000" dirty="0" smtClean="0"/>
              <a:t>van het </a:t>
            </a:r>
          </a:p>
          <a:p>
            <a:r>
              <a:rPr lang="nl-BE" sz="2000" dirty="0" smtClean="0"/>
              <a:t>boekjaar</a:t>
            </a:r>
          </a:p>
          <a:p>
            <a:endParaRPr lang="nl-BE" sz="2000" dirty="0" smtClean="0"/>
          </a:p>
          <a:p>
            <a:r>
              <a:rPr lang="nl-BE" sz="2000" dirty="0" smtClean="0"/>
              <a:t>Voor de</a:t>
            </a:r>
          </a:p>
          <a:p>
            <a:r>
              <a:rPr lang="nl-BE" sz="2000" dirty="0" smtClean="0"/>
              <a:t>instelling</a:t>
            </a:r>
          </a:p>
          <a:p>
            <a:r>
              <a:rPr lang="nl-BE" sz="2000" dirty="0" smtClean="0"/>
              <a:t>of </a:t>
            </a:r>
          </a:p>
          <a:p>
            <a:r>
              <a:rPr lang="nl-BE" sz="2000" dirty="0" err="1" smtClean="0"/>
              <a:t>analystisch</a:t>
            </a:r>
            <a:endParaRPr lang="nl-BE" sz="2000" dirty="0" smtClean="0"/>
          </a:p>
        </p:txBody>
      </p:sp>
      <p:sp>
        <p:nvSpPr>
          <p:cNvPr id="10" name="Tekstvak 9"/>
          <p:cNvSpPr txBox="1"/>
          <p:nvPr/>
        </p:nvSpPr>
        <p:spPr>
          <a:xfrm>
            <a:off x="3059832" y="4437112"/>
            <a:ext cx="2951449" cy="163121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000" dirty="0" smtClean="0"/>
              <a:t>Sokkel</a:t>
            </a:r>
          </a:p>
          <a:p>
            <a:r>
              <a:rPr lang="nl-BE" sz="2000" dirty="0" err="1" smtClean="0"/>
              <a:t>Input-output-diploma</a:t>
            </a:r>
            <a:endParaRPr lang="nl-BE" sz="2000" dirty="0" smtClean="0"/>
          </a:p>
          <a:p>
            <a:r>
              <a:rPr lang="nl-BE" sz="2000" dirty="0" smtClean="0"/>
              <a:t>Onderzoek</a:t>
            </a:r>
          </a:p>
          <a:p>
            <a:r>
              <a:rPr lang="nl-BE" sz="2000" dirty="0" smtClean="0"/>
              <a:t>Studentenvoorzieningen</a:t>
            </a:r>
          </a:p>
          <a:p>
            <a:r>
              <a:rPr lang="nl-BE" sz="2000" dirty="0" smtClean="0"/>
              <a:t>Investeringssubsidies</a:t>
            </a:r>
          </a:p>
        </p:txBody>
      </p:sp>
      <p:cxnSp>
        <p:nvCxnSpPr>
          <p:cNvPr id="12" name="Rechte verbindingslijn met pijl 11"/>
          <p:cNvCxnSpPr/>
          <p:nvPr/>
        </p:nvCxnSpPr>
        <p:spPr>
          <a:xfrm>
            <a:off x="1691680" y="2564904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echte verbindingslijn met pijl 14"/>
          <p:cNvCxnSpPr/>
          <p:nvPr/>
        </p:nvCxnSpPr>
        <p:spPr>
          <a:xfrm>
            <a:off x="3337522" y="2564904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echte verbindingslijn met pijl 15"/>
          <p:cNvCxnSpPr/>
          <p:nvPr/>
        </p:nvCxnSpPr>
        <p:spPr>
          <a:xfrm>
            <a:off x="5218126" y="2564904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echte verbindingslijn met pijl 16"/>
          <p:cNvCxnSpPr/>
          <p:nvPr/>
        </p:nvCxnSpPr>
        <p:spPr>
          <a:xfrm>
            <a:off x="7092280" y="2564904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-243408"/>
            <a:ext cx="8568952" cy="1047502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Interne allocatiemodellen</a:t>
            </a:r>
            <a:endParaRPr lang="nl-BE" dirty="0"/>
          </a:p>
        </p:txBody>
      </p:sp>
      <p:sp>
        <p:nvSpPr>
          <p:cNvPr id="3" name="Tekstvak 2"/>
          <p:cNvSpPr txBox="1"/>
          <p:nvPr/>
        </p:nvSpPr>
        <p:spPr>
          <a:xfrm>
            <a:off x="251520" y="1164135"/>
            <a:ext cx="8400642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00407A"/>
                </a:solidFill>
              </a:rPr>
              <a:t>Financiële autonomie van de fusiepartners is nefast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Vertrekken met een “</a:t>
            </a:r>
            <a:r>
              <a:rPr lang="nl-BE" sz="2800" dirty="0" err="1" smtClean="0">
                <a:solidFill>
                  <a:srgbClr val="00407A"/>
                </a:solidFill>
              </a:rPr>
              <a:t>juste</a:t>
            </a:r>
            <a:r>
              <a:rPr lang="nl-BE" sz="2800" dirty="0" smtClean="0">
                <a:solidFill>
                  <a:srgbClr val="00407A"/>
                </a:solidFill>
              </a:rPr>
              <a:t> return” is aan te bevelen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Het vraagt 10 jaar om van autonomie naar centraal</a:t>
            </a:r>
          </a:p>
          <a:p>
            <a:r>
              <a:rPr lang="nl-BE" sz="2800" dirty="0" smtClean="0">
                <a:solidFill>
                  <a:srgbClr val="00407A"/>
                </a:solidFill>
              </a:rPr>
              <a:t>beheer te evolueren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Let op bij de samenstelling van de bestuursorganen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r>
              <a:rPr lang="nl-BE" sz="2800" dirty="0" smtClean="0">
                <a:solidFill>
                  <a:srgbClr val="00407A"/>
                </a:solidFill>
              </a:rPr>
              <a:t>Geef de directieleden naast hun lokale ook een verantwoordelijkheid op instellingsniveau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568952" cy="191159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1.  Ondersteunende processen</a:t>
            </a:r>
            <a:endParaRPr lang="nl-BE" dirty="0">
              <a:solidFill>
                <a:srgbClr val="002060"/>
              </a:solidFill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323528" y="2564904"/>
            <a:ext cx="3667992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 smtClean="0"/>
              <a:t>Energievoorzieningen</a:t>
            </a:r>
          </a:p>
          <a:p>
            <a:r>
              <a:rPr lang="nl-BE" sz="2800" dirty="0" smtClean="0"/>
              <a:t>Verzekeringen</a:t>
            </a:r>
          </a:p>
          <a:p>
            <a:r>
              <a:rPr lang="nl-BE" sz="2800" dirty="0" smtClean="0"/>
              <a:t>ICT</a:t>
            </a:r>
          </a:p>
          <a:p>
            <a:r>
              <a:rPr lang="nl-BE" sz="2800" dirty="0" smtClean="0"/>
              <a:t>Boekhouding</a:t>
            </a:r>
          </a:p>
          <a:p>
            <a:r>
              <a:rPr lang="nl-BE" sz="2800" dirty="0" smtClean="0"/>
              <a:t>Personeelsdienst</a:t>
            </a:r>
          </a:p>
          <a:p>
            <a:r>
              <a:rPr lang="nl-BE" sz="2800" dirty="0" smtClean="0"/>
              <a:t>……</a:t>
            </a:r>
          </a:p>
          <a:p>
            <a:endParaRPr lang="nl-BE" sz="2800" dirty="0"/>
          </a:p>
        </p:txBody>
      </p:sp>
      <p:sp>
        <p:nvSpPr>
          <p:cNvPr id="8" name="Tekstvak 7"/>
          <p:cNvSpPr txBox="1"/>
          <p:nvPr/>
        </p:nvSpPr>
        <p:spPr>
          <a:xfrm>
            <a:off x="4860032" y="2263949"/>
            <a:ext cx="3924472" cy="397031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800" dirty="0" smtClean="0"/>
              <a:t>Over de berg van het </a:t>
            </a:r>
          </a:p>
          <a:p>
            <a:r>
              <a:rPr lang="nl-BE" sz="2800" dirty="0" smtClean="0"/>
              <a:t>dubbel werk naar</a:t>
            </a:r>
          </a:p>
          <a:p>
            <a:r>
              <a:rPr lang="nl-BE" sz="2800" dirty="0" smtClean="0"/>
              <a:t>rationalisatie</a:t>
            </a:r>
          </a:p>
          <a:p>
            <a:endParaRPr lang="nl-BE" sz="2800" dirty="0" smtClean="0"/>
          </a:p>
          <a:p>
            <a:r>
              <a:rPr lang="nl-BE" sz="2800" dirty="0" smtClean="0"/>
              <a:t>Kleine successen</a:t>
            </a:r>
          </a:p>
          <a:p>
            <a:r>
              <a:rPr lang="nl-BE" sz="2800" dirty="0" smtClean="0"/>
              <a:t>aantonen</a:t>
            </a:r>
          </a:p>
          <a:p>
            <a:endParaRPr lang="nl-BE" sz="2800" dirty="0" smtClean="0"/>
          </a:p>
          <a:p>
            <a:r>
              <a:rPr lang="nl-BE" sz="2800" dirty="0" smtClean="0"/>
              <a:t>Rationalisatie mag niet </a:t>
            </a:r>
          </a:p>
          <a:p>
            <a:r>
              <a:rPr lang="nl-BE" sz="2800" dirty="0" smtClean="0"/>
              <a:t>bedreigend zijn</a:t>
            </a:r>
            <a:endParaRPr lang="nl-BE" sz="2800" dirty="0"/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8568952" cy="2448272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2.  Van 5 jarig meetvenster naar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actueel bestedingsvenster</a:t>
            </a:r>
            <a:endParaRPr lang="nl-BE" dirty="0">
              <a:solidFill>
                <a:srgbClr val="002060"/>
              </a:solidFill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5219528" y="3619652"/>
            <a:ext cx="3265638" cy="95410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nl-BE" sz="2800" dirty="0" smtClean="0"/>
              <a:t>Groeiers ook groei-</a:t>
            </a:r>
          </a:p>
          <a:p>
            <a:r>
              <a:rPr lang="nl-BE" sz="2800" dirty="0" smtClean="0"/>
              <a:t>kansen geven</a:t>
            </a:r>
          </a:p>
        </p:txBody>
      </p:sp>
      <p:grpSp>
        <p:nvGrpSpPr>
          <p:cNvPr id="5" name="Groep 4"/>
          <p:cNvGrpSpPr/>
          <p:nvPr/>
        </p:nvGrpSpPr>
        <p:grpSpPr>
          <a:xfrm>
            <a:off x="539552" y="2994888"/>
            <a:ext cx="4216492" cy="2860961"/>
            <a:chOff x="971600" y="1628800"/>
            <a:chExt cx="7491328" cy="4674369"/>
          </a:xfrm>
        </p:grpSpPr>
        <p:cxnSp>
          <p:nvCxnSpPr>
            <p:cNvPr id="6" name="Rechte verbindingslijn met pijl 5"/>
            <p:cNvCxnSpPr/>
            <p:nvPr/>
          </p:nvCxnSpPr>
          <p:spPr>
            <a:xfrm flipV="1">
              <a:off x="971600" y="1628800"/>
              <a:ext cx="0" cy="3960440"/>
            </a:xfrm>
            <a:prstGeom prst="straightConnector1">
              <a:avLst/>
            </a:prstGeom>
            <a:ln w="28575">
              <a:solidFill>
                <a:srgbClr val="00407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Rechte verbindingslijn met pijl 6"/>
            <p:cNvCxnSpPr/>
            <p:nvPr/>
          </p:nvCxnSpPr>
          <p:spPr>
            <a:xfrm>
              <a:off x="971600" y="5589240"/>
              <a:ext cx="7164338" cy="0"/>
            </a:xfrm>
            <a:prstGeom prst="straightConnector1">
              <a:avLst/>
            </a:prstGeom>
            <a:ln w="28575">
              <a:solidFill>
                <a:srgbClr val="00407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echte verbindingslijn 8"/>
            <p:cNvCxnSpPr/>
            <p:nvPr/>
          </p:nvCxnSpPr>
          <p:spPr>
            <a:xfrm>
              <a:off x="1691680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Rechte verbindingslijn 9"/>
            <p:cNvCxnSpPr/>
            <p:nvPr/>
          </p:nvCxnSpPr>
          <p:spPr>
            <a:xfrm>
              <a:off x="2483768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Rechte verbindingslijn 10"/>
            <p:cNvCxnSpPr/>
            <p:nvPr/>
          </p:nvCxnSpPr>
          <p:spPr>
            <a:xfrm>
              <a:off x="3275856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echte verbindingslijn 11"/>
            <p:cNvCxnSpPr/>
            <p:nvPr/>
          </p:nvCxnSpPr>
          <p:spPr>
            <a:xfrm>
              <a:off x="4139952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echte verbindingslijn 12"/>
            <p:cNvCxnSpPr/>
            <p:nvPr/>
          </p:nvCxnSpPr>
          <p:spPr>
            <a:xfrm>
              <a:off x="5004048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echte verbindingslijn 13"/>
            <p:cNvCxnSpPr/>
            <p:nvPr/>
          </p:nvCxnSpPr>
          <p:spPr>
            <a:xfrm>
              <a:off x="5868144" y="5606008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Rechte verbindingslijn 14"/>
            <p:cNvCxnSpPr/>
            <p:nvPr/>
          </p:nvCxnSpPr>
          <p:spPr>
            <a:xfrm>
              <a:off x="6732240" y="5572472"/>
              <a:ext cx="0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kstvak 15"/>
            <p:cNvSpPr txBox="1"/>
            <p:nvPr/>
          </p:nvSpPr>
          <p:spPr>
            <a:xfrm>
              <a:off x="1379352" y="5750024"/>
              <a:ext cx="7083576" cy="553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/>
              <a:r>
                <a:rPr lang="nl-BE" sz="1600" dirty="0" smtClean="0"/>
                <a:t>                                           Begrotingsjaar</a:t>
              </a:r>
              <a:endParaRPr lang="nl-BE" sz="1600" dirty="0"/>
            </a:p>
          </p:txBody>
        </p:sp>
        <p:sp>
          <p:nvSpPr>
            <p:cNvPr id="17" name="Tekstvak 16"/>
            <p:cNvSpPr txBox="1"/>
            <p:nvPr/>
          </p:nvSpPr>
          <p:spPr>
            <a:xfrm>
              <a:off x="1187624" y="1891298"/>
              <a:ext cx="19495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/>
              <a:r>
                <a:rPr lang="nl-BE" sz="1600" dirty="0" smtClean="0"/>
                <a:t>Studentenaantallen</a:t>
              </a:r>
            </a:p>
          </p:txBody>
        </p:sp>
        <p:cxnSp>
          <p:nvCxnSpPr>
            <p:cNvPr id="18" name="Rechte verbindingslijn met pijl 17"/>
            <p:cNvCxnSpPr/>
            <p:nvPr/>
          </p:nvCxnSpPr>
          <p:spPr>
            <a:xfrm flipV="1">
              <a:off x="1379351" y="1891298"/>
              <a:ext cx="5640921" cy="2401798"/>
            </a:xfrm>
            <a:prstGeom prst="straightConnector1">
              <a:avLst/>
            </a:prstGeom>
            <a:ln w="28575">
              <a:solidFill>
                <a:srgbClr val="00407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Rechte verbindingslijn 18"/>
            <p:cNvCxnSpPr/>
            <p:nvPr/>
          </p:nvCxnSpPr>
          <p:spPr>
            <a:xfrm>
              <a:off x="1691680" y="4293096"/>
              <a:ext cx="0" cy="129614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echte verbindingslijn 19"/>
            <p:cNvCxnSpPr/>
            <p:nvPr/>
          </p:nvCxnSpPr>
          <p:spPr>
            <a:xfrm>
              <a:off x="2483768" y="3933056"/>
              <a:ext cx="0" cy="160094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echte verbindingslijn 20"/>
            <p:cNvCxnSpPr/>
            <p:nvPr/>
          </p:nvCxnSpPr>
          <p:spPr>
            <a:xfrm>
              <a:off x="3275856" y="3573016"/>
              <a:ext cx="0" cy="196098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echte verbindingslijn 21"/>
            <p:cNvCxnSpPr/>
            <p:nvPr/>
          </p:nvCxnSpPr>
          <p:spPr>
            <a:xfrm>
              <a:off x="4139952" y="3212976"/>
              <a:ext cx="0" cy="232102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Rechte verbindingslijn 22"/>
            <p:cNvCxnSpPr/>
            <p:nvPr/>
          </p:nvCxnSpPr>
          <p:spPr>
            <a:xfrm>
              <a:off x="5004048" y="2852936"/>
              <a:ext cx="0" cy="2681064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echte verbindingslijn met pijl 23"/>
            <p:cNvCxnSpPr/>
            <p:nvPr/>
          </p:nvCxnSpPr>
          <p:spPr>
            <a:xfrm>
              <a:off x="3358716" y="3429000"/>
              <a:ext cx="3661556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kstvak 24"/>
            <p:cNvSpPr txBox="1"/>
            <p:nvPr/>
          </p:nvSpPr>
          <p:spPr>
            <a:xfrm>
              <a:off x="5723498" y="2884294"/>
              <a:ext cx="14414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dirty="0" smtClean="0">
                  <a:solidFill>
                    <a:srgbClr val="FF0000"/>
                  </a:solidFill>
                </a:rPr>
                <a:t>Financiering</a:t>
              </a:r>
              <a:endParaRPr lang="nl-BE" dirty="0">
                <a:solidFill>
                  <a:srgbClr val="FF0000"/>
                </a:solidFill>
              </a:endParaRPr>
            </a:p>
          </p:txBody>
        </p:sp>
        <p:sp>
          <p:nvSpPr>
            <p:cNvPr id="26" name="Tekstvak 25"/>
            <p:cNvSpPr txBox="1"/>
            <p:nvPr/>
          </p:nvSpPr>
          <p:spPr>
            <a:xfrm>
              <a:off x="6694518" y="2060575"/>
              <a:ext cx="12362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dirty="0" smtClean="0">
                  <a:solidFill>
                    <a:schemeClr val="tx2"/>
                  </a:solidFill>
                </a:rPr>
                <a:t>Studenten</a:t>
              </a:r>
              <a:endParaRPr lang="nl-BE" dirty="0">
                <a:solidFill>
                  <a:schemeClr val="tx2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8568952" cy="4536504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3.  De grote opleidingen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financieren de kleine opleidingen</a:t>
            </a:r>
            <a:endParaRPr lang="nl-B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548680"/>
            <a:ext cx="8568952" cy="5040560"/>
          </a:xfrm>
        </p:spPr>
        <p:txBody>
          <a:bodyPr/>
          <a:lstStyle/>
          <a:p>
            <a:pPr>
              <a:tabLst>
                <a:tab pos="43068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4.  Nieuwe initiatieven  	onderzoeksprojecten en 	dienstverleningsprojecten financieren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met de opbrengst van 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uitgevoerde projecten</a:t>
            </a:r>
            <a:endParaRPr lang="nl-B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548680"/>
            <a:ext cx="8568952" cy="5040560"/>
          </a:xfrm>
        </p:spPr>
        <p:txBody>
          <a:bodyPr/>
          <a:lstStyle/>
          <a:p>
            <a:pPr>
              <a:tabLst>
                <a:tab pos="43068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5.  Prefinanciering van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nieuwe opleidingen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/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Curriculum ontwikkelen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Uitrusting en gebouwen financieren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Personeel specialiseren</a:t>
            </a:r>
            <a:endParaRPr lang="nl-B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568952" cy="6048672"/>
          </a:xfrm>
        </p:spPr>
        <p:txBody>
          <a:bodyPr/>
          <a:lstStyle/>
          <a:p>
            <a:pPr>
              <a:tabLst>
                <a:tab pos="43068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6.  Studentenvoorzieningen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voor alle studenten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gelijkschakelen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/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Ook voor buitenlandse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studenten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en niet gefinancierde studenten</a:t>
            </a:r>
            <a:endParaRPr lang="nl-B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8568952" cy="4248472"/>
          </a:xfrm>
        </p:spPr>
        <p:txBody>
          <a:bodyPr/>
          <a:lstStyle/>
          <a:p>
            <a:pPr>
              <a:tabLst>
                <a:tab pos="43068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7.  Investeren in gebouwen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en uitrusting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op basis van de lokale noden</a:t>
            </a:r>
            <a:endParaRPr lang="nl-B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8568952" cy="4248472"/>
          </a:xfrm>
        </p:spPr>
        <p:txBody>
          <a:bodyPr/>
          <a:lstStyle/>
          <a:p>
            <a:pPr>
              <a:tabLst>
                <a:tab pos="43068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8.  Het spreiden van de 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loonkosten van 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langdurig zieke medewerkers</a:t>
            </a:r>
            <a:endParaRPr lang="nl-B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8568952" cy="4248472"/>
          </a:xfrm>
        </p:spPr>
        <p:txBody>
          <a:bodyPr/>
          <a:lstStyle/>
          <a:p>
            <a:pPr>
              <a:tabLst>
                <a:tab pos="43068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9.  De personeelsleden toewijzen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op basis van het aantal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voltijdse eenheden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en niet op basis van kostprijs</a:t>
            </a:r>
            <a:endParaRPr lang="nl-B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8568952" cy="4248472"/>
          </a:xfrm>
        </p:spPr>
        <p:txBody>
          <a:bodyPr/>
          <a:lstStyle/>
          <a:p>
            <a:pPr>
              <a:tabLst>
                <a:tab pos="4306888" algn="ctr"/>
              </a:tabLst>
            </a:pPr>
            <a:r>
              <a:rPr lang="nl-BE" dirty="0" smtClean="0"/>
              <a:t>		</a:t>
            </a:r>
            <a:br>
              <a:rPr lang="nl-BE" dirty="0" smtClean="0"/>
            </a:br>
            <a:r>
              <a:rPr lang="nl-BE" dirty="0" smtClean="0"/>
              <a:t>	     Interne allocatiemodellen</a:t>
            </a:r>
            <a:br>
              <a:rPr lang="nl-BE" dirty="0" smtClean="0"/>
            </a:br>
            <a:r>
              <a:rPr lang="nl-BE" dirty="0" smtClean="0"/>
              <a:t>	Tien voordelen van centraal beheer</a:t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>	</a:t>
            </a:r>
            <a:r>
              <a:rPr lang="nl-BE" dirty="0" smtClean="0">
                <a:solidFill>
                  <a:srgbClr val="002060"/>
                </a:solidFill>
              </a:rPr>
              <a:t>10.  Bij een </a:t>
            </a:r>
            <a:r>
              <a:rPr lang="nl-BE" dirty="0" err="1" smtClean="0">
                <a:solidFill>
                  <a:srgbClr val="002060"/>
                </a:solidFill>
              </a:rPr>
              <a:t>bevorderings</a:t>
            </a:r>
            <a:r>
              <a:rPr lang="nl-BE" dirty="0" smtClean="0">
                <a:solidFill>
                  <a:srgbClr val="002060"/>
                </a:solidFill>
              </a:rPr>
              <a:t>-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beleid het personeel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toewijzen op basis van</a:t>
            </a:r>
            <a:br>
              <a:rPr lang="nl-BE" dirty="0" smtClean="0">
                <a:solidFill>
                  <a:srgbClr val="002060"/>
                </a:solidFill>
              </a:rPr>
            </a:br>
            <a:r>
              <a:rPr lang="nl-BE" dirty="0" smtClean="0">
                <a:solidFill>
                  <a:srgbClr val="002060"/>
                </a:solidFill>
              </a:rPr>
              <a:t>	rekeneenheden</a:t>
            </a:r>
            <a:endParaRPr lang="nl-B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hogescholen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1340768"/>
            <a:ext cx="5017720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dirty="0" smtClean="0">
                <a:solidFill>
                  <a:schemeClr val="bg1"/>
                </a:solidFill>
              </a:rPr>
              <a:t>1. Rationalisatie van de ondersteunende processen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2. Groeikansen geven aan de groeiers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3. Grote opleidingen financieren kleine opleidingen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4. Nieuwe initiatieven onderzoek  en dienstverlening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5. Prefinanciering van nieuwe opleidingen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6. Studentenvoorzieningen voor alle studenten gelijk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7. Investeren in gebouwen op basis van lokale noden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8. Spreiden van de loonkosten zieke medewerkers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9. Personeel toewijzen op basis van VTE </a:t>
            </a:r>
            <a:r>
              <a:rPr lang="nl-BE" sz="1600" dirty="0" err="1" smtClean="0">
                <a:solidFill>
                  <a:schemeClr val="bg1"/>
                </a:solidFill>
              </a:rPr>
              <a:t>ipv</a:t>
            </a:r>
            <a:r>
              <a:rPr lang="nl-BE" sz="1600" dirty="0" smtClean="0">
                <a:solidFill>
                  <a:schemeClr val="bg1"/>
                </a:solidFill>
              </a:rPr>
              <a:t> Euro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10. Bevorderingsbeleid met rekeneenheden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323528" y="764808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Geef voor elk voordeel een score van  1 (niet relevant) tot 5 (zeer relevant)</a:t>
            </a:r>
          </a:p>
        </p:txBody>
      </p:sp>
      <p:grpSp>
        <p:nvGrpSpPr>
          <p:cNvPr id="27" name="Groep 26"/>
          <p:cNvGrpSpPr/>
          <p:nvPr/>
        </p:nvGrpSpPr>
        <p:grpSpPr>
          <a:xfrm>
            <a:off x="5706380" y="1164918"/>
            <a:ext cx="2771800" cy="360040"/>
            <a:chOff x="5706380" y="2204864"/>
            <a:chExt cx="2771800" cy="360040"/>
          </a:xfrm>
        </p:grpSpPr>
        <p:sp>
          <p:nvSpPr>
            <p:cNvPr id="24" name="Rechthoek 23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17" name="Rechthoek 16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18" name="Rechthoek 17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19" name="Rechthoek 18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20" name="Rechthoek 19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26" name="Rechthoek 25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30" name="Groep 29"/>
          <p:cNvGrpSpPr/>
          <p:nvPr/>
        </p:nvGrpSpPr>
        <p:grpSpPr>
          <a:xfrm>
            <a:off x="5706380" y="3212976"/>
            <a:ext cx="2771800" cy="360040"/>
            <a:chOff x="5706380" y="2204864"/>
            <a:chExt cx="2771800" cy="360040"/>
          </a:xfrm>
        </p:grpSpPr>
        <p:sp>
          <p:nvSpPr>
            <p:cNvPr id="31" name="Rechthoek 30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33" name="Rechthoek 32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34" name="Rechthoek 33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35" name="Rechthoek 34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36" name="Rechthoek 35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37" name="Rechthoek 36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38" name="Groep 37"/>
          <p:cNvGrpSpPr/>
          <p:nvPr/>
        </p:nvGrpSpPr>
        <p:grpSpPr>
          <a:xfrm>
            <a:off x="5706380" y="2204864"/>
            <a:ext cx="2771800" cy="360040"/>
            <a:chOff x="5706380" y="2204864"/>
            <a:chExt cx="2771800" cy="360040"/>
          </a:xfrm>
        </p:grpSpPr>
        <p:sp>
          <p:nvSpPr>
            <p:cNvPr id="40" name="Rechthoek 39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46" name="Rechthoek 45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47" name="Rechthoek 46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48" name="Rechthoek 47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49" name="Rechthoek 48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50" name="Rechthoek 49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51" name="Groep 50"/>
          <p:cNvGrpSpPr/>
          <p:nvPr/>
        </p:nvGrpSpPr>
        <p:grpSpPr>
          <a:xfrm>
            <a:off x="5706380" y="2708920"/>
            <a:ext cx="2771800" cy="360040"/>
            <a:chOff x="5706380" y="2204864"/>
            <a:chExt cx="2771800" cy="360040"/>
          </a:xfrm>
        </p:grpSpPr>
        <p:sp>
          <p:nvSpPr>
            <p:cNvPr id="52" name="Rechthoek 51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53" name="Rechthoek 52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54" name="Rechthoek 53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55" name="Rechthoek 54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56" name="Rechthoek 55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57" name="Rechthoek 56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58" name="Groep 57"/>
          <p:cNvGrpSpPr/>
          <p:nvPr/>
        </p:nvGrpSpPr>
        <p:grpSpPr>
          <a:xfrm>
            <a:off x="5706380" y="1700808"/>
            <a:ext cx="2771800" cy="360040"/>
            <a:chOff x="5706380" y="2204864"/>
            <a:chExt cx="2771800" cy="360040"/>
          </a:xfrm>
        </p:grpSpPr>
        <p:sp>
          <p:nvSpPr>
            <p:cNvPr id="59" name="Rechthoek 58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60" name="Rechthoek 59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61" name="Rechthoek 60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62" name="Rechthoek 61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63" name="Rechthoek 62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64" name="Rechthoek 63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65" name="Groep 64"/>
          <p:cNvGrpSpPr/>
          <p:nvPr/>
        </p:nvGrpSpPr>
        <p:grpSpPr>
          <a:xfrm>
            <a:off x="5706380" y="3717032"/>
            <a:ext cx="2771800" cy="360040"/>
            <a:chOff x="5706380" y="2204864"/>
            <a:chExt cx="2771800" cy="360040"/>
          </a:xfrm>
        </p:grpSpPr>
        <p:sp>
          <p:nvSpPr>
            <p:cNvPr id="66" name="Rechthoek 65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67" name="Rechthoek 66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68" name="Rechthoek 67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69" name="Rechthoek 68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70" name="Rechthoek 69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71" name="Rechthoek 70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72" name="Groep 71"/>
          <p:cNvGrpSpPr/>
          <p:nvPr/>
        </p:nvGrpSpPr>
        <p:grpSpPr>
          <a:xfrm>
            <a:off x="5706380" y="4229472"/>
            <a:ext cx="2771800" cy="360040"/>
            <a:chOff x="5706380" y="2204864"/>
            <a:chExt cx="2771800" cy="360040"/>
          </a:xfrm>
        </p:grpSpPr>
        <p:sp>
          <p:nvSpPr>
            <p:cNvPr id="73" name="Rechthoek 72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74" name="Rechthoek 73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75" name="Rechthoek 74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76" name="Rechthoek 75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77" name="Rechthoek 76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78" name="Rechthoek 77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79" name="Groep 78"/>
          <p:cNvGrpSpPr/>
          <p:nvPr/>
        </p:nvGrpSpPr>
        <p:grpSpPr>
          <a:xfrm>
            <a:off x="5706380" y="4725144"/>
            <a:ext cx="2771800" cy="360040"/>
            <a:chOff x="5706380" y="2204864"/>
            <a:chExt cx="2771800" cy="360040"/>
          </a:xfrm>
        </p:grpSpPr>
        <p:sp>
          <p:nvSpPr>
            <p:cNvPr id="80" name="Rechthoek 79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81" name="Rechthoek 80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82" name="Rechthoek 81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83" name="Rechthoek 82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84" name="Rechthoek 83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85" name="Rechthoek 84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86" name="Groep 85"/>
          <p:cNvGrpSpPr/>
          <p:nvPr/>
        </p:nvGrpSpPr>
        <p:grpSpPr>
          <a:xfrm>
            <a:off x="5706380" y="5229200"/>
            <a:ext cx="2771800" cy="360040"/>
            <a:chOff x="5706380" y="2204864"/>
            <a:chExt cx="2771800" cy="360040"/>
          </a:xfrm>
        </p:grpSpPr>
        <p:sp>
          <p:nvSpPr>
            <p:cNvPr id="87" name="Rechthoek 86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88" name="Rechthoek 87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89" name="Rechthoek 88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90" name="Rechthoek 89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91" name="Rechthoek 90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92" name="Rechthoek 91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93" name="Groep 92"/>
          <p:cNvGrpSpPr/>
          <p:nvPr/>
        </p:nvGrpSpPr>
        <p:grpSpPr>
          <a:xfrm>
            <a:off x="5706380" y="5733256"/>
            <a:ext cx="2771800" cy="360040"/>
            <a:chOff x="5706380" y="2204864"/>
            <a:chExt cx="2771800" cy="360040"/>
          </a:xfrm>
        </p:grpSpPr>
        <p:sp>
          <p:nvSpPr>
            <p:cNvPr id="94" name="Rechthoek 93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95" name="Rechthoek 94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96" name="Rechthoek 95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97" name="Rechthoek 96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98" name="Rechthoek 97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99" name="Rechthoek 98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5048" y="0"/>
            <a:ext cx="8568952" cy="764808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Uw mening voor de </a:t>
            </a:r>
            <a:r>
              <a:rPr lang="nl-BE" dirty="0" err="1" smtClean="0"/>
              <a:t>CVO’s</a:t>
            </a:r>
            <a:endParaRPr lang="nl-BE" dirty="0"/>
          </a:p>
        </p:txBody>
      </p:sp>
      <p:sp>
        <p:nvSpPr>
          <p:cNvPr id="21" name="Tekstvak 20"/>
          <p:cNvSpPr txBox="1"/>
          <p:nvPr/>
        </p:nvSpPr>
        <p:spPr>
          <a:xfrm>
            <a:off x="323528" y="1340768"/>
            <a:ext cx="5017720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dirty="0" smtClean="0">
                <a:solidFill>
                  <a:schemeClr val="bg1"/>
                </a:solidFill>
              </a:rPr>
              <a:t>1. Rationalisatie van de ondersteunende processen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2. Groeikansen geven aan de groeiers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3. Grote opleidingen financieren kleine opleidingen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4. Nieuwe initiatieven onderzoek  en dienstverlening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5. Prefinanciering van nieuwe opleidingen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6. Studentenvoorzieningen voor alle studenten gelijk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7. Investeren in gebouwen op basis van lokale noden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8. Spreiden van de loonkosten zieke medewerkers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9. Personeel toewijzen op basis van VTE </a:t>
            </a:r>
            <a:r>
              <a:rPr lang="nl-BE" sz="1600" dirty="0" err="1" smtClean="0">
                <a:solidFill>
                  <a:schemeClr val="bg1"/>
                </a:solidFill>
              </a:rPr>
              <a:t>ipv</a:t>
            </a:r>
            <a:r>
              <a:rPr lang="nl-BE" sz="1600" dirty="0" smtClean="0">
                <a:solidFill>
                  <a:schemeClr val="bg1"/>
                </a:solidFill>
              </a:rPr>
              <a:t> Euro</a:t>
            </a:r>
          </a:p>
          <a:p>
            <a:endParaRPr lang="nl-BE" sz="1600" dirty="0" smtClean="0">
              <a:solidFill>
                <a:schemeClr val="bg1"/>
              </a:solidFill>
            </a:endParaRPr>
          </a:p>
          <a:p>
            <a:r>
              <a:rPr lang="nl-BE" sz="1600" dirty="0" smtClean="0">
                <a:solidFill>
                  <a:schemeClr val="bg1"/>
                </a:solidFill>
              </a:rPr>
              <a:t>10. Bevorderingsbeleid met rekeneenheden</a:t>
            </a:r>
          </a:p>
          <a:p>
            <a:endParaRPr lang="nl-BE" sz="2000" dirty="0" smtClean="0">
              <a:solidFill>
                <a:schemeClr val="bg1"/>
              </a:solidFill>
            </a:endParaRPr>
          </a:p>
          <a:p>
            <a:endParaRPr lang="nl-BE" sz="2000" dirty="0" smtClean="0">
              <a:solidFill>
                <a:schemeClr val="bg1"/>
              </a:solidFill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323528" y="764808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</a:rPr>
              <a:t>Geef voor elk voordeel een score van  1 (niet relevant) tot 5 (zeer relevant)</a:t>
            </a:r>
          </a:p>
        </p:txBody>
      </p:sp>
      <p:grpSp>
        <p:nvGrpSpPr>
          <p:cNvPr id="3" name="Groep 26"/>
          <p:cNvGrpSpPr/>
          <p:nvPr/>
        </p:nvGrpSpPr>
        <p:grpSpPr>
          <a:xfrm>
            <a:off x="5706380" y="1164918"/>
            <a:ext cx="2771800" cy="360040"/>
            <a:chOff x="5706380" y="2204864"/>
            <a:chExt cx="2771800" cy="360040"/>
          </a:xfrm>
        </p:grpSpPr>
        <p:sp>
          <p:nvSpPr>
            <p:cNvPr id="24" name="Rechthoek 23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17" name="Rechthoek 16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18" name="Rechthoek 17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19" name="Rechthoek 18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20" name="Rechthoek 19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26" name="Rechthoek 25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4" name="Groep 29"/>
          <p:cNvGrpSpPr/>
          <p:nvPr/>
        </p:nvGrpSpPr>
        <p:grpSpPr>
          <a:xfrm>
            <a:off x="5706380" y="3212976"/>
            <a:ext cx="2771800" cy="360040"/>
            <a:chOff x="5706380" y="2204864"/>
            <a:chExt cx="2771800" cy="360040"/>
          </a:xfrm>
        </p:grpSpPr>
        <p:sp>
          <p:nvSpPr>
            <p:cNvPr id="31" name="Rechthoek 30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33" name="Rechthoek 32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34" name="Rechthoek 33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35" name="Rechthoek 34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36" name="Rechthoek 35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37" name="Rechthoek 36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5" name="Groep 37"/>
          <p:cNvGrpSpPr/>
          <p:nvPr/>
        </p:nvGrpSpPr>
        <p:grpSpPr>
          <a:xfrm>
            <a:off x="5706380" y="2204864"/>
            <a:ext cx="2771800" cy="360040"/>
            <a:chOff x="5706380" y="2204864"/>
            <a:chExt cx="2771800" cy="360040"/>
          </a:xfrm>
        </p:grpSpPr>
        <p:sp>
          <p:nvSpPr>
            <p:cNvPr id="40" name="Rechthoek 39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46" name="Rechthoek 45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47" name="Rechthoek 46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48" name="Rechthoek 47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49" name="Rechthoek 48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50" name="Rechthoek 49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6" name="Groep 50"/>
          <p:cNvGrpSpPr/>
          <p:nvPr/>
        </p:nvGrpSpPr>
        <p:grpSpPr>
          <a:xfrm>
            <a:off x="5706380" y="2708920"/>
            <a:ext cx="2771800" cy="360040"/>
            <a:chOff x="5706380" y="2204864"/>
            <a:chExt cx="2771800" cy="360040"/>
          </a:xfrm>
        </p:grpSpPr>
        <p:sp>
          <p:nvSpPr>
            <p:cNvPr id="52" name="Rechthoek 51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53" name="Rechthoek 52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54" name="Rechthoek 53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55" name="Rechthoek 54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56" name="Rechthoek 55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57" name="Rechthoek 56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7" name="Groep 57"/>
          <p:cNvGrpSpPr/>
          <p:nvPr/>
        </p:nvGrpSpPr>
        <p:grpSpPr>
          <a:xfrm>
            <a:off x="5706380" y="1700808"/>
            <a:ext cx="2771800" cy="360040"/>
            <a:chOff x="5706380" y="2204864"/>
            <a:chExt cx="2771800" cy="360040"/>
          </a:xfrm>
        </p:grpSpPr>
        <p:sp>
          <p:nvSpPr>
            <p:cNvPr id="59" name="Rechthoek 58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60" name="Rechthoek 59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61" name="Rechthoek 60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62" name="Rechthoek 61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63" name="Rechthoek 62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64" name="Rechthoek 63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8" name="Groep 64"/>
          <p:cNvGrpSpPr/>
          <p:nvPr/>
        </p:nvGrpSpPr>
        <p:grpSpPr>
          <a:xfrm>
            <a:off x="5706380" y="3717032"/>
            <a:ext cx="2771800" cy="360040"/>
            <a:chOff x="5706380" y="2204864"/>
            <a:chExt cx="2771800" cy="360040"/>
          </a:xfrm>
        </p:grpSpPr>
        <p:sp>
          <p:nvSpPr>
            <p:cNvPr id="66" name="Rechthoek 65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67" name="Rechthoek 66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68" name="Rechthoek 67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69" name="Rechthoek 68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70" name="Rechthoek 69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71" name="Rechthoek 70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9" name="Groep 71"/>
          <p:cNvGrpSpPr/>
          <p:nvPr/>
        </p:nvGrpSpPr>
        <p:grpSpPr>
          <a:xfrm>
            <a:off x="5706380" y="4229472"/>
            <a:ext cx="2771800" cy="360040"/>
            <a:chOff x="5706380" y="2204864"/>
            <a:chExt cx="2771800" cy="360040"/>
          </a:xfrm>
        </p:grpSpPr>
        <p:sp>
          <p:nvSpPr>
            <p:cNvPr id="73" name="Rechthoek 72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74" name="Rechthoek 73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75" name="Rechthoek 74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76" name="Rechthoek 75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77" name="Rechthoek 76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78" name="Rechthoek 77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10" name="Groep 78"/>
          <p:cNvGrpSpPr/>
          <p:nvPr/>
        </p:nvGrpSpPr>
        <p:grpSpPr>
          <a:xfrm>
            <a:off x="5706380" y="4725144"/>
            <a:ext cx="2771800" cy="360040"/>
            <a:chOff x="5706380" y="2204864"/>
            <a:chExt cx="2771800" cy="360040"/>
          </a:xfrm>
        </p:grpSpPr>
        <p:sp>
          <p:nvSpPr>
            <p:cNvPr id="80" name="Rechthoek 79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81" name="Rechthoek 80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82" name="Rechthoek 81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83" name="Rechthoek 82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84" name="Rechthoek 83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85" name="Rechthoek 84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11" name="Groep 85"/>
          <p:cNvGrpSpPr/>
          <p:nvPr/>
        </p:nvGrpSpPr>
        <p:grpSpPr>
          <a:xfrm>
            <a:off x="5706380" y="5229200"/>
            <a:ext cx="2771800" cy="360040"/>
            <a:chOff x="5706380" y="2204864"/>
            <a:chExt cx="2771800" cy="360040"/>
          </a:xfrm>
        </p:grpSpPr>
        <p:sp>
          <p:nvSpPr>
            <p:cNvPr id="87" name="Rechthoek 86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88" name="Rechthoek 87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89" name="Rechthoek 88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90" name="Rechthoek 89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91" name="Rechthoek 90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92" name="Rechthoek 91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  <p:grpSp>
        <p:nvGrpSpPr>
          <p:cNvPr id="12" name="Groep 92"/>
          <p:cNvGrpSpPr/>
          <p:nvPr/>
        </p:nvGrpSpPr>
        <p:grpSpPr>
          <a:xfrm>
            <a:off x="5706380" y="5733256"/>
            <a:ext cx="2771800" cy="360040"/>
            <a:chOff x="5706380" y="2204864"/>
            <a:chExt cx="2771800" cy="360040"/>
          </a:xfrm>
        </p:grpSpPr>
        <p:sp>
          <p:nvSpPr>
            <p:cNvPr id="94" name="Rechthoek 93"/>
            <p:cNvSpPr/>
            <p:nvPr/>
          </p:nvSpPr>
          <p:spPr>
            <a:xfrm>
              <a:off x="6138428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2</a:t>
              </a:r>
              <a:endParaRPr lang="nl-BE" dirty="0"/>
            </a:p>
          </p:txBody>
        </p:sp>
        <p:sp>
          <p:nvSpPr>
            <p:cNvPr id="95" name="Rechthoek 94"/>
            <p:cNvSpPr/>
            <p:nvPr/>
          </p:nvSpPr>
          <p:spPr>
            <a:xfrm>
              <a:off x="5706380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1</a:t>
              </a:r>
              <a:endParaRPr lang="nl-BE" dirty="0"/>
            </a:p>
          </p:txBody>
        </p:sp>
        <p:sp>
          <p:nvSpPr>
            <p:cNvPr id="96" name="Rechthoek 95"/>
            <p:cNvSpPr/>
            <p:nvPr/>
          </p:nvSpPr>
          <p:spPr>
            <a:xfrm>
              <a:off x="6570476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3</a:t>
              </a:r>
              <a:endParaRPr lang="nl-BE" dirty="0"/>
            </a:p>
          </p:txBody>
        </p:sp>
        <p:sp>
          <p:nvSpPr>
            <p:cNvPr id="97" name="Rechthoek 96"/>
            <p:cNvSpPr/>
            <p:nvPr/>
          </p:nvSpPr>
          <p:spPr>
            <a:xfrm>
              <a:off x="7002524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4</a:t>
              </a:r>
              <a:endParaRPr lang="nl-BE" dirty="0"/>
            </a:p>
          </p:txBody>
        </p:sp>
        <p:sp>
          <p:nvSpPr>
            <p:cNvPr id="98" name="Rechthoek 97"/>
            <p:cNvSpPr/>
            <p:nvPr/>
          </p:nvSpPr>
          <p:spPr>
            <a:xfrm>
              <a:off x="7434572" y="2204864"/>
              <a:ext cx="432048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smtClean="0"/>
                <a:t>5</a:t>
              </a:r>
              <a:endParaRPr lang="nl-BE" dirty="0"/>
            </a:p>
          </p:txBody>
        </p:sp>
        <p:sp>
          <p:nvSpPr>
            <p:cNvPr id="99" name="Rechthoek 98"/>
            <p:cNvSpPr/>
            <p:nvPr/>
          </p:nvSpPr>
          <p:spPr>
            <a:xfrm>
              <a:off x="7866620" y="2204864"/>
              <a:ext cx="611560" cy="360040"/>
            </a:xfrm>
            <a:prstGeom prst="rect">
              <a:avLst/>
            </a:prstGeom>
            <a:solidFill>
              <a:srgbClr val="52BDE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 err="1" smtClean="0"/>
                <a:t>nvt</a:t>
              </a:r>
              <a:endParaRPr lang="nl-BE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-243408"/>
            <a:ext cx="8568952" cy="1047502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Wat brengt de toekomst ?</a:t>
            </a:r>
            <a:endParaRPr lang="nl-BE" dirty="0"/>
          </a:p>
        </p:txBody>
      </p:sp>
      <p:sp>
        <p:nvSpPr>
          <p:cNvPr id="3" name="Tekstvak 2"/>
          <p:cNvSpPr txBox="1"/>
          <p:nvPr/>
        </p:nvSpPr>
        <p:spPr>
          <a:xfrm>
            <a:off x="251520" y="908720"/>
            <a:ext cx="8892480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Van  	diploma	naar	portfolio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kennis		competenties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kleine scholen		grote instellingen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platteland		studentensteden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contactonderwijs		</a:t>
            </a:r>
            <a:r>
              <a:rPr lang="nl-BE" sz="2800" dirty="0" err="1" smtClean="0">
                <a:solidFill>
                  <a:srgbClr val="00407A"/>
                </a:solidFill>
              </a:rPr>
              <a:t>mooc’s</a:t>
            </a:r>
            <a:r>
              <a:rPr lang="nl-BE" sz="2800" dirty="0" smtClean="0">
                <a:solidFill>
                  <a:srgbClr val="00407A"/>
                </a:solidFill>
              </a:rPr>
              <a:t> </a:t>
            </a:r>
            <a:r>
              <a:rPr lang="nl-BE" sz="1400" dirty="0" smtClean="0">
                <a:solidFill>
                  <a:srgbClr val="00407A"/>
                </a:solidFill>
              </a:rPr>
              <a:t>(</a:t>
            </a:r>
            <a:r>
              <a:rPr lang="nl-BE" sz="1400" dirty="0" err="1" smtClean="0">
                <a:solidFill>
                  <a:srgbClr val="00407A"/>
                </a:solidFill>
              </a:rPr>
              <a:t>m</a:t>
            </a:r>
            <a:r>
              <a:rPr lang="nl-BE" sz="1400" dirty="0" err="1" smtClean="0">
                <a:solidFill>
                  <a:srgbClr val="00407A"/>
                </a:solidFill>
              </a:rPr>
              <a:t>assive</a:t>
            </a:r>
            <a:r>
              <a:rPr lang="nl-BE" sz="1400" dirty="0" smtClean="0">
                <a:solidFill>
                  <a:srgbClr val="00407A"/>
                </a:solidFill>
              </a:rPr>
              <a:t> open online </a:t>
            </a:r>
            <a:r>
              <a:rPr lang="nl-BE" sz="1400" dirty="0" err="1" smtClean="0">
                <a:solidFill>
                  <a:srgbClr val="00407A"/>
                </a:solidFill>
              </a:rPr>
              <a:t>course</a:t>
            </a:r>
            <a:r>
              <a:rPr lang="nl-BE" sz="1400" dirty="0" smtClean="0">
                <a:solidFill>
                  <a:srgbClr val="00407A"/>
                </a:solidFill>
              </a:rPr>
              <a:t>)</a:t>
            </a:r>
            <a:endParaRPr lang="nl-BE" sz="1400" dirty="0" smtClean="0">
              <a:solidFill>
                <a:srgbClr val="00407A"/>
              </a:solidFill>
            </a:endParaRP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sociaal studeren		individueel studeren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lange termijn visie		korte termijn succes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veelheid opleidingen	generieke opleidingen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</a:t>
            </a:r>
            <a:r>
              <a:rPr lang="nl-BE" sz="2800" dirty="0" err="1" smtClean="0">
                <a:solidFill>
                  <a:srgbClr val="00407A"/>
                </a:solidFill>
              </a:rPr>
              <a:t>loyauteit</a:t>
            </a:r>
            <a:r>
              <a:rPr lang="nl-BE" sz="2800" dirty="0" smtClean="0">
                <a:solidFill>
                  <a:srgbClr val="00407A"/>
                </a:solidFill>
              </a:rPr>
              <a:t>		juridisering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homogene samenleving	diversiteit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privacy		sociale media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	inteelt		internationalisering</a:t>
            </a: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-243408"/>
            <a:ext cx="8568952" cy="1047502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</a:t>
            </a:r>
            <a:r>
              <a:rPr lang="nl-BE" dirty="0" smtClean="0"/>
              <a:t>Onze opdracht </a:t>
            </a:r>
            <a:r>
              <a:rPr lang="nl-BE" dirty="0" smtClean="0"/>
              <a:t>?</a:t>
            </a:r>
            <a:endParaRPr lang="nl-BE" dirty="0"/>
          </a:p>
        </p:txBody>
      </p:sp>
      <p:sp>
        <p:nvSpPr>
          <p:cNvPr id="3" name="Tekstvak 2"/>
          <p:cNvSpPr txBox="1"/>
          <p:nvPr/>
        </p:nvSpPr>
        <p:spPr>
          <a:xfrm>
            <a:off x="251520" y="908720"/>
            <a:ext cx="8892480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De student coachen bij het doorlopen van haar/zijn persoonlijk programma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endParaRPr lang="nl-BE" sz="2800" dirty="0" smtClean="0">
              <a:solidFill>
                <a:srgbClr val="00407A"/>
              </a:solidFill>
            </a:endParaRP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Een persoonlijke en interne aanpak van conflicten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endParaRPr lang="nl-BE" sz="2800" dirty="0" smtClean="0">
              <a:solidFill>
                <a:srgbClr val="00407A"/>
              </a:solidFill>
            </a:endParaRP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Contacturen en groepswerk blijven belangrijk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endParaRPr lang="nl-BE" sz="2800" dirty="0" smtClean="0">
              <a:solidFill>
                <a:srgbClr val="00407A"/>
              </a:solidFill>
            </a:endParaRP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Zorg dragen voor de algemene vorming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endParaRPr lang="nl-BE" sz="2800" dirty="0" smtClean="0">
              <a:solidFill>
                <a:srgbClr val="00407A"/>
              </a:solidFill>
            </a:endParaRP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Het sociaal studentenleven aanmoedigen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endParaRPr lang="nl-BE" sz="2800" dirty="0" smtClean="0">
              <a:solidFill>
                <a:srgbClr val="00407A"/>
              </a:solidFill>
            </a:endParaRP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Grote uitdagende studieomgevingen creëren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1600" y="-243408"/>
            <a:ext cx="8568952" cy="1047502"/>
          </a:xfrm>
        </p:spPr>
        <p:txBody>
          <a:bodyPr/>
          <a:lstStyle/>
          <a:p>
            <a:pPr>
              <a:tabLst>
                <a:tab pos="3582988" algn="ctr"/>
              </a:tabLst>
            </a:pPr>
            <a:r>
              <a:rPr lang="nl-BE" dirty="0" smtClean="0"/>
              <a:t>	</a:t>
            </a:r>
            <a:r>
              <a:rPr lang="nl-BE" dirty="0" smtClean="0"/>
              <a:t>Besluit : opvolging en vervolg</a:t>
            </a:r>
            <a:endParaRPr lang="nl-BE" dirty="0"/>
          </a:p>
        </p:txBody>
      </p:sp>
      <p:sp>
        <p:nvSpPr>
          <p:cNvPr id="3" name="Tekstvak 2"/>
          <p:cNvSpPr txBox="1"/>
          <p:nvPr/>
        </p:nvSpPr>
        <p:spPr>
          <a:xfrm>
            <a:off x="251520" y="908720"/>
            <a:ext cx="88924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08038" algn="l"/>
                <a:tab pos="3763963" algn="l"/>
                <a:tab pos="4848225" algn="l"/>
              </a:tabLst>
            </a:pPr>
            <a:r>
              <a:rPr lang="nl-BE" sz="2800" dirty="0" smtClean="0">
                <a:solidFill>
                  <a:srgbClr val="00407A"/>
                </a:solidFill>
              </a:rPr>
              <a:t>Welke elementen wensen we verder uit te diepen gedurende het komende jaar ?</a:t>
            </a:r>
          </a:p>
          <a:p>
            <a:pPr>
              <a:tabLst>
                <a:tab pos="808038" algn="l"/>
                <a:tab pos="3763963" algn="l"/>
                <a:tab pos="4848225" algn="l"/>
              </a:tabLst>
            </a:pPr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 smtClean="0">
              <a:solidFill>
                <a:srgbClr val="00407A"/>
              </a:solidFill>
            </a:endParaRPr>
          </a:p>
          <a:p>
            <a:endParaRPr lang="nl-BE" sz="2800" dirty="0">
              <a:solidFill>
                <a:srgbClr val="00407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4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99106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ssociatie KU Leuven Template met foto">
  <a:themeElements>
    <a:clrScheme name="KULeuven-Themakleuren">
      <a:dk1>
        <a:srgbClr val="00407A"/>
      </a:dk1>
      <a:lt1>
        <a:srgbClr val="FFFFFF"/>
      </a:lt1>
      <a:dk2>
        <a:srgbClr val="00407A"/>
      </a:dk2>
      <a:lt2>
        <a:srgbClr val="FFFFFF"/>
      </a:lt2>
      <a:accent1>
        <a:srgbClr val="1D8DB0"/>
      </a:accent1>
      <a:accent2>
        <a:srgbClr val="116E8A"/>
      </a:accent2>
      <a:accent3>
        <a:srgbClr val="52BDEC"/>
      </a:accent3>
      <a:accent4>
        <a:srgbClr val="00407A"/>
      </a:accent4>
      <a:accent5>
        <a:srgbClr val="7F7F7F"/>
      </a:accent5>
      <a:accent6>
        <a:srgbClr val="595959"/>
      </a:accent6>
      <a:hlink>
        <a:srgbClr val="1D8DB0"/>
      </a:hlink>
      <a:folHlink>
        <a:srgbClr val="00407A"/>
      </a:folHlink>
    </a:clrScheme>
    <a:fontScheme name="KULeuv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52BDEC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774</TotalTime>
  <Words>2432</Words>
  <Application>Microsoft Office PowerPoint</Application>
  <PresentationFormat>Diavoorstelling (4:3)</PresentationFormat>
  <Paragraphs>1209</Paragraphs>
  <Slides>79</Slides>
  <Notes>7</Notes>
  <HiddenSlides>0</HiddenSlides>
  <MMClips>0</MMClips>
  <ScaleCrop>false</ScaleCrop>
  <HeadingPairs>
    <vt:vector size="6" baseType="variant">
      <vt:variant>
        <vt:lpstr>Thema</vt:lpstr>
      </vt:variant>
      <vt:variant>
        <vt:i4>1</vt:i4>
      </vt:variant>
      <vt:variant>
        <vt:lpstr>Ingesloten OLE-bronprogramma's</vt:lpstr>
      </vt:variant>
      <vt:variant>
        <vt:i4>1</vt:i4>
      </vt:variant>
      <vt:variant>
        <vt:lpstr>Diatitels</vt:lpstr>
      </vt:variant>
      <vt:variant>
        <vt:i4>79</vt:i4>
      </vt:variant>
    </vt:vector>
  </HeadingPairs>
  <TitlesOfParts>
    <vt:vector size="81" baseType="lpstr">
      <vt:lpstr>Associatie KU Leuven Template met foto</vt:lpstr>
      <vt:lpstr>Grafiek</vt:lpstr>
      <vt:lpstr>  Congres Volwassenenonderwijs      Workshop 3    Financiering van en binnen grote onderwijsorganisaties </vt:lpstr>
      <vt:lpstr> Workshop 3 : sprekers</vt:lpstr>
      <vt:lpstr> Schaalvergroting</vt:lpstr>
      <vt:lpstr> Vijf ministers en vijf decreten</vt:lpstr>
      <vt:lpstr> 13 juli 1994 Hogescholendecreet</vt:lpstr>
      <vt:lpstr> 04 april 2003 Structuurdecreet</vt:lpstr>
      <vt:lpstr> 14 maart  2008 Financieringsdecreet</vt:lpstr>
      <vt:lpstr> Sokkel onderwijs</vt:lpstr>
      <vt:lpstr> Variabel onderwijs</vt:lpstr>
      <vt:lpstr> Sokkel  onderzoek</vt:lpstr>
      <vt:lpstr> Variabel  onderzoek</vt:lpstr>
      <vt:lpstr> 05 juli 2012 Integratiedecreet</vt:lpstr>
      <vt:lpstr> Enveloppe 2018</vt:lpstr>
      <vt:lpstr> Enveloppe 2018</vt:lpstr>
      <vt:lpstr> Enveloppe 2018</vt:lpstr>
      <vt:lpstr> Budget onderwijs en vorming 2017</vt:lpstr>
      <vt:lpstr> Verdeling van de budgetten</vt:lpstr>
      <vt:lpstr> Uw voorkeur omcirkelen</vt:lpstr>
      <vt:lpstr> De eerste fusiegolf  Doelstellingen</vt:lpstr>
      <vt:lpstr>Dia 20</vt:lpstr>
      <vt:lpstr>Dia 21</vt:lpstr>
      <vt:lpstr>Dia 22</vt:lpstr>
      <vt:lpstr> Uw mening voor de hogescholen</vt:lpstr>
      <vt:lpstr> Uw mening voor de CVO’s</vt:lpstr>
      <vt:lpstr> De eerste fusiegolf  Doelstellingen</vt:lpstr>
      <vt:lpstr> Uw mening voor de hogescholen</vt:lpstr>
      <vt:lpstr> Uw mening voor de CVO’s</vt:lpstr>
      <vt:lpstr> De schaalvergroting  Knelpunten</vt:lpstr>
      <vt:lpstr> Uw mening voor de hogescholen</vt:lpstr>
      <vt:lpstr> Uw mening voor de CVO’s</vt:lpstr>
      <vt:lpstr> De flexibilisering  Knelpunten</vt:lpstr>
      <vt:lpstr> Uw mening voor de hogescholen</vt:lpstr>
      <vt:lpstr> Uw mening voor de CVO’s</vt:lpstr>
      <vt:lpstr> De schaalvergroting  Resultaten</vt:lpstr>
      <vt:lpstr> Uw mening voor de hogescholen</vt:lpstr>
      <vt:lpstr> Uw mening voor de CVO’s</vt:lpstr>
      <vt:lpstr> De schaalvergroting  Resultaten</vt:lpstr>
      <vt:lpstr> Uw mening voor de hogescholen</vt:lpstr>
      <vt:lpstr> Uw mening voor CVO’s</vt:lpstr>
      <vt:lpstr> De schaalvergroting  Bijsturingen</vt:lpstr>
      <vt:lpstr> Uw mening voor de hogescholen</vt:lpstr>
      <vt:lpstr> Uw mening voor de CVO’s</vt:lpstr>
      <vt:lpstr> De schaalvergroting  Gevolgen voor de instelling</vt:lpstr>
      <vt:lpstr> Uw mening voor de hogescholen</vt:lpstr>
      <vt:lpstr> Uw mening voor de CVO’s</vt:lpstr>
      <vt:lpstr> De schaalvergroting  Gevolgen voor de externe relaties</vt:lpstr>
      <vt:lpstr> Van verticaal naar horizontaal</vt:lpstr>
      <vt:lpstr> De relaties met de koepels</vt:lpstr>
      <vt:lpstr> Uw mening voor de hogescholen</vt:lpstr>
      <vt:lpstr> Uw mening voor de CVO’s</vt:lpstr>
      <vt:lpstr> De kracht van de schaalgrootte</vt:lpstr>
      <vt:lpstr> Uw mening voor de hogescholen</vt:lpstr>
      <vt:lpstr> Uw mening voor de CVO’s</vt:lpstr>
      <vt:lpstr> De valkuilen van de   enveloppefinanciering</vt:lpstr>
      <vt:lpstr>       Valkuil : het kliksysteem</vt:lpstr>
      <vt:lpstr>Het kliksysteem</vt:lpstr>
      <vt:lpstr>Valkuil : de ondermaatse indexering</vt:lpstr>
      <vt:lpstr>De ondermaatse indexering van de enveloppes</vt:lpstr>
      <vt:lpstr>Valkuil : de gekleurde budgetten</vt:lpstr>
      <vt:lpstr>Valkuil : de onderlinge concurrentie</vt:lpstr>
      <vt:lpstr>Valkuil : valideerbare data (fraude)</vt:lpstr>
      <vt:lpstr> Interne allocatiemodellen</vt:lpstr>
      <vt:lpstr> Interne allocatiemodellen</vt:lpstr>
      <vt:lpstr>         Interne allocatiemodellen  Tien voordelen van centraal beheer  1.  Ondersteunende processen</vt:lpstr>
      <vt:lpstr>         Interne allocatiemodellen  Tien voordelen van centraal beheer  2.  Van 5 jarig meetvenster naar  actueel bestedingsvenster</vt:lpstr>
      <vt:lpstr>         Interne allocatiemodellen  Tien voordelen van centraal beheer     3.  De grote opleidingen  financieren de kleine opleidingen</vt:lpstr>
      <vt:lpstr>         Interne allocatiemodellen  Tien voordelen van centraal beheer   4.  Nieuwe initiatieven   onderzoeksprojecten en  dienstverleningsprojecten financieren  met de opbrengst van   uitgevoerde projecten</vt:lpstr>
      <vt:lpstr>         Interne allocatiemodellen  Tien voordelen van centraal beheer   5.  Prefinanciering van  nieuwe opleidingen   Curriculum ontwikkelen  Uitrusting en gebouwen financieren  Personeel specialiseren</vt:lpstr>
      <vt:lpstr>         Interne allocatiemodellen  Tien voordelen van centraal beheer   6.  Studentenvoorzieningen  voor alle studenten  gelijkschakelen   Ook voor buitenlandse  studenten  en niet gefinancierde studenten</vt:lpstr>
      <vt:lpstr>         Interne allocatiemodellen  Tien voordelen van centraal beheer   7.  Investeren in gebouwen  en uitrusting  op basis van de lokale noden</vt:lpstr>
      <vt:lpstr>         Interne allocatiemodellen  Tien voordelen van centraal beheer   8.  Het spreiden van de   loonkosten van   langdurig zieke medewerkers</vt:lpstr>
      <vt:lpstr>         Interne allocatiemodellen  Tien voordelen van centraal beheer   9.  De personeelsleden toewijzen  op basis van het aantal  voltijdse eenheden  en niet op basis van kostprijs</vt:lpstr>
      <vt:lpstr>         Interne allocatiemodellen  Tien voordelen van centraal beheer   10.  Bij een bevorderings-  beleid het personeel  toewijzen op basis van  rekeneenheden</vt:lpstr>
      <vt:lpstr> Uw mening voor de hogescholen</vt:lpstr>
      <vt:lpstr> Uw mening voor de CVO’s</vt:lpstr>
      <vt:lpstr> Wat brengt de toekomst ?</vt:lpstr>
      <vt:lpstr> Onze opdracht ?</vt:lpstr>
      <vt:lpstr> Besluit : opvolging en vervolg</vt:lpstr>
      <vt:lpstr>Dia 79</vt:lpstr>
    </vt:vector>
  </TitlesOfParts>
  <Company>KULeuven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Roel Moeurs</dc:creator>
  <dc:description>Huisstijl KU Leuven - Versie 24 juli 2012</dc:description>
  <cp:lastModifiedBy>Maurice</cp:lastModifiedBy>
  <cp:revision>209</cp:revision>
  <dcterms:created xsi:type="dcterms:W3CDTF">2013-09-30T14:26:55Z</dcterms:created>
  <dcterms:modified xsi:type="dcterms:W3CDTF">2017-11-19T13:19:06Z</dcterms:modified>
</cp:coreProperties>
</file>