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8" r:id="rId5"/>
    <p:sldId id="259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C93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 autoAdjust="0"/>
    <p:restoredTop sz="94671" autoAdjust="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C7068-9CC2-4C28-9212-90A89C7C88C4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C2C5EE-1514-4927-83CC-8A5CB07E5A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92603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496" y="4077072"/>
            <a:ext cx="9108504" cy="1470025"/>
          </a:xfrm>
        </p:spPr>
        <p:txBody>
          <a:bodyPr/>
          <a:lstStyle/>
          <a:p>
            <a:r>
              <a:rPr lang="nl-BE" dirty="0" err="1" smtClean="0">
                <a:solidFill>
                  <a:schemeClr val="bg1"/>
                </a:solidFill>
                <a:latin typeface="Arial Black" pitchFamily="34" charset="0"/>
              </a:rPr>
              <a:t>Syntra</a:t>
            </a:r>
            <a:r>
              <a:rPr lang="nl-BE" dirty="0" smtClean="0">
                <a:solidFill>
                  <a:schemeClr val="bg1"/>
                </a:solidFill>
                <a:latin typeface="Arial Black" pitchFamily="34" charset="0"/>
              </a:rPr>
              <a:t> West Groep</a:t>
            </a:r>
            <a:endParaRPr lang="nl-BE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" name="Ondertitel 2"/>
          <p:cNvSpPr>
            <a:spLocks noGrp="1"/>
          </p:cNvSpPr>
          <p:nvPr>
            <p:ph type="subTitle" idx="1"/>
          </p:nvPr>
        </p:nvSpPr>
        <p:spPr>
          <a:xfrm>
            <a:off x="0" y="5589240"/>
            <a:ext cx="9144000" cy="62292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i="0"/>
            </a:lvl1pPr>
          </a:lstStyle>
          <a:p>
            <a:pPr algn="l"/>
            <a:r>
              <a:rPr lang="nl-BE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www.syntrawest.be – www.sbmopleidingen.be – www.escala.be </a:t>
            </a:r>
            <a:endParaRPr lang="nl-BE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6631"/>
            <a:ext cx="2076591" cy="52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14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556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29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933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724942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6183" y="1967161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6183" y="2606923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4008" y="1967161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4008" y="2606923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10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999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31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5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372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777105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777106"/>
            <a:ext cx="5111750" cy="55322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939156"/>
            <a:ext cx="3008313" cy="43701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992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5088632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900807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655370"/>
            <a:ext cx="5486400" cy="58194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600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736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764704"/>
            <a:ext cx="2057400" cy="5361459"/>
          </a:xfrm>
        </p:spPr>
        <p:txBody>
          <a:bodyPr vert="eaVert"/>
          <a:lstStyle/>
          <a:p>
            <a:r>
              <a:rPr lang="nl-NL" dirty="0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764704"/>
            <a:ext cx="6019800" cy="5361459"/>
          </a:xfrm>
        </p:spPr>
        <p:txBody>
          <a:bodyPr vert="eaVert"/>
          <a:lstStyle/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74703-C515-40BC-AD4E-90AB6BDDE90A}" type="datetimeFigureOut">
              <a:rPr lang="nl-BE" smtClean="0"/>
              <a:t>15/11/2017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3764-F2BD-41BB-8B98-434FDD334FC9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tel 1"/>
          <p:cNvSpPr txBox="1">
            <a:spLocks/>
          </p:cNvSpPr>
          <p:nvPr userDrawn="1"/>
        </p:nvSpPr>
        <p:spPr>
          <a:xfrm>
            <a:off x="3059832" y="188640"/>
            <a:ext cx="221975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1600" dirty="0" err="1" smtClean="0">
                <a:solidFill>
                  <a:srgbClr val="004C93"/>
                </a:solidFill>
                <a:latin typeface="Arial Black" pitchFamily="34" charset="0"/>
              </a:rPr>
              <a:t>Syntra</a:t>
            </a:r>
            <a:r>
              <a:rPr lang="nl-BE" sz="1600" dirty="0" smtClean="0">
                <a:solidFill>
                  <a:srgbClr val="004C93"/>
                </a:solidFill>
                <a:latin typeface="Arial Black" pitchFamily="34" charset="0"/>
              </a:rPr>
              <a:t> West Groep</a:t>
            </a:r>
            <a:endParaRPr lang="nl-BE" sz="1600" dirty="0">
              <a:solidFill>
                <a:srgbClr val="004C93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78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793304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70080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61074703-C515-40BC-AD4E-90AB6BDDE90A}" type="datetimeFigureOut">
              <a:rPr lang="nl-BE" smtClean="0"/>
              <a:pPr/>
              <a:t>15/11/2017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EB473764-F2BD-41BB-8B98-434FDD334FC9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7265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BE" sz="3000" dirty="0" smtClean="0">
                <a:solidFill>
                  <a:schemeClr val="bg1"/>
                </a:solidFill>
                <a:latin typeface="Arial Black" pitchFamily="34" charset="0"/>
              </a:rPr>
              <a:t>Congres Volwassenenonderwijs</a:t>
            </a:r>
            <a:br>
              <a:rPr lang="nl-BE" sz="30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nl-BE" sz="3000" dirty="0" smtClean="0">
                <a:solidFill>
                  <a:schemeClr val="bg1"/>
                </a:solidFill>
                <a:latin typeface="Arial Black" pitchFamily="34" charset="0"/>
              </a:rPr>
              <a:t>Blankenberge 22-23 november 2017</a:t>
            </a:r>
            <a:r>
              <a:rPr lang="nl-BE" sz="2200" dirty="0" smtClean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nl-BE" sz="22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nl-BE" sz="2200" dirty="0">
                <a:solidFill>
                  <a:schemeClr val="bg1"/>
                </a:solidFill>
                <a:latin typeface="Arial Black" pitchFamily="34" charset="0"/>
              </a:rPr>
              <a:t>	</a:t>
            </a:r>
            <a:r>
              <a:rPr lang="nl-BE" sz="2200" dirty="0" smtClean="0">
                <a:solidFill>
                  <a:schemeClr val="bg1"/>
                </a:solidFill>
                <a:latin typeface="Arial Black" pitchFamily="34" charset="0"/>
              </a:rPr>
              <a:t>					Chris Jonckheere</a:t>
            </a:r>
            <a:endParaRPr lang="nl-BE" sz="220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0" y="6207854"/>
            <a:ext cx="9144000" cy="62292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nl-BE" b="1" dirty="0">
                <a:solidFill>
                  <a:schemeClr val="bg1"/>
                </a:solidFill>
              </a:rPr>
              <a:t>www.syntrawest.be – www.sbmopleidingen.be – www.escala.be </a:t>
            </a:r>
          </a:p>
        </p:txBody>
      </p:sp>
    </p:spTree>
    <p:extLst>
      <p:ext uri="{BB962C8B-B14F-4D97-AF65-F5344CB8AC3E}">
        <p14:creationId xmlns:p14="http://schemas.microsoft.com/office/powerpoint/2010/main" val="227578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CV - Chris Jonckheere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r>
              <a:rPr lang="nl-BE" sz="2100" dirty="0" smtClean="0"/>
              <a:t>°1955</a:t>
            </a:r>
          </a:p>
          <a:p>
            <a:r>
              <a:rPr lang="nl-BE" sz="2100" dirty="0" smtClean="0"/>
              <a:t>1978-1986	Onderwijs</a:t>
            </a:r>
          </a:p>
          <a:p>
            <a:r>
              <a:rPr lang="nl-BE" sz="2100" dirty="0" smtClean="0"/>
              <a:t>1986-1989	Salesfuncties o.a. Canon-Miele</a:t>
            </a:r>
            <a:br>
              <a:rPr lang="nl-BE" sz="2100" dirty="0" smtClean="0"/>
            </a:br>
            <a:r>
              <a:rPr lang="nl-BE" sz="2100" dirty="0" smtClean="0"/>
              <a:t>		+ Opleiding in Vormingsinstituut voor KMO</a:t>
            </a:r>
          </a:p>
          <a:p>
            <a:r>
              <a:rPr lang="nl-BE" sz="2100" dirty="0" smtClean="0"/>
              <a:t>1990-1993	Klantverantwoordelijke regio Brugge Oostende</a:t>
            </a:r>
          </a:p>
          <a:p>
            <a:r>
              <a:rPr lang="nl-BE" sz="2100" dirty="0" smtClean="0"/>
              <a:t>1994-2003	Campusdirecteur Oostende</a:t>
            </a:r>
          </a:p>
          <a:p>
            <a:r>
              <a:rPr lang="nl-BE" sz="2100" dirty="0" smtClean="0"/>
              <a:t>2004-2017	Algemene Directie Sales en Marketing</a:t>
            </a:r>
          </a:p>
          <a:p>
            <a:r>
              <a:rPr lang="nl-BE" sz="2100" dirty="0" smtClean="0"/>
              <a:t>2017-…	</a:t>
            </a:r>
            <a:r>
              <a:rPr lang="nl-BE" sz="2100" smtClean="0"/>
              <a:t>Senior Director</a:t>
            </a:r>
            <a:endParaRPr lang="nl-BE" sz="2100" dirty="0"/>
          </a:p>
        </p:txBody>
      </p:sp>
    </p:spTree>
    <p:extLst>
      <p:ext uri="{BB962C8B-B14F-4D97-AF65-F5344CB8AC3E}">
        <p14:creationId xmlns:p14="http://schemas.microsoft.com/office/powerpoint/2010/main" val="233953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Groep </a:t>
            </a:r>
            <a:r>
              <a:rPr lang="nl-BE" dirty="0" err="1" smtClean="0"/>
              <a:t>Syntra</a:t>
            </a:r>
            <a:r>
              <a:rPr lang="nl-BE" dirty="0" smtClean="0"/>
              <a:t> West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331640" y="1772816"/>
            <a:ext cx="5410944" cy="4525963"/>
          </a:xfrm>
        </p:spPr>
        <p:txBody>
          <a:bodyPr anchor="ctr" anchorCtr="0">
            <a:normAutofit lnSpcReduction="10000"/>
          </a:bodyPr>
          <a:lstStyle/>
          <a:p>
            <a:r>
              <a:rPr lang="nl-BE" sz="2100" dirty="0" smtClean="0"/>
              <a:t>VZW </a:t>
            </a:r>
            <a:r>
              <a:rPr lang="nl-BE" sz="2100" dirty="0" err="1" smtClean="0"/>
              <a:t>Syntra</a:t>
            </a:r>
            <a:r>
              <a:rPr lang="nl-BE" sz="2100" dirty="0" smtClean="0"/>
              <a:t> West (West-Vlaanderen)</a:t>
            </a:r>
          </a:p>
          <a:p>
            <a:pPr lvl="1"/>
            <a:r>
              <a:rPr lang="nl-BE" sz="1700" dirty="0" smtClean="0"/>
              <a:t>Leertijd</a:t>
            </a:r>
          </a:p>
          <a:p>
            <a:pPr lvl="1"/>
            <a:r>
              <a:rPr lang="nl-BE" sz="1700" dirty="0" smtClean="0"/>
              <a:t>Ondernemerschapstrajecten</a:t>
            </a:r>
          </a:p>
          <a:p>
            <a:pPr lvl="2"/>
            <a:r>
              <a:rPr lang="nl-BE" sz="1300" dirty="0" smtClean="0"/>
              <a:t>Avondopleidingen</a:t>
            </a:r>
          </a:p>
          <a:p>
            <a:pPr lvl="2"/>
            <a:r>
              <a:rPr lang="nl-BE" sz="1300" dirty="0" smtClean="0"/>
              <a:t>Voltijdse dagopleidingen</a:t>
            </a:r>
          </a:p>
          <a:p>
            <a:pPr lvl="2"/>
            <a:r>
              <a:rPr lang="nl-BE" sz="1300" dirty="0" smtClean="0"/>
              <a:t>Innovatie/flexibiliteit (sturend beleid)</a:t>
            </a:r>
          </a:p>
          <a:p>
            <a:r>
              <a:rPr lang="nl-BE" sz="2100" dirty="0" smtClean="0"/>
              <a:t>CVBA </a:t>
            </a:r>
            <a:r>
              <a:rPr lang="nl-BE" sz="2100" dirty="0" err="1" smtClean="0"/>
              <a:t>Skilliant</a:t>
            </a:r>
            <a:r>
              <a:rPr lang="nl-BE" sz="2100" dirty="0" smtClean="0"/>
              <a:t> (Vlaanderen)</a:t>
            </a:r>
          </a:p>
          <a:p>
            <a:pPr lvl="1"/>
            <a:r>
              <a:rPr lang="nl-BE" sz="1700" dirty="0" smtClean="0"/>
              <a:t>SBM (Bedrijfsopleidingen)</a:t>
            </a:r>
          </a:p>
          <a:p>
            <a:pPr lvl="2"/>
            <a:r>
              <a:rPr lang="nl-BE" sz="1300" dirty="0" smtClean="0"/>
              <a:t>Training, coaching en advies</a:t>
            </a:r>
          </a:p>
          <a:p>
            <a:pPr lvl="2"/>
            <a:r>
              <a:rPr lang="nl-BE" sz="1300" dirty="0" smtClean="0"/>
              <a:t>Open kalender (B-K-G-A)</a:t>
            </a:r>
          </a:p>
          <a:p>
            <a:pPr lvl="2"/>
            <a:r>
              <a:rPr lang="nl-BE" sz="1300" dirty="0" smtClean="0"/>
              <a:t>Maatwerk (meer dan 1000)</a:t>
            </a:r>
          </a:p>
          <a:p>
            <a:pPr lvl="2"/>
            <a:r>
              <a:rPr lang="nl-BE" sz="1300" dirty="0" smtClean="0"/>
              <a:t>Iedereen Leert</a:t>
            </a:r>
          </a:p>
          <a:p>
            <a:pPr lvl="2"/>
            <a:r>
              <a:rPr lang="nl-BE" sz="1300" dirty="0" err="1" smtClean="0"/>
              <a:t>Comet</a:t>
            </a:r>
            <a:r>
              <a:rPr lang="nl-BE" sz="1300" dirty="0" smtClean="0"/>
              <a:t>, </a:t>
            </a:r>
            <a:r>
              <a:rPr lang="nl-BE" sz="1300" dirty="0" smtClean="0"/>
              <a:t>Talentspotter </a:t>
            </a:r>
            <a:r>
              <a:rPr lang="nl-BE" sz="1300" dirty="0" smtClean="0"/>
              <a:t>en screenings</a:t>
            </a:r>
          </a:p>
          <a:p>
            <a:pPr lvl="2"/>
            <a:r>
              <a:rPr lang="nl-BE" sz="1300" dirty="0" err="1" smtClean="0"/>
              <a:t>Mystery</a:t>
            </a:r>
            <a:r>
              <a:rPr lang="nl-BE" sz="1300" dirty="0" smtClean="0"/>
              <a:t> shopping</a:t>
            </a:r>
          </a:p>
          <a:p>
            <a:pPr lvl="1"/>
            <a:r>
              <a:rPr lang="nl-BE" sz="1700" dirty="0" smtClean="0"/>
              <a:t>Escala (Overheid en </a:t>
            </a:r>
            <a:r>
              <a:rPr lang="nl-BE" sz="1700" dirty="0"/>
              <a:t>n</a:t>
            </a:r>
            <a:r>
              <a:rPr lang="nl-BE" sz="1700" dirty="0" smtClean="0"/>
              <a:t>on </a:t>
            </a:r>
            <a:r>
              <a:rPr lang="nl-BE" sz="1700" dirty="0" err="1" smtClean="0"/>
              <a:t>profit</a:t>
            </a:r>
            <a:r>
              <a:rPr lang="nl-BE" sz="1700" dirty="0" smtClean="0"/>
              <a:t>)</a:t>
            </a:r>
          </a:p>
          <a:p>
            <a:pPr lvl="2"/>
            <a:r>
              <a:rPr lang="nl-BE" sz="1300" dirty="0" smtClean="0"/>
              <a:t>Open kalender</a:t>
            </a:r>
          </a:p>
          <a:p>
            <a:pPr lvl="2"/>
            <a:r>
              <a:rPr lang="nl-BE" sz="1300" dirty="0" smtClean="0"/>
              <a:t>Maatwerk</a:t>
            </a:r>
            <a:endParaRPr lang="nl-BE" sz="1300" dirty="0" smtClean="0"/>
          </a:p>
        </p:txBody>
      </p:sp>
    </p:spTree>
    <p:extLst>
      <p:ext uri="{BB962C8B-B14F-4D97-AF65-F5344CB8AC3E}">
        <p14:creationId xmlns:p14="http://schemas.microsoft.com/office/powerpoint/2010/main" val="48841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Financieel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331640" y="1772816"/>
            <a:ext cx="5410944" cy="4525963"/>
          </a:xfrm>
        </p:spPr>
        <p:txBody>
          <a:bodyPr anchor="ctr" anchorCtr="0">
            <a:normAutofit/>
          </a:bodyPr>
          <a:lstStyle/>
          <a:p>
            <a:r>
              <a:rPr lang="nl-BE" sz="2800" dirty="0" err="1" smtClean="0"/>
              <a:t>Syntra</a:t>
            </a:r>
            <a:r>
              <a:rPr lang="nl-BE" sz="2800" dirty="0" smtClean="0"/>
              <a:t> West VZW</a:t>
            </a:r>
          </a:p>
          <a:p>
            <a:pPr lvl="1"/>
            <a:r>
              <a:rPr lang="nl-BE" sz="1600" dirty="0" smtClean="0"/>
              <a:t>€21.000.000 inkomsten</a:t>
            </a:r>
            <a:endParaRPr lang="nl-BE" sz="1600" dirty="0" smtClean="0"/>
          </a:p>
          <a:p>
            <a:pPr lvl="2"/>
            <a:r>
              <a:rPr lang="nl-BE" sz="1400" dirty="0" smtClean="0"/>
              <a:t>€5.250.000   </a:t>
            </a:r>
            <a:r>
              <a:rPr lang="nl-BE" sz="1400" dirty="0" smtClean="0"/>
              <a:t>inschrijvingsrecht</a:t>
            </a:r>
          </a:p>
          <a:p>
            <a:pPr lvl="2"/>
            <a:r>
              <a:rPr lang="nl-BE" sz="1400" dirty="0"/>
              <a:t>€</a:t>
            </a:r>
            <a:r>
              <a:rPr lang="nl-BE" sz="1400" dirty="0" smtClean="0"/>
              <a:t>12.250.000 </a:t>
            </a:r>
            <a:r>
              <a:rPr lang="nl-BE" sz="1400" dirty="0" smtClean="0"/>
              <a:t>subsidies</a:t>
            </a:r>
          </a:p>
          <a:p>
            <a:pPr lvl="2"/>
            <a:r>
              <a:rPr lang="nl-BE" sz="1400" dirty="0" smtClean="0"/>
              <a:t>€3.250.000   </a:t>
            </a:r>
            <a:r>
              <a:rPr lang="nl-BE" sz="1400" dirty="0" smtClean="0"/>
              <a:t>diverse (o.a. projectsubsidies)</a:t>
            </a:r>
          </a:p>
          <a:p>
            <a:pPr lvl="1"/>
            <a:endParaRPr lang="nl-BE" sz="1600" dirty="0" smtClean="0"/>
          </a:p>
          <a:p>
            <a:r>
              <a:rPr lang="nl-BE" sz="2800" dirty="0" err="1" smtClean="0"/>
              <a:t>Skilliant</a:t>
            </a:r>
            <a:r>
              <a:rPr lang="nl-BE" sz="2800" dirty="0" smtClean="0"/>
              <a:t> CVBA</a:t>
            </a:r>
            <a:br>
              <a:rPr lang="nl-BE" sz="2800" dirty="0" smtClean="0"/>
            </a:br>
            <a:r>
              <a:rPr lang="nl-BE" sz="2400" dirty="0" smtClean="0"/>
              <a:t>(Escala-SBM)</a:t>
            </a:r>
          </a:p>
          <a:p>
            <a:pPr lvl="1"/>
            <a:r>
              <a:rPr lang="nl-BE" sz="1600" dirty="0" smtClean="0"/>
              <a:t>€12.000.000 inkomsten </a:t>
            </a:r>
            <a:r>
              <a:rPr lang="nl-BE" sz="1600" dirty="0" smtClean="0"/>
              <a:t>(90% inschrijfgeld)</a:t>
            </a:r>
          </a:p>
          <a:p>
            <a:pPr lvl="1"/>
            <a:endParaRPr lang="nl-BE" sz="2000" dirty="0"/>
          </a:p>
        </p:txBody>
      </p:sp>
    </p:spTree>
    <p:extLst>
      <p:ext uri="{BB962C8B-B14F-4D97-AF65-F5344CB8AC3E}">
        <p14:creationId xmlns:p14="http://schemas.microsoft.com/office/powerpoint/2010/main" val="230116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Historiek van een schaalvergroting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331640" y="1772816"/>
            <a:ext cx="5410944" cy="4525963"/>
          </a:xfrm>
        </p:spPr>
        <p:txBody>
          <a:bodyPr anchor="ctr" anchorCtr="0">
            <a:normAutofit fontScale="85000" lnSpcReduction="10000"/>
          </a:bodyPr>
          <a:lstStyle/>
          <a:p>
            <a:pPr lvl="1"/>
            <a:r>
              <a:rPr lang="nl-BE" sz="2000" dirty="0" smtClean="0"/>
              <a:t>1960-2003</a:t>
            </a:r>
            <a:endParaRPr lang="nl-BE" sz="2000" dirty="0" smtClean="0"/>
          </a:p>
          <a:p>
            <a:pPr lvl="2"/>
            <a:r>
              <a:rPr lang="nl-BE" sz="1600" dirty="0" smtClean="0"/>
              <a:t>Vormingsinstituut van West-Vlaanderen (BIKORV)</a:t>
            </a:r>
          </a:p>
          <a:p>
            <a:pPr lvl="3"/>
            <a:r>
              <a:rPr lang="nl-BE" sz="1200" dirty="0" smtClean="0"/>
              <a:t>Regionaal georganiseerd</a:t>
            </a:r>
          </a:p>
          <a:p>
            <a:pPr lvl="3"/>
            <a:r>
              <a:rPr lang="nl-BE" sz="1200" dirty="0" smtClean="0"/>
              <a:t>Centraal bestuur </a:t>
            </a:r>
            <a:br>
              <a:rPr lang="nl-BE" sz="1200" dirty="0" smtClean="0"/>
            </a:br>
            <a:r>
              <a:rPr lang="nl-BE" sz="1200" dirty="0" smtClean="0"/>
              <a:t>(1 raad van bestuur – 1 bankrekening – 1 algemeen directeur)</a:t>
            </a:r>
          </a:p>
          <a:p>
            <a:pPr lvl="2"/>
            <a:r>
              <a:rPr lang="nl-BE" sz="1600" dirty="0" smtClean="0"/>
              <a:t>CMO/IMOV/CEMOV/BRUCEMO/ACEBE…</a:t>
            </a:r>
            <a:br>
              <a:rPr lang="nl-BE" sz="1600" dirty="0" smtClean="0"/>
            </a:br>
            <a:r>
              <a:rPr lang="nl-BE" sz="1300" dirty="0" smtClean="0"/>
              <a:t>(Borgerhout – Antwerpen – Turnhout – Mechelen – Leuven – Brussel (2) – Asse – Aalst – Oudenaarde – Gent – Sint-Niklaas – Genk – Hasselt – Neerpelt – Tongeren)</a:t>
            </a:r>
          </a:p>
          <a:p>
            <a:pPr lvl="3"/>
            <a:r>
              <a:rPr lang="nl-BE" sz="1200" dirty="0" smtClean="0"/>
              <a:t>Regionaal georganiseerd</a:t>
            </a:r>
          </a:p>
          <a:p>
            <a:pPr lvl="3"/>
            <a:r>
              <a:rPr lang="nl-BE" sz="1200" dirty="0" smtClean="0"/>
              <a:t>Regionaal bestuur</a:t>
            </a:r>
          </a:p>
          <a:p>
            <a:pPr lvl="1"/>
            <a:r>
              <a:rPr lang="nl-BE" sz="2000" dirty="0" smtClean="0"/>
              <a:t>2003</a:t>
            </a:r>
            <a:endParaRPr lang="nl-BE" sz="2000" dirty="0" smtClean="0"/>
          </a:p>
          <a:p>
            <a:pPr lvl="2"/>
            <a:r>
              <a:rPr lang="nl-BE" sz="1600" dirty="0" smtClean="0"/>
              <a:t>Uniforme naam </a:t>
            </a:r>
            <a:r>
              <a:rPr lang="nl-BE" sz="1600" dirty="0" err="1" smtClean="0"/>
              <a:t>Syntra</a:t>
            </a:r>
            <a:endParaRPr lang="nl-BE" sz="1600" dirty="0" smtClean="0"/>
          </a:p>
          <a:p>
            <a:pPr lvl="2"/>
            <a:r>
              <a:rPr lang="nl-BE" sz="1600" dirty="0" smtClean="0"/>
              <a:t>Schaalvergroting naar analogie West-Vlaanderen</a:t>
            </a:r>
          </a:p>
          <a:p>
            <a:pPr lvl="3"/>
            <a:r>
              <a:rPr lang="nl-BE" sz="1200" dirty="0" err="1" smtClean="0"/>
              <a:t>Syntra</a:t>
            </a:r>
            <a:r>
              <a:rPr lang="nl-BE" sz="1200" dirty="0" smtClean="0"/>
              <a:t> Midden-Vlaanderen</a:t>
            </a:r>
          </a:p>
          <a:p>
            <a:pPr lvl="3"/>
            <a:r>
              <a:rPr lang="nl-BE" sz="1200" dirty="0" err="1" smtClean="0"/>
              <a:t>Syntra</a:t>
            </a:r>
            <a:r>
              <a:rPr lang="nl-BE" sz="1200" dirty="0" smtClean="0"/>
              <a:t> AB</a:t>
            </a:r>
          </a:p>
          <a:p>
            <a:pPr lvl="3"/>
            <a:r>
              <a:rPr lang="nl-BE" sz="1200" dirty="0" err="1" smtClean="0"/>
              <a:t>Syntra</a:t>
            </a:r>
            <a:r>
              <a:rPr lang="nl-BE" sz="1200" dirty="0" smtClean="0"/>
              <a:t> Limburg</a:t>
            </a:r>
          </a:p>
          <a:p>
            <a:pPr lvl="3"/>
            <a:r>
              <a:rPr lang="nl-BE" sz="1200" dirty="0" err="1" smtClean="0"/>
              <a:t>Syntra</a:t>
            </a:r>
            <a:r>
              <a:rPr lang="nl-BE" sz="1200" dirty="0" smtClean="0"/>
              <a:t> Brussel</a:t>
            </a:r>
          </a:p>
          <a:p>
            <a:pPr lvl="3"/>
            <a:r>
              <a:rPr lang="nl-BE" sz="1200" dirty="0" smtClean="0"/>
              <a:t>(</a:t>
            </a:r>
            <a:r>
              <a:rPr lang="nl-BE" sz="1200" dirty="0" err="1" smtClean="0"/>
              <a:t>Syntra</a:t>
            </a:r>
            <a:r>
              <a:rPr lang="nl-BE" sz="1200" dirty="0" smtClean="0"/>
              <a:t> West)</a:t>
            </a:r>
          </a:p>
          <a:p>
            <a:pPr lvl="2"/>
            <a:r>
              <a:rPr lang="nl-BE" sz="1600" dirty="0" smtClean="0"/>
              <a:t>Problemen en bezwaren</a:t>
            </a:r>
          </a:p>
          <a:p>
            <a:pPr lvl="3"/>
            <a:r>
              <a:rPr lang="nl-BE" sz="1200" dirty="0" smtClean="0"/>
              <a:t>Financiële</a:t>
            </a:r>
          </a:p>
          <a:p>
            <a:pPr lvl="3"/>
            <a:r>
              <a:rPr lang="nl-BE" sz="1200" dirty="0" smtClean="0"/>
              <a:t>Bestuurlijke</a:t>
            </a:r>
          </a:p>
          <a:p>
            <a:pPr lvl="3"/>
            <a:r>
              <a:rPr lang="nl-BE" sz="1200" dirty="0" smtClean="0"/>
              <a:t>Persoonlijk</a:t>
            </a:r>
            <a:endParaRPr lang="nl-BE" sz="1200" dirty="0"/>
          </a:p>
        </p:txBody>
      </p:sp>
    </p:spTree>
    <p:extLst>
      <p:ext uri="{BB962C8B-B14F-4D97-AF65-F5344CB8AC3E}">
        <p14:creationId xmlns:p14="http://schemas.microsoft.com/office/powerpoint/2010/main" val="204502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3000" dirty="0" smtClean="0"/>
              <a:t>Marketing &amp; Sales team </a:t>
            </a:r>
            <a:r>
              <a:rPr lang="nl-BE" sz="3000" dirty="0" err="1" smtClean="0"/>
              <a:t>Syntra</a:t>
            </a:r>
            <a:r>
              <a:rPr lang="nl-BE" sz="3000" dirty="0" smtClean="0"/>
              <a:t> West Groep</a:t>
            </a:r>
            <a:endParaRPr lang="nl-BE" sz="3000" dirty="0"/>
          </a:p>
        </p:txBody>
      </p:sp>
      <p:pic>
        <p:nvPicPr>
          <p:cNvPr id="4" name="Afbeelding 3" descr="Schermopnam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5980"/>
            <a:ext cx="9144000" cy="309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1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Directieteam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75656" y="1518246"/>
            <a:ext cx="5410944" cy="4525963"/>
          </a:xfrm>
        </p:spPr>
        <p:txBody>
          <a:bodyPr anchor="ctr" anchorCtr="0">
            <a:normAutofit/>
          </a:bodyPr>
          <a:lstStyle/>
          <a:p>
            <a:pPr lvl="1"/>
            <a:r>
              <a:rPr lang="nl-BE" sz="2000" dirty="0" smtClean="0"/>
              <a:t>Directeur Afgevaardigd </a:t>
            </a:r>
            <a:r>
              <a:rPr lang="nl-BE" sz="2000" dirty="0"/>
              <a:t>B</a:t>
            </a:r>
            <a:r>
              <a:rPr lang="nl-BE" sz="2000" dirty="0" smtClean="0"/>
              <a:t>estuurder</a:t>
            </a:r>
          </a:p>
          <a:p>
            <a:pPr lvl="1"/>
            <a:r>
              <a:rPr lang="nl-BE" sz="2000" dirty="0" smtClean="0"/>
              <a:t>Directeur Sales en Marketing</a:t>
            </a:r>
          </a:p>
          <a:p>
            <a:pPr lvl="1"/>
            <a:r>
              <a:rPr lang="nl-BE" sz="2000" dirty="0" smtClean="0"/>
              <a:t>Directeur Organisatie en Productie</a:t>
            </a:r>
          </a:p>
          <a:p>
            <a:pPr lvl="1"/>
            <a:r>
              <a:rPr lang="nl-BE" sz="2000" dirty="0" smtClean="0"/>
              <a:t>3 Directeurs  Business Development</a:t>
            </a:r>
          </a:p>
          <a:p>
            <a:pPr lvl="1"/>
            <a:r>
              <a:rPr lang="nl-BE" sz="2000" dirty="0" smtClean="0"/>
              <a:t>Hoofd IT</a:t>
            </a:r>
          </a:p>
          <a:p>
            <a:pPr lvl="1"/>
            <a:r>
              <a:rPr lang="nl-BE" sz="2000" dirty="0" smtClean="0"/>
              <a:t>Hoofd HR &amp; Finance</a:t>
            </a:r>
            <a:endParaRPr lang="nl-BE" sz="2000" dirty="0"/>
          </a:p>
        </p:txBody>
      </p:sp>
    </p:spTree>
    <p:extLst>
      <p:ext uri="{BB962C8B-B14F-4D97-AF65-F5344CB8AC3E}">
        <p14:creationId xmlns:p14="http://schemas.microsoft.com/office/powerpoint/2010/main" val="139950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Organogram</a:t>
            </a:r>
            <a:endParaRPr lang="nl-BE" dirty="0"/>
          </a:p>
        </p:txBody>
      </p:sp>
      <p:graphicFrame>
        <p:nvGraphicFramePr>
          <p:cNvPr id="4" name="Tijdelijke aanduiding voor inhou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3033832"/>
              </p:ext>
            </p:extLst>
          </p:nvPr>
        </p:nvGraphicFramePr>
        <p:xfrm>
          <a:off x="457200" y="1773238"/>
          <a:ext cx="8363270" cy="45360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2654">
                  <a:extLst>
                    <a:ext uri="{9D8B030D-6E8A-4147-A177-3AD203B41FA5}">
                      <a16:colId xmlns:a16="http://schemas.microsoft.com/office/drawing/2014/main" val="279197285"/>
                    </a:ext>
                  </a:extLst>
                </a:gridCol>
                <a:gridCol w="1672654">
                  <a:extLst>
                    <a:ext uri="{9D8B030D-6E8A-4147-A177-3AD203B41FA5}">
                      <a16:colId xmlns:a16="http://schemas.microsoft.com/office/drawing/2014/main" val="500070844"/>
                    </a:ext>
                  </a:extLst>
                </a:gridCol>
                <a:gridCol w="1672654">
                  <a:extLst>
                    <a:ext uri="{9D8B030D-6E8A-4147-A177-3AD203B41FA5}">
                      <a16:colId xmlns:a16="http://schemas.microsoft.com/office/drawing/2014/main" val="3660279694"/>
                    </a:ext>
                  </a:extLst>
                </a:gridCol>
                <a:gridCol w="1672654">
                  <a:extLst>
                    <a:ext uri="{9D8B030D-6E8A-4147-A177-3AD203B41FA5}">
                      <a16:colId xmlns:a16="http://schemas.microsoft.com/office/drawing/2014/main" val="4170115477"/>
                    </a:ext>
                  </a:extLst>
                </a:gridCol>
                <a:gridCol w="1672654">
                  <a:extLst>
                    <a:ext uri="{9D8B030D-6E8A-4147-A177-3AD203B41FA5}">
                      <a16:colId xmlns:a16="http://schemas.microsoft.com/office/drawing/2014/main" val="554952252"/>
                    </a:ext>
                  </a:extLst>
                </a:gridCol>
              </a:tblGrid>
              <a:tr h="679280">
                <a:tc>
                  <a:txBody>
                    <a:bodyPr/>
                    <a:lstStyle/>
                    <a:p>
                      <a:pPr algn="ctr"/>
                      <a:endParaRPr lang="nl-BE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Ontwikkeling</a:t>
                      </a:r>
                      <a:endParaRPr lang="nl-BE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Sales en marketing</a:t>
                      </a:r>
                      <a:endParaRPr lang="nl-BE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Organisatie en begeleiding</a:t>
                      </a:r>
                      <a:endParaRPr lang="nl-BE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Shared services</a:t>
                      </a:r>
                      <a:endParaRPr lang="nl-BE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413325"/>
                  </a:ext>
                </a:extLst>
              </a:tr>
              <a:tr h="550972"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ICT &amp; Media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Business Developers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Account manager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Regiomanagers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51131045"/>
                  </a:ext>
                </a:extLst>
              </a:tr>
              <a:tr h="550972"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Techniek</a:t>
                      </a: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b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&amp; </a:t>
                      </a: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Supply </a:t>
                      </a: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Chain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</a:t>
                      </a: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marketeers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Coördinatoren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HR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2179131"/>
                  </a:ext>
                </a:extLst>
              </a:tr>
              <a:tr h="550972"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Management &amp;</a:t>
                      </a: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Taal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Corporate Marketing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Cursusbegeleiders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Finance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07637188"/>
                  </a:ext>
                </a:extLst>
              </a:tr>
              <a:tr h="550972"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 &amp; Lifestyle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Offertemakers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Juridisch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04246096"/>
                  </a:ext>
                </a:extLst>
              </a:tr>
              <a:tr h="550972"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Database</a:t>
                      </a: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manager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Aankoop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5007218"/>
                  </a:ext>
                </a:extLst>
              </a:tr>
              <a:tr h="550972"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Contact-</a:t>
                      </a:r>
                      <a:r>
                        <a:rPr lang="nl-BE" sz="13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 registratiecenter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Facility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7769968"/>
                  </a:ext>
                </a:extLst>
              </a:tr>
              <a:tr h="550972"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Webmaster</a:t>
                      </a:r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nl-BE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02549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641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Persoonlijke evaluatie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331640" y="1772816"/>
            <a:ext cx="5410944" cy="4525963"/>
          </a:xfrm>
        </p:spPr>
        <p:txBody>
          <a:bodyPr anchor="ctr" anchorCtr="0">
            <a:normAutofit lnSpcReduction="10000"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nl-BE" sz="2000" dirty="0" smtClean="0"/>
              <a:t>Positief</a:t>
            </a:r>
          </a:p>
          <a:p>
            <a:pPr lvl="2">
              <a:buFont typeface="Arial" panose="020B0604020202020204" pitchFamily="34" charset="0"/>
              <a:buChar char="+"/>
            </a:pPr>
            <a:r>
              <a:rPr lang="nl-BE" sz="1600" dirty="0" smtClean="0"/>
              <a:t>Uniforme kwaliteit</a:t>
            </a:r>
          </a:p>
          <a:p>
            <a:pPr lvl="2">
              <a:buFont typeface="Arial" panose="020B0604020202020204" pitchFamily="34" charset="0"/>
              <a:buChar char="+"/>
            </a:pPr>
            <a:r>
              <a:rPr lang="nl-BE" sz="1600" dirty="0" smtClean="0"/>
              <a:t>Functiespecialisatie</a:t>
            </a:r>
            <a:endParaRPr lang="nl-BE" sz="1600" dirty="0" smtClean="0"/>
          </a:p>
          <a:p>
            <a:pPr lvl="3">
              <a:buFont typeface="Arial" panose="020B0604020202020204" pitchFamily="34" charset="0"/>
              <a:buChar char="•"/>
            </a:pPr>
            <a:r>
              <a:rPr lang="nl-BE" sz="1600" dirty="0" smtClean="0"/>
              <a:t>Directieniveau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nl-BE" sz="1600" dirty="0" smtClean="0"/>
              <a:t>Medewerkersniveau</a:t>
            </a:r>
            <a:endParaRPr lang="nl-BE" sz="1600" dirty="0" smtClean="0"/>
          </a:p>
          <a:p>
            <a:pPr lvl="2">
              <a:buFont typeface="Arial" panose="020B0604020202020204" pitchFamily="34" charset="0"/>
              <a:buChar char="+"/>
            </a:pPr>
            <a:r>
              <a:rPr lang="nl-BE" sz="1600" dirty="0" smtClean="0"/>
              <a:t>Provinciale (Vlaamse) Marketing</a:t>
            </a:r>
          </a:p>
          <a:p>
            <a:pPr lvl="2">
              <a:buFont typeface="Arial" panose="020B0604020202020204" pitchFamily="34" charset="0"/>
              <a:buChar char="+"/>
            </a:pPr>
            <a:r>
              <a:rPr lang="nl-BE" sz="1600" dirty="0" smtClean="0"/>
              <a:t>Centralisatie van ondersteunende diensten  (efficiëntie)</a:t>
            </a:r>
            <a:br>
              <a:rPr lang="nl-BE" sz="1600" dirty="0" smtClean="0"/>
            </a:br>
            <a:r>
              <a:rPr lang="nl-BE" sz="1600" dirty="0" smtClean="0"/>
              <a:t>IT – Aankoop – Finance – Logistiek…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l-BE" sz="2000" dirty="0" smtClean="0"/>
              <a:t>Negatief</a:t>
            </a:r>
          </a:p>
          <a:p>
            <a:pPr lvl="2">
              <a:buFont typeface="Arial" panose="020B0604020202020204" pitchFamily="34" charset="0"/>
              <a:buChar char="-"/>
            </a:pPr>
            <a:r>
              <a:rPr lang="nl-BE" sz="1600" dirty="0" smtClean="0"/>
              <a:t>Grotere campussen worden groter/</a:t>
            </a:r>
            <a:br>
              <a:rPr lang="nl-BE" sz="1600" dirty="0" smtClean="0"/>
            </a:br>
            <a:r>
              <a:rPr lang="nl-BE" sz="1600" dirty="0" smtClean="0"/>
              <a:t>verschraling in de periferie</a:t>
            </a:r>
          </a:p>
          <a:p>
            <a:pPr lvl="2">
              <a:buFont typeface="Arial" panose="020B0604020202020204" pitchFamily="34" charset="0"/>
              <a:buChar char="-"/>
            </a:pPr>
            <a:r>
              <a:rPr lang="nl-BE" sz="1600" dirty="0" smtClean="0"/>
              <a:t>Minder regionale </a:t>
            </a:r>
            <a:r>
              <a:rPr lang="nl-BE" sz="1600" dirty="0" err="1" smtClean="0"/>
              <a:t>visibiliteit</a:t>
            </a:r>
            <a:r>
              <a:rPr lang="nl-BE" sz="1600" dirty="0" smtClean="0"/>
              <a:t> bij de stakeholders</a:t>
            </a:r>
          </a:p>
          <a:p>
            <a:pPr lvl="2">
              <a:buFont typeface="Arial" panose="020B0604020202020204" pitchFamily="34" charset="0"/>
              <a:buChar char="-"/>
            </a:pPr>
            <a:r>
              <a:rPr lang="nl-BE" sz="1600" dirty="0" smtClean="0"/>
              <a:t>Minder persoonlijk contact met docenten en cursisten</a:t>
            </a:r>
            <a:endParaRPr lang="nl-BE" sz="1600" dirty="0"/>
          </a:p>
          <a:p>
            <a:pPr lvl="2"/>
            <a:endParaRPr lang="nl-BE" sz="1600" dirty="0"/>
          </a:p>
        </p:txBody>
      </p:sp>
    </p:spTree>
    <p:extLst>
      <p:ext uri="{BB962C8B-B14F-4D97-AF65-F5344CB8AC3E}">
        <p14:creationId xmlns:p14="http://schemas.microsoft.com/office/powerpoint/2010/main" val="32467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smtClean="0"/>
              <a:t>Uitdagingen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043608" y="1772816"/>
            <a:ext cx="6912768" cy="4525963"/>
          </a:xfrm>
        </p:spPr>
        <p:txBody>
          <a:bodyPr anchor="ctr" anchorCtr="0">
            <a:normAutofit/>
          </a:bodyPr>
          <a:lstStyle/>
          <a:p>
            <a:pPr lvl="2"/>
            <a:r>
              <a:rPr lang="nl-BE" sz="2200" dirty="0" smtClean="0"/>
              <a:t>Leertijd wordt “duaal leren” – verschoolsing</a:t>
            </a:r>
          </a:p>
          <a:p>
            <a:pPr lvl="2"/>
            <a:r>
              <a:rPr lang="nl-BE" sz="2200" dirty="0" smtClean="0"/>
              <a:t>Afbouw klassiek subsidiesysteem</a:t>
            </a:r>
          </a:p>
          <a:p>
            <a:pPr lvl="2"/>
            <a:r>
              <a:rPr lang="nl-BE" sz="2200" dirty="0" smtClean="0"/>
              <a:t>“Sturend beleid”</a:t>
            </a:r>
          </a:p>
          <a:p>
            <a:pPr lvl="2"/>
            <a:r>
              <a:rPr lang="nl-BE" sz="2200" dirty="0" smtClean="0"/>
              <a:t>Nog een fusie op komst?</a:t>
            </a:r>
          </a:p>
          <a:p>
            <a:pPr lvl="2"/>
            <a:r>
              <a:rPr lang="nl-BE" sz="2200" dirty="0" smtClean="0"/>
              <a:t>Samenwerking met onderwijs?</a:t>
            </a:r>
            <a:endParaRPr lang="nl-BE" sz="2200" dirty="0"/>
          </a:p>
        </p:txBody>
      </p:sp>
    </p:spTree>
    <p:extLst>
      <p:ext uri="{BB962C8B-B14F-4D97-AF65-F5344CB8AC3E}">
        <p14:creationId xmlns:p14="http://schemas.microsoft.com/office/powerpoint/2010/main" val="204144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EFD78A21437D84DAC5B32F2BB466A5D" ma:contentTypeVersion="0" ma:contentTypeDescription="Een nieuw document maken." ma:contentTypeScope="" ma:versionID="9879ad63ee20f36c5c94c0db403a1d6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a17e5968c79d9fe2fc9f8835eee23f5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23BFE0-FB06-4B2A-A589-9FA9C11AD31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22A9F2-4B0F-4153-A619-38D4ABEAD1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2DE8A3A-E549-493A-966E-E0E9C819E90C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234</Words>
  <Application>Microsoft Office PowerPoint</Application>
  <PresentationFormat>Diavoorstelling (4:3)</PresentationFormat>
  <Paragraphs>109</Paragraphs>
  <Slides>10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4" baseType="lpstr">
      <vt:lpstr>Arial</vt:lpstr>
      <vt:lpstr>Arial Black</vt:lpstr>
      <vt:lpstr>Calibri</vt:lpstr>
      <vt:lpstr>Kantoorthema</vt:lpstr>
      <vt:lpstr>Congres Volwassenenonderwijs Blankenberge 22-23 november 2017       Chris Jonckheere</vt:lpstr>
      <vt:lpstr>CV - Chris Jonckheere</vt:lpstr>
      <vt:lpstr>Groep Syntra West</vt:lpstr>
      <vt:lpstr>Financieel</vt:lpstr>
      <vt:lpstr>Historiek van een schaalvergroting</vt:lpstr>
      <vt:lpstr>Marketing &amp; Sales team Syntra West Groep</vt:lpstr>
      <vt:lpstr>Directieteam</vt:lpstr>
      <vt:lpstr>Organogram</vt:lpstr>
      <vt:lpstr>Persoonlijke evaluatie</vt:lpstr>
      <vt:lpstr>Uitdagingen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Philippe Vermeersch</dc:creator>
  <cp:lastModifiedBy>Silke Ceyfs</cp:lastModifiedBy>
  <cp:revision>22</cp:revision>
  <dcterms:created xsi:type="dcterms:W3CDTF">2016-06-07T09:01:20Z</dcterms:created>
  <dcterms:modified xsi:type="dcterms:W3CDTF">2017-11-15T10:27:27Z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0x0101007EFD78A21437D84DAC5B32F2BB466A5D</vt:lpwstr>
  </property>
</Properties>
</file>