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86" r:id="rId1"/>
  </p:sldMasterIdLst>
  <p:notesMasterIdLst>
    <p:notesMasterId r:id="rId55"/>
  </p:notesMasterIdLst>
  <p:handoutMasterIdLst>
    <p:handoutMasterId r:id="rId56"/>
  </p:handoutMasterIdLst>
  <p:sldIdLst>
    <p:sldId id="533" r:id="rId2"/>
    <p:sldId id="630" r:id="rId3"/>
    <p:sldId id="591" r:id="rId4"/>
    <p:sldId id="592" r:id="rId5"/>
    <p:sldId id="627" r:id="rId6"/>
    <p:sldId id="633" r:id="rId7"/>
    <p:sldId id="634" r:id="rId8"/>
    <p:sldId id="623" r:id="rId9"/>
    <p:sldId id="593" r:id="rId10"/>
    <p:sldId id="624" r:id="rId11"/>
    <p:sldId id="553" r:id="rId12"/>
    <p:sldId id="554" r:id="rId13"/>
    <p:sldId id="555" r:id="rId14"/>
    <p:sldId id="556" r:id="rId15"/>
    <p:sldId id="557" r:id="rId16"/>
    <p:sldId id="558" r:id="rId17"/>
    <p:sldId id="618" r:id="rId18"/>
    <p:sldId id="559" r:id="rId19"/>
    <p:sldId id="560" r:id="rId20"/>
    <p:sldId id="604" r:id="rId21"/>
    <p:sldId id="628" r:id="rId22"/>
    <p:sldId id="594" r:id="rId23"/>
    <p:sldId id="595" r:id="rId24"/>
    <p:sldId id="596" r:id="rId25"/>
    <p:sldId id="597" r:id="rId26"/>
    <p:sldId id="598" r:id="rId27"/>
    <p:sldId id="602" r:id="rId28"/>
    <p:sldId id="636" r:id="rId29"/>
    <p:sldId id="617" r:id="rId30"/>
    <p:sldId id="613" r:id="rId31"/>
    <p:sldId id="637" r:id="rId32"/>
    <p:sldId id="615" r:id="rId33"/>
    <p:sldId id="616" r:id="rId34"/>
    <p:sldId id="614" r:id="rId35"/>
    <p:sldId id="632" r:id="rId36"/>
    <p:sldId id="648" r:id="rId37"/>
    <p:sldId id="656" r:id="rId38"/>
    <p:sldId id="649" r:id="rId39"/>
    <p:sldId id="650" r:id="rId40"/>
    <p:sldId id="651" r:id="rId41"/>
    <p:sldId id="652" r:id="rId42"/>
    <p:sldId id="654" r:id="rId43"/>
    <p:sldId id="653" r:id="rId44"/>
    <p:sldId id="655" r:id="rId45"/>
    <p:sldId id="639" r:id="rId46"/>
    <p:sldId id="640" r:id="rId47"/>
    <p:sldId id="641" r:id="rId48"/>
    <p:sldId id="642" r:id="rId49"/>
    <p:sldId id="643" r:id="rId50"/>
    <p:sldId id="644" r:id="rId51"/>
    <p:sldId id="645" r:id="rId52"/>
    <p:sldId id="646" r:id="rId53"/>
    <p:sldId id="635" r:id="rId54"/>
  </p:sldIdLst>
  <p:sldSz cx="9144000" cy="6858000" type="screen4x3"/>
  <p:notesSz cx="7099300" cy="10234613"/>
  <p:custDataLst>
    <p:tags r:id="rId57"/>
  </p:custDataLst>
  <p:defaultTextStyle>
    <a:defPPr>
      <a:defRPr lang="en-US"/>
    </a:defPPr>
    <a:lvl1pPr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5pPr>
    <a:lvl6pPr marL="2286000" algn="l" defTabSz="914400" rtl="0" eaLnBrk="1" latinLnBrk="0" hangingPunct="1">
      <a:defRPr kumimoji="1" sz="2400" kern="1200">
        <a:solidFill>
          <a:schemeClr val="tx1"/>
        </a:solidFill>
        <a:latin typeface="Times New Roman" pitchFamily="18" charset="0"/>
        <a:ea typeface="+mn-ea"/>
        <a:cs typeface="+mn-cs"/>
      </a:defRPr>
    </a:lvl6pPr>
    <a:lvl7pPr marL="2743200" algn="l" defTabSz="914400" rtl="0" eaLnBrk="1" latinLnBrk="0" hangingPunct="1">
      <a:defRPr kumimoji="1" sz="2400" kern="1200">
        <a:solidFill>
          <a:schemeClr val="tx1"/>
        </a:solidFill>
        <a:latin typeface="Times New Roman" pitchFamily="18" charset="0"/>
        <a:ea typeface="+mn-ea"/>
        <a:cs typeface="+mn-cs"/>
      </a:defRPr>
    </a:lvl7pPr>
    <a:lvl8pPr marL="3200400" algn="l" defTabSz="914400" rtl="0" eaLnBrk="1" latinLnBrk="0" hangingPunct="1">
      <a:defRPr kumimoji="1" sz="2400" kern="1200">
        <a:solidFill>
          <a:schemeClr val="tx1"/>
        </a:solidFill>
        <a:latin typeface="Times New Roman" pitchFamily="18" charset="0"/>
        <a:ea typeface="+mn-ea"/>
        <a:cs typeface="+mn-cs"/>
      </a:defRPr>
    </a:lvl8pPr>
    <a:lvl9pPr marL="3657600" algn="l" defTabSz="914400" rtl="0" eaLnBrk="1" latinLnBrk="0" hangingPunct="1">
      <a:defRPr kumimoji="1"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4136">
          <p15:clr>
            <a:srgbClr val="A4A3A4"/>
          </p15:clr>
        </p15:guide>
        <p15:guide id="2" pos="224">
          <p15:clr>
            <a:srgbClr val="A4A3A4"/>
          </p15:clr>
        </p15:guide>
      </p15:sldGuideLst>
    </p:ext>
    <p:ext uri="{2D200454-40CA-4A62-9FC3-DE9A4176ACB9}">
      <p15:notesGuideLst xmlns:p15="http://schemas.microsoft.com/office/powerpoint/2012/main">
        <p15:guide id="1" orient="horz" pos="3225" userDrawn="1">
          <p15:clr>
            <a:srgbClr val="A4A3A4"/>
          </p15:clr>
        </p15:guide>
        <p15:guide id="2" pos="223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FF0000"/>
    <a:srgbClr val="009900"/>
    <a:srgbClr val="FFCCFF"/>
    <a:srgbClr val="CCECFF"/>
    <a:srgbClr val="CCCCFF"/>
    <a:srgbClr val="CC99FF"/>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04" autoAdjust="0"/>
    <p:restoredTop sz="94567" autoAdjust="0"/>
  </p:normalViewPr>
  <p:slideViewPr>
    <p:cSldViewPr snapToGrid="0" snapToObjects="1">
      <p:cViewPr varScale="1">
        <p:scale>
          <a:sx n="74" d="100"/>
          <a:sy n="74" d="100"/>
        </p:scale>
        <p:origin x="972" y="72"/>
      </p:cViewPr>
      <p:guideLst>
        <p:guide orient="horz" pos="4136"/>
        <p:guide pos="224"/>
      </p:guideLst>
    </p:cSldViewPr>
  </p:slideViewPr>
  <p:outlineViewPr>
    <p:cViewPr>
      <p:scale>
        <a:sx n="33" d="100"/>
        <a:sy n="33" d="100"/>
      </p:scale>
      <p:origin x="0" y="-6636"/>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53" d="100"/>
          <a:sy n="53" d="100"/>
        </p:scale>
        <p:origin x="-1782" y="-96"/>
      </p:cViewPr>
      <p:guideLst>
        <p:guide orient="horz" pos="3225"/>
        <p:guide pos="2237"/>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gs" Target="tags/tag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D94856-8898-4FA1-865A-5ED0529BBC45}" type="doc">
      <dgm:prSet loTypeId="urn:microsoft.com/office/officeart/2005/8/layout/cycle4" loCatId="cycle" qsTypeId="urn:microsoft.com/office/officeart/2005/8/quickstyle/simple1" qsCatId="simple" csTypeId="urn:microsoft.com/office/officeart/2005/8/colors/accent1_2" csCatId="accent1" phldr="1"/>
      <dgm:spPr/>
      <dgm:t>
        <a:bodyPr/>
        <a:lstStyle/>
        <a:p>
          <a:endParaRPr lang="nl-BE"/>
        </a:p>
      </dgm:t>
    </dgm:pt>
    <dgm:pt modelId="{ED78ABFB-423E-412C-809A-87FC20DDE4C4}">
      <dgm:prSet phldrT="[Tekst]"/>
      <dgm:spPr/>
      <dgm:t>
        <a:bodyPr/>
        <a:lstStyle/>
        <a:p>
          <a:r>
            <a:rPr lang="nl-BE"/>
            <a:t>Act</a:t>
          </a:r>
        </a:p>
      </dgm:t>
    </dgm:pt>
    <dgm:pt modelId="{B01C6659-F037-4E3B-8003-2A83BD15386F}" type="parTrans" cxnId="{BB8AC9A6-D929-44D7-9C79-425E7FC7B2B3}">
      <dgm:prSet/>
      <dgm:spPr/>
      <dgm:t>
        <a:bodyPr/>
        <a:lstStyle/>
        <a:p>
          <a:endParaRPr lang="nl-BE"/>
        </a:p>
      </dgm:t>
    </dgm:pt>
    <dgm:pt modelId="{3318F87D-7D82-4C0A-8C96-71123137090C}" type="sibTrans" cxnId="{BB8AC9A6-D929-44D7-9C79-425E7FC7B2B3}">
      <dgm:prSet/>
      <dgm:spPr/>
      <dgm:t>
        <a:bodyPr/>
        <a:lstStyle/>
        <a:p>
          <a:endParaRPr lang="nl-BE"/>
        </a:p>
      </dgm:t>
    </dgm:pt>
    <dgm:pt modelId="{4C62767B-1569-42E1-BED3-E209C498ECF6}">
      <dgm:prSet phldrT="[Tekst]"/>
      <dgm:spPr/>
      <dgm:t>
        <a:bodyPr/>
        <a:lstStyle/>
        <a:p>
          <a:r>
            <a:rPr lang="nl-BE" b="1"/>
            <a:t>De resultaten </a:t>
          </a:r>
          <a:r>
            <a:rPr lang="nl-BE"/>
            <a:t> </a:t>
          </a:r>
          <a:r>
            <a:rPr lang="nl-BE" b="1"/>
            <a:t>consolideren</a:t>
          </a:r>
          <a:r>
            <a:rPr lang="nl-BE"/>
            <a:t> en acties </a:t>
          </a:r>
          <a:r>
            <a:rPr lang="nl-BE" b="1"/>
            <a:t>herformuleren</a:t>
          </a:r>
        </a:p>
      </dgm:t>
    </dgm:pt>
    <dgm:pt modelId="{BD6E8DE7-35D5-4A03-9101-FCD24AE9FEF5}" type="parTrans" cxnId="{74B2F591-1838-40FE-96C3-12E4EFE7D64F}">
      <dgm:prSet/>
      <dgm:spPr/>
      <dgm:t>
        <a:bodyPr/>
        <a:lstStyle/>
        <a:p>
          <a:endParaRPr lang="nl-BE"/>
        </a:p>
      </dgm:t>
    </dgm:pt>
    <dgm:pt modelId="{4A7A419C-D416-44AA-A615-F3854897F3C6}" type="sibTrans" cxnId="{74B2F591-1838-40FE-96C3-12E4EFE7D64F}">
      <dgm:prSet/>
      <dgm:spPr/>
      <dgm:t>
        <a:bodyPr/>
        <a:lstStyle/>
        <a:p>
          <a:endParaRPr lang="nl-BE"/>
        </a:p>
      </dgm:t>
    </dgm:pt>
    <dgm:pt modelId="{65A4E6CF-A1EB-40C9-B165-81A368D577CA}">
      <dgm:prSet phldrT="[Tekst]"/>
      <dgm:spPr/>
      <dgm:t>
        <a:bodyPr/>
        <a:lstStyle/>
        <a:p>
          <a:r>
            <a:rPr lang="nl-BE"/>
            <a:t>Plan</a:t>
          </a:r>
        </a:p>
      </dgm:t>
    </dgm:pt>
    <dgm:pt modelId="{7C015F24-AF94-478B-AB73-8AD3EC72B056}" type="parTrans" cxnId="{F9B858B5-2CD1-465F-889F-9769FBA82FF1}">
      <dgm:prSet/>
      <dgm:spPr/>
      <dgm:t>
        <a:bodyPr/>
        <a:lstStyle/>
        <a:p>
          <a:endParaRPr lang="nl-BE"/>
        </a:p>
      </dgm:t>
    </dgm:pt>
    <dgm:pt modelId="{F3F56BB5-A433-4F07-9D45-6F9BCCB41579}" type="sibTrans" cxnId="{F9B858B5-2CD1-465F-889F-9769FBA82FF1}">
      <dgm:prSet/>
      <dgm:spPr/>
      <dgm:t>
        <a:bodyPr/>
        <a:lstStyle/>
        <a:p>
          <a:endParaRPr lang="nl-BE"/>
        </a:p>
      </dgm:t>
    </dgm:pt>
    <dgm:pt modelId="{D5B72913-416D-47AF-92EB-A3CA6CF3D9C4}">
      <dgm:prSet phldrT="[Tekst]"/>
      <dgm:spPr/>
      <dgm:t>
        <a:bodyPr/>
        <a:lstStyle/>
        <a:p>
          <a:r>
            <a:rPr lang="nl-BE"/>
            <a:t>Een </a:t>
          </a:r>
          <a:r>
            <a:rPr lang="nl-BE" b="1"/>
            <a:t>jaarplan</a:t>
          </a:r>
          <a:r>
            <a:rPr lang="nl-BE"/>
            <a:t> maken</a:t>
          </a:r>
        </a:p>
      </dgm:t>
    </dgm:pt>
    <dgm:pt modelId="{AF7F2A80-934E-4535-AC1D-61B00E933D01}" type="parTrans" cxnId="{C60074D2-C5B4-4801-9ECA-2B5844FF3DE3}">
      <dgm:prSet/>
      <dgm:spPr/>
      <dgm:t>
        <a:bodyPr/>
        <a:lstStyle/>
        <a:p>
          <a:endParaRPr lang="nl-BE"/>
        </a:p>
      </dgm:t>
    </dgm:pt>
    <dgm:pt modelId="{1B302DA1-132F-491D-B473-77F5EAB95DFF}" type="sibTrans" cxnId="{C60074D2-C5B4-4801-9ECA-2B5844FF3DE3}">
      <dgm:prSet/>
      <dgm:spPr/>
      <dgm:t>
        <a:bodyPr/>
        <a:lstStyle/>
        <a:p>
          <a:endParaRPr lang="nl-BE"/>
        </a:p>
      </dgm:t>
    </dgm:pt>
    <dgm:pt modelId="{38376DC2-AFFA-4392-A3A4-C230F9363EC8}">
      <dgm:prSet phldrT="[Tekst]"/>
      <dgm:spPr/>
      <dgm:t>
        <a:bodyPr/>
        <a:lstStyle/>
        <a:p>
          <a:r>
            <a:rPr lang="nl-BE"/>
            <a:t>Do</a:t>
          </a:r>
        </a:p>
      </dgm:t>
    </dgm:pt>
    <dgm:pt modelId="{4BD5ACC3-C9D0-436A-A0B5-EB406E7AC412}" type="parTrans" cxnId="{46D76658-9149-4BA0-8166-0118EFAF3B35}">
      <dgm:prSet/>
      <dgm:spPr/>
      <dgm:t>
        <a:bodyPr/>
        <a:lstStyle/>
        <a:p>
          <a:endParaRPr lang="nl-BE"/>
        </a:p>
      </dgm:t>
    </dgm:pt>
    <dgm:pt modelId="{911D1109-A32A-448A-B1A7-2C74A807FC36}" type="sibTrans" cxnId="{46D76658-9149-4BA0-8166-0118EFAF3B35}">
      <dgm:prSet/>
      <dgm:spPr/>
      <dgm:t>
        <a:bodyPr/>
        <a:lstStyle/>
        <a:p>
          <a:endParaRPr lang="nl-BE"/>
        </a:p>
      </dgm:t>
    </dgm:pt>
    <dgm:pt modelId="{EE016B23-2D5E-4C4A-A656-D9FD2565BD77}">
      <dgm:prSet phldrT="[Tekst]"/>
      <dgm:spPr/>
      <dgm:t>
        <a:bodyPr/>
        <a:lstStyle/>
        <a:p>
          <a:r>
            <a:rPr lang="nl-BE"/>
            <a:t>De acties van een </a:t>
          </a:r>
          <a:r>
            <a:rPr lang="nl-BE" b="1"/>
            <a:t>jaarplan</a:t>
          </a:r>
          <a:r>
            <a:rPr lang="nl-BE"/>
            <a:t> </a:t>
          </a:r>
          <a:r>
            <a:rPr lang="nl-BE" b="1"/>
            <a:t>uitvoeren</a:t>
          </a:r>
        </a:p>
      </dgm:t>
    </dgm:pt>
    <dgm:pt modelId="{0A9B3891-AB8D-4C05-A79D-C073FD6993F2}" type="parTrans" cxnId="{DBD79A18-9CA2-472F-997E-1F738D920AD3}">
      <dgm:prSet/>
      <dgm:spPr/>
      <dgm:t>
        <a:bodyPr/>
        <a:lstStyle/>
        <a:p>
          <a:endParaRPr lang="nl-BE"/>
        </a:p>
      </dgm:t>
    </dgm:pt>
    <dgm:pt modelId="{F860E618-DEF7-4FAE-943E-CEDE36CB8FE8}" type="sibTrans" cxnId="{DBD79A18-9CA2-472F-997E-1F738D920AD3}">
      <dgm:prSet/>
      <dgm:spPr/>
      <dgm:t>
        <a:bodyPr/>
        <a:lstStyle/>
        <a:p>
          <a:endParaRPr lang="nl-BE"/>
        </a:p>
      </dgm:t>
    </dgm:pt>
    <dgm:pt modelId="{A2477658-8D3B-4681-9A3B-9186BA2A4064}">
      <dgm:prSet phldrT="[Tekst]"/>
      <dgm:spPr/>
      <dgm:t>
        <a:bodyPr/>
        <a:lstStyle/>
        <a:p>
          <a:r>
            <a:rPr lang="nl-BE"/>
            <a:t>Check</a:t>
          </a:r>
        </a:p>
      </dgm:t>
    </dgm:pt>
    <dgm:pt modelId="{D6FFE5DE-207C-428D-8CB2-B17E77EBA79D}" type="parTrans" cxnId="{4F06E6D2-9F17-4A35-B8B7-13D6CDE44460}">
      <dgm:prSet/>
      <dgm:spPr/>
      <dgm:t>
        <a:bodyPr/>
        <a:lstStyle/>
        <a:p>
          <a:endParaRPr lang="nl-BE"/>
        </a:p>
      </dgm:t>
    </dgm:pt>
    <dgm:pt modelId="{D3E9EB43-3A23-4BBA-8EBC-B6C347B404C3}" type="sibTrans" cxnId="{4F06E6D2-9F17-4A35-B8B7-13D6CDE44460}">
      <dgm:prSet/>
      <dgm:spPr/>
      <dgm:t>
        <a:bodyPr/>
        <a:lstStyle/>
        <a:p>
          <a:endParaRPr lang="nl-BE"/>
        </a:p>
      </dgm:t>
    </dgm:pt>
    <dgm:pt modelId="{303E4486-F4DE-4E90-8FAC-DA195ADDE4D1}">
      <dgm:prSet phldrT="[Tekst]"/>
      <dgm:spPr/>
      <dgm:t>
        <a:bodyPr/>
        <a:lstStyle/>
        <a:p>
          <a:r>
            <a:rPr lang="nl-BE"/>
            <a:t>De resultaten van een </a:t>
          </a:r>
          <a:r>
            <a:rPr lang="nl-BE" b="1"/>
            <a:t>jaarplan</a:t>
          </a:r>
          <a:r>
            <a:rPr lang="nl-BE"/>
            <a:t> </a:t>
          </a:r>
          <a:r>
            <a:rPr lang="nl-BE" b="1"/>
            <a:t>evalueren</a:t>
          </a:r>
        </a:p>
      </dgm:t>
    </dgm:pt>
    <dgm:pt modelId="{CC352540-188B-4200-850C-B8EE41646DBD}" type="parTrans" cxnId="{2A038E9D-8513-4029-8AC5-04A11D5E94A6}">
      <dgm:prSet/>
      <dgm:spPr/>
      <dgm:t>
        <a:bodyPr/>
        <a:lstStyle/>
        <a:p>
          <a:endParaRPr lang="nl-BE"/>
        </a:p>
      </dgm:t>
    </dgm:pt>
    <dgm:pt modelId="{CE361162-790E-4248-8876-0888D5F7B75E}" type="sibTrans" cxnId="{2A038E9D-8513-4029-8AC5-04A11D5E94A6}">
      <dgm:prSet/>
      <dgm:spPr/>
      <dgm:t>
        <a:bodyPr/>
        <a:lstStyle/>
        <a:p>
          <a:endParaRPr lang="nl-BE"/>
        </a:p>
      </dgm:t>
    </dgm:pt>
    <dgm:pt modelId="{919F6C7F-DED6-435B-91B0-151D911EF139}" type="pres">
      <dgm:prSet presAssocID="{81D94856-8898-4FA1-865A-5ED0529BBC45}" presName="cycleMatrixDiagram" presStyleCnt="0">
        <dgm:presLayoutVars>
          <dgm:chMax val="1"/>
          <dgm:dir/>
          <dgm:animLvl val="lvl"/>
          <dgm:resizeHandles val="exact"/>
        </dgm:presLayoutVars>
      </dgm:prSet>
      <dgm:spPr/>
      <dgm:t>
        <a:bodyPr/>
        <a:lstStyle/>
        <a:p>
          <a:endParaRPr lang="nl-BE"/>
        </a:p>
      </dgm:t>
    </dgm:pt>
    <dgm:pt modelId="{F0000BC4-575D-4E41-BDAB-0A728E5BA4A7}" type="pres">
      <dgm:prSet presAssocID="{81D94856-8898-4FA1-865A-5ED0529BBC45}" presName="children" presStyleCnt="0"/>
      <dgm:spPr/>
    </dgm:pt>
    <dgm:pt modelId="{5D4D55A4-AD00-4611-8D25-AA3CF00B6E0F}" type="pres">
      <dgm:prSet presAssocID="{81D94856-8898-4FA1-865A-5ED0529BBC45}" presName="child1group" presStyleCnt="0"/>
      <dgm:spPr/>
    </dgm:pt>
    <dgm:pt modelId="{5613121C-76F6-464B-98F0-00F6B30ED9DB}" type="pres">
      <dgm:prSet presAssocID="{81D94856-8898-4FA1-865A-5ED0529BBC45}" presName="child1" presStyleLbl="bgAcc1" presStyleIdx="0" presStyleCnt="4"/>
      <dgm:spPr/>
      <dgm:t>
        <a:bodyPr/>
        <a:lstStyle/>
        <a:p>
          <a:endParaRPr lang="nl-BE"/>
        </a:p>
      </dgm:t>
    </dgm:pt>
    <dgm:pt modelId="{9B40AC2B-150D-4FCB-9932-9742C3439DF0}" type="pres">
      <dgm:prSet presAssocID="{81D94856-8898-4FA1-865A-5ED0529BBC45}" presName="child1Text" presStyleLbl="bgAcc1" presStyleIdx="0" presStyleCnt="4">
        <dgm:presLayoutVars>
          <dgm:bulletEnabled val="1"/>
        </dgm:presLayoutVars>
      </dgm:prSet>
      <dgm:spPr/>
      <dgm:t>
        <a:bodyPr/>
        <a:lstStyle/>
        <a:p>
          <a:endParaRPr lang="nl-BE"/>
        </a:p>
      </dgm:t>
    </dgm:pt>
    <dgm:pt modelId="{B31170E3-D541-4185-95D1-884EF64EDA0B}" type="pres">
      <dgm:prSet presAssocID="{81D94856-8898-4FA1-865A-5ED0529BBC45}" presName="child2group" presStyleCnt="0"/>
      <dgm:spPr/>
    </dgm:pt>
    <dgm:pt modelId="{0A39FF4E-F4B6-4C32-B42E-591CA27AB193}" type="pres">
      <dgm:prSet presAssocID="{81D94856-8898-4FA1-865A-5ED0529BBC45}" presName="child2" presStyleLbl="bgAcc1" presStyleIdx="1" presStyleCnt="4"/>
      <dgm:spPr/>
      <dgm:t>
        <a:bodyPr/>
        <a:lstStyle/>
        <a:p>
          <a:endParaRPr lang="nl-BE"/>
        </a:p>
      </dgm:t>
    </dgm:pt>
    <dgm:pt modelId="{722A92B6-B753-4538-BA47-987F2D3788BE}" type="pres">
      <dgm:prSet presAssocID="{81D94856-8898-4FA1-865A-5ED0529BBC45}" presName="child2Text" presStyleLbl="bgAcc1" presStyleIdx="1" presStyleCnt="4">
        <dgm:presLayoutVars>
          <dgm:bulletEnabled val="1"/>
        </dgm:presLayoutVars>
      </dgm:prSet>
      <dgm:spPr/>
      <dgm:t>
        <a:bodyPr/>
        <a:lstStyle/>
        <a:p>
          <a:endParaRPr lang="nl-BE"/>
        </a:p>
      </dgm:t>
    </dgm:pt>
    <dgm:pt modelId="{7684957C-4951-4295-B64D-B19236CF8FF7}" type="pres">
      <dgm:prSet presAssocID="{81D94856-8898-4FA1-865A-5ED0529BBC45}" presName="child3group" presStyleCnt="0"/>
      <dgm:spPr/>
    </dgm:pt>
    <dgm:pt modelId="{3B5E914B-4806-44D0-82E9-43C9473899B6}" type="pres">
      <dgm:prSet presAssocID="{81D94856-8898-4FA1-865A-5ED0529BBC45}" presName="child3" presStyleLbl="bgAcc1" presStyleIdx="2" presStyleCnt="4"/>
      <dgm:spPr/>
      <dgm:t>
        <a:bodyPr/>
        <a:lstStyle/>
        <a:p>
          <a:endParaRPr lang="nl-BE"/>
        </a:p>
      </dgm:t>
    </dgm:pt>
    <dgm:pt modelId="{E1A79D95-DF66-4745-A896-C48E34EB2505}" type="pres">
      <dgm:prSet presAssocID="{81D94856-8898-4FA1-865A-5ED0529BBC45}" presName="child3Text" presStyleLbl="bgAcc1" presStyleIdx="2" presStyleCnt="4">
        <dgm:presLayoutVars>
          <dgm:bulletEnabled val="1"/>
        </dgm:presLayoutVars>
      </dgm:prSet>
      <dgm:spPr/>
      <dgm:t>
        <a:bodyPr/>
        <a:lstStyle/>
        <a:p>
          <a:endParaRPr lang="nl-BE"/>
        </a:p>
      </dgm:t>
    </dgm:pt>
    <dgm:pt modelId="{BA9A6584-7C9A-43B5-8341-F844E366097F}" type="pres">
      <dgm:prSet presAssocID="{81D94856-8898-4FA1-865A-5ED0529BBC45}" presName="child4group" presStyleCnt="0"/>
      <dgm:spPr/>
    </dgm:pt>
    <dgm:pt modelId="{9FA9D1CD-F339-4F23-9BE7-83D8CB2CA75A}" type="pres">
      <dgm:prSet presAssocID="{81D94856-8898-4FA1-865A-5ED0529BBC45}" presName="child4" presStyleLbl="bgAcc1" presStyleIdx="3" presStyleCnt="4"/>
      <dgm:spPr/>
      <dgm:t>
        <a:bodyPr/>
        <a:lstStyle/>
        <a:p>
          <a:endParaRPr lang="nl-BE"/>
        </a:p>
      </dgm:t>
    </dgm:pt>
    <dgm:pt modelId="{962B8301-A9F1-4D7F-A98E-A4BCAD086BBF}" type="pres">
      <dgm:prSet presAssocID="{81D94856-8898-4FA1-865A-5ED0529BBC45}" presName="child4Text" presStyleLbl="bgAcc1" presStyleIdx="3" presStyleCnt="4">
        <dgm:presLayoutVars>
          <dgm:bulletEnabled val="1"/>
        </dgm:presLayoutVars>
      </dgm:prSet>
      <dgm:spPr/>
      <dgm:t>
        <a:bodyPr/>
        <a:lstStyle/>
        <a:p>
          <a:endParaRPr lang="nl-BE"/>
        </a:p>
      </dgm:t>
    </dgm:pt>
    <dgm:pt modelId="{FCE2C19D-E11C-4915-A455-DDD2D1469BE1}" type="pres">
      <dgm:prSet presAssocID="{81D94856-8898-4FA1-865A-5ED0529BBC45}" presName="childPlaceholder" presStyleCnt="0"/>
      <dgm:spPr/>
    </dgm:pt>
    <dgm:pt modelId="{A1C9407E-A3F1-4F0D-9E40-072D0D038C5E}" type="pres">
      <dgm:prSet presAssocID="{81D94856-8898-4FA1-865A-5ED0529BBC45}" presName="circle" presStyleCnt="0"/>
      <dgm:spPr/>
    </dgm:pt>
    <dgm:pt modelId="{429DD4CD-8B4B-4DA8-805D-66687FE7CB2E}" type="pres">
      <dgm:prSet presAssocID="{81D94856-8898-4FA1-865A-5ED0529BBC45}" presName="quadrant1" presStyleLbl="node1" presStyleIdx="0" presStyleCnt="4">
        <dgm:presLayoutVars>
          <dgm:chMax val="1"/>
          <dgm:bulletEnabled val="1"/>
        </dgm:presLayoutVars>
      </dgm:prSet>
      <dgm:spPr/>
      <dgm:t>
        <a:bodyPr/>
        <a:lstStyle/>
        <a:p>
          <a:endParaRPr lang="nl-BE"/>
        </a:p>
      </dgm:t>
    </dgm:pt>
    <dgm:pt modelId="{853A5093-D225-4E4A-8896-A0A553621A2D}" type="pres">
      <dgm:prSet presAssocID="{81D94856-8898-4FA1-865A-5ED0529BBC45}" presName="quadrant2" presStyleLbl="node1" presStyleIdx="1" presStyleCnt="4">
        <dgm:presLayoutVars>
          <dgm:chMax val="1"/>
          <dgm:bulletEnabled val="1"/>
        </dgm:presLayoutVars>
      </dgm:prSet>
      <dgm:spPr/>
      <dgm:t>
        <a:bodyPr/>
        <a:lstStyle/>
        <a:p>
          <a:endParaRPr lang="nl-BE"/>
        </a:p>
      </dgm:t>
    </dgm:pt>
    <dgm:pt modelId="{1F158159-6E5E-47EC-9516-51323F45F6B6}" type="pres">
      <dgm:prSet presAssocID="{81D94856-8898-4FA1-865A-5ED0529BBC45}" presName="quadrant3" presStyleLbl="node1" presStyleIdx="2" presStyleCnt="4" custLinFactNeighborX="542">
        <dgm:presLayoutVars>
          <dgm:chMax val="1"/>
          <dgm:bulletEnabled val="1"/>
        </dgm:presLayoutVars>
      </dgm:prSet>
      <dgm:spPr/>
      <dgm:t>
        <a:bodyPr/>
        <a:lstStyle/>
        <a:p>
          <a:endParaRPr lang="nl-BE"/>
        </a:p>
      </dgm:t>
    </dgm:pt>
    <dgm:pt modelId="{40E4C443-44BD-488A-BED6-AC5F2563F695}" type="pres">
      <dgm:prSet presAssocID="{81D94856-8898-4FA1-865A-5ED0529BBC45}" presName="quadrant4" presStyleLbl="node1" presStyleIdx="3" presStyleCnt="4">
        <dgm:presLayoutVars>
          <dgm:chMax val="1"/>
          <dgm:bulletEnabled val="1"/>
        </dgm:presLayoutVars>
      </dgm:prSet>
      <dgm:spPr/>
      <dgm:t>
        <a:bodyPr/>
        <a:lstStyle/>
        <a:p>
          <a:endParaRPr lang="nl-BE"/>
        </a:p>
      </dgm:t>
    </dgm:pt>
    <dgm:pt modelId="{EFF0F353-E373-4191-91D8-F21FC54B20A5}" type="pres">
      <dgm:prSet presAssocID="{81D94856-8898-4FA1-865A-5ED0529BBC45}" presName="quadrantPlaceholder" presStyleCnt="0"/>
      <dgm:spPr/>
    </dgm:pt>
    <dgm:pt modelId="{B3803D10-9003-4C3B-A277-5A2312011A4D}" type="pres">
      <dgm:prSet presAssocID="{81D94856-8898-4FA1-865A-5ED0529BBC45}" presName="center1" presStyleLbl="fgShp" presStyleIdx="0" presStyleCnt="2"/>
      <dgm:spPr/>
    </dgm:pt>
    <dgm:pt modelId="{03C79979-AD96-4367-9CFD-BA3A464A64FC}" type="pres">
      <dgm:prSet presAssocID="{81D94856-8898-4FA1-865A-5ED0529BBC45}" presName="center2" presStyleLbl="fgShp" presStyleIdx="1" presStyleCnt="2"/>
      <dgm:spPr/>
    </dgm:pt>
  </dgm:ptLst>
  <dgm:cxnLst>
    <dgm:cxn modelId="{F9B858B5-2CD1-465F-889F-9769FBA82FF1}" srcId="{81D94856-8898-4FA1-865A-5ED0529BBC45}" destId="{65A4E6CF-A1EB-40C9-B165-81A368D577CA}" srcOrd="1" destOrd="0" parTransId="{7C015F24-AF94-478B-AB73-8AD3EC72B056}" sibTransId="{F3F56BB5-A433-4F07-9D45-6F9BCCB41579}"/>
    <dgm:cxn modelId="{4F06E6D2-9F17-4A35-B8B7-13D6CDE44460}" srcId="{81D94856-8898-4FA1-865A-5ED0529BBC45}" destId="{A2477658-8D3B-4681-9A3B-9186BA2A4064}" srcOrd="3" destOrd="0" parTransId="{D6FFE5DE-207C-428D-8CB2-B17E77EBA79D}" sibTransId="{D3E9EB43-3A23-4BBA-8EBC-B6C347B404C3}"/>
    <dgm:cxn modelId="{84A7381F-F2C8-4EDF-B78D-C1D1BA22DC2B}" type="presOf" srcId="{65A4E6CF-A1EB-40C9-B165-81A368D577CA}" destId="{853A5093-D225-4E4A-8896-A0A553621A2D}" srcOrd="0" destOrd="0" presId="urn:microsoft.com/office/officeart/2005/8/layout/cycle4"/>
    <dgm:cxn modelId="{46D76658-9149-4BA0-8166-0118EFAF3B35}" srcId="{81D94856-8898-4FA1-865A-5ED0529BBC45}" destId="{38376DC2-AFFA-4392-A3A4-C230F9363EC8}" srcOrd="2" destOrd="0" parTransId="{4BD5ACC3-C9D0-436A-A0B5-EB406E7AC412}" sibTransId="{911D1109-A32A-448A-B1A7-2C74A807FC36}"/>
    <dgm:cxn modelId="{6C81854C-1CAD-4159-8E58-3C8E289AA631}" type="presOf" srcId="{D5B72913-416D-47AF-92EB-A3CA6CF3D9C4}" destId="{722A92B6-B753-4538-BA47-987F2D3788BE}" srcOrd="1" destOrd="0" presId="urn:microsoft.com/office/officeart/2005/8/layout/cycle4"/>
    <dgm:cxn modelId="{FB19D250-B866-4A13-893C-EC60B7BE9D07}" type="presOf" srcId="{D5B72913-416D-47AF-92EB-A3CA6CF3D9C4}" destId="{0A39FF4E-F4B6-4C32-B42E-591CA27AB193}" srcOrd="0" destOrd="0" presId="urn:microsoft.com/office/officeart/2005/8/layout/cycle4"/>
    <dgm:cxn modelId="{BEDD9958-6220-43CE-A38C-54EF1F96BC05}" type="presOf" srcId="{303E4486-F4DE-4E90-8FAC-DA195ADDE4D1}" destId="{962B8301-A9F1-4D7F-A98E-A4BCAD086BBF}" srcOrd="1" destOrd="0" presId="urn:microsoft.com/office/officeart/2005/8/layout/cycle4"/>
    <dgm:cxn modelId="{52A99785-4A21-4043-B38A-27E20486DBD7}" type="presOf" srcId="{38376DC2-AFFA-4392-A3A4-C230F9363EC8}" destId="{1F158159-6E5E-47EC-9516-51323F45F6B6}" srcOrd="0" destOrd="0" presId="urn:microsoft.com/office/officeart/2005/8/layout/cycle4"/>
    <dgm:cxn modelId="{9A1724D0-29D3-4014-8D0E-649A3785BE3C}" type="presOf" srcId="{A2477658-8D3B-4681-9A3B-9186BA2A4064}" destId="{40E4C443-44BD-488A-BED6-AC5F2563F695}" srcOrd="0" destOrd="0" presId="urn:microsoft.com/office/officeart/2005/8/layout/cycle4"/>
    <dgm:cxn modelId="{2626D9B0-75DC-46A9-9832-9AEF1E145B81}" type="presOf" srcId="{81D94856-8898-4FA1-865A-5ED0529BBC45}" destId="{919F6C7F-DED6-435B-91B0-151D911EF139}" srcOrd="0" destOrd="0" presId="urn:microsoft.com/office/officeart/2005/8/layout/cycle4"/>
    <dgm:cxn modelId="{DBD79A18-9CA2-472F-997E-1F738D920AD3}" srcId="{38376DC2-AFFA-4392-A3A4-C230F9363EC8}" destId="{EE016B23-2D5E-4C4A-A656-D9FD2565BD77}" srcOrd="0" destOrd="0" parTransId="{0A9B3891-AB8D-4C05-A79D-C073FD6993F2}" sibTransId="{F860E618-DEF7-4FAE-943E-CEDE36CB8FE8}"/>
    <dgm:cxn modelId="{F4B0817C-80C8-4387-92BA-5288765EFA08}" type="presOf" srcId="{303E4486-F4DE-4E90-8FAC-DA195ADDE4D1}" destId="{9FA9D1CD-F339-4F23-9BE7-83D8CB2CA75A}" srcOrd="0" destOrd="0" presId="urn:microsoft.com/office/officeart/2005/8/layout/cycle4"/>
    <dgm:cxn modelId="{2A038E9D-8513-4029-8AC5-04A11D5E94A6}" srcId="{A2477658-8D3B-4681-9A3B-9186BA2A4064}" destId="{303E4486-F4DE-4E90-8FAC-DA195ADDE4D1}" srcOrd="0" destOrd="0" parTransId="{CC352540-188B-4200-850C-B8EE41646DBD}" sibTransId="{CE361162-790E-4248-8876-0888D5F7B75E}"/>
    <dgm:cxn modelId="{BB8AC9A6-D929-44D7-9C79-425E7FC7B2B3}" srcId="{81D94856-8898-4FA1-865A-5ED0529BBC45}" destId="{ED78ABFB-423E-412C-809A-87FC20DDE4C4}" srcOrd="0" destOrd="0" parTransId="{B01C6659-F037-4E3B-8003-2A83BD15386F}" sibTransId="{3318F87D-7D82-4C0A-8C96-71123137090C}"/>
    <dgm:cxn modelId="{3F2D1075-EA58-4F75-9BFC-4A6073F34CD9}" type="presOf" srcId="{ED78ABFB-423E-412C-809A-87FC20DDE4C4}" destId="{429DD4CD-8B4B-4DA8-805D-66687FE7CB2E}" srcOrd="0" destOrd="0" presId="urn:microsoft.com/office/officeart/2005/8/layout/cycle4"/>
    <dgm:cxn modelId="{74B2F591-1838-40FE-96C3-12E4EFE7D64F}" srcId="{ED78ABFB-423E-412C-809A-87FC20DDE4C4}" destId="{4C62767B-1569-42E1-BED3-E209C498ECF6}" srcOrd="0" destOrd="0" parTransId="{BD6E8DE7-35D5-4A03-9101-FCD24AE9FEF5}" sibTransId="{4A7A419C-D416-44AA-A615-F3854897F3C6}"/>
    <dgm:cxn modelId="{E5BD76E4-CD08-4602-8B6B-21DEEF61E645}" type="presOf" srcId="{EE016B23-2D5E-4C4A-A656-D9FD2565BD77}" destId="{E1A79D95-DF66-4745-A896-C48E34EB2505}" srcOrd="1" destOrd="0" presId="urn:microsoft.com/office/officeart/2005/8/layout/cycle4"/>
    <dgm:cxn modelId="{5C46FD23-BB76-43B6-A929-63A35CD6E52E}" type="presOf" srcId="{4C62767B-1569-42E1-BED3-E209C498ECF6}" destId="{5613121C-76F6-464B-98F0-00F6B30ED9DB}" srcOrd="0" destOrd="0" presId="urn:microsoft.com/office/officeart/2005/8/layout/cycle4"/>
    <dgm:cxn modelId="{AC5B9707-A008-4FC4-A32D-8E5ECE3B2ECC}" type="presOf" srcId="{4C62767B-1569-42E1-BED3-E209C498ECF6}" destId="{9B40AC2B-150D-4FCB-9932-9742C3439DF0}" srcOrd="1" destOrd="0" presId="urn:microsoft.com/office/officeart/2005/8/layout/cycle4"/>
    <dgm:cxn modelId="{C60074D2-C5B4-4801-9ECA-2B5844FF3DE3}" srcId="{65A4E6CF-A1EB-40C9-B165-81A368D577CA}" destId="{D5B72913-416D-47AF-92EB-A3CA6CF3D9C4}" srcOrd="0" destOrd="0" parTransId="{AF7F2A80-934E-4535-AC1D-61B00E933D01}" sibTransId="{1B302DA1-132F-491D-B473-77F5EAB95DFF}"/>
    <dgm:cxn modelId="{1A0B406B-7852-4086-A4A0-656E5B0E00D9}" type="presOf" srcId="{EE016B23-2D5E-4C4A-A656-D9FD2565BD77}" destId="{3B5E914B-4806-44D0-82E9-43C9473899B6}" srcOrd="0" destOrd="0" presId="urn:microsoft.com/office/officeart/2005/8/layout/cycle4"/>
    <dgm:cxn modelId="{61302AA9-A95A-43A9-A0B9-6B6855B5CB37}" type="presParOf" srcId="{919F6C7F-DED6-435B-91B0-151D911EF139}" destId="{F0000BC4-575D-4E41-BDAB-0A728E5BA4A7}" srcOrd="0" destOrd="0" presId="urn:microsoft.com/office/officeart/2005/8/layout/cycle4"/>
    <dgm:cxn modelId="{F571850D-8865-47DC-8B79-5FE411B0829E}" type="presParOf" srcId="{F0000BC4-575D-4E41-BDAB-0A728E5BA4A7}" destId="{5D4D55A4-AD00-4611-8D25-AA3CF00B6E0F}" srcOrd="0" destOrd="0" presId="urn:microsoft.com/office/officeart/2005/8/layout/cycle4"/>
    <dgm:cxn modelId="{04E811F3-99AE-406A-BFED-E2A74079110F}" type="presParOf" srcId="{5D4D55A4-AD00-4611-8D25-AA3CF00B6E0F}" destId="{5613121C-76F6-464B-98F0-00F6B30ED9DB}" srcOrd="0" destOrd="0" presId="urn:microsoft.com/office/officeart/2005/8/layout/cycle4"/>
    <dgm:cxn modelId="{95303161-9602-4564-BD0E-BA25485D329B}" type="presParOf" srcId="{5D4D55A4-AD00-4611-8D25-AA3CF00B6E0F}" destId="{9B40AC2B-150D-4FCB-9932-9742C3439DF0}" srcOrd="1" destOrd="0" presId="urn:microsoft.com/office/officeart/2005/8/layout/cycle4"/>
    <dgm:cxn modelId="{582D03A5-6CAE-4A87-A27F-5A9378A84C38}" type="presParOf" srcId="{F0000BC4-575D-4E41-BDAB-0A728E5BA4A7}" destId="{B31170E3-D541-4185-95D1-884EF64EDA0B}" srcOrd="1" destOrd="0" presId="urn:microsoft.com/office/officeart/2005/8/layout/cycle4"/>
    <dgm:cxn modelId="{68688FAB-BE81-44FD-87E1-36121AD9AABA}" type="presParOf" srcId="{B31170E3-D541-4185-95D1-884EF64EDA0B}" destId="{0A39FF4E-F4B6-4C32-B42E-591CA27AB193}" srcOrd="0" destOrd="0" presId="urn:microsoft.com/office/officeart/2005/8/layout/cycle4"/>
    <dgm:cxn modelId="{C42E4695-2832-4EA3-8487-B5455FF97015}" type="presParOf" srcId="{B31170E3-D541-4185-95D1-884EF64EDA0B}" destId="{722A92B6-B753-4538-BA47-987F2D3788BE}" srcOrd="1" destOrd="0" presId="urn:microsoft.com/office/officeart/2005/8/layout/cycle4"/>
    <dgm:cxn modelId="{127BF3A8-4EDE-4EDF-8E04-CB59525872D1}" type="presParOf" srcId="{F0000BC4-575D-4E41-BDAB-0A728E5BA4A7}" destId="{7684957C-4951-4295-B64D-B19236CF8FF7}" srcOrd="2" destOrd="0" presId="urn:microsoft.com/office/officeart/2005/8/layout/cycle4"/>
    <dgm:cxn modelId="{FDA00585-B05C-4391-9122-4D4A625082C3}" type="presParOf" srcId="{7684957C-4951-4295-B64D-B19236CF8FF7}" destId="{3B5E914B-4806-44D0-82E9-43C9473899B6}" srcOrd="0" destOrd="0" presId="urn:microsoft.com/office/officeart/2005/8/layout/cycle4"/>
    <dgm:cxn modelId="{4E078615-8796-480B-BCE5-89E6B26AF06A}" type="presParOf" srcId="{7684957C-4951-4295-B64D-B19236CF8FF7}" destId="{E1A79D95-DF66-4745-A896-C48E34EB2505}" srcOrd="1" destOrd="0" presId="urn:microsoft.com/office/officeart/2005/8/layout/cycle4"/>
    <dgm:cxn modelId="{CBFB07F5-5C5D-4F74-B057-0DDCD8B16E9B}" type="presParOf" srcId="{F0000BC4-575D-4E41-BDAB-0A728E5BA4A7}" destId="{BA9A6584-7C9A-43B5-8341-F844E366097F}" srcOrd="3" destOrd="0" presId="urn:microsoft.com/office/officeart/2005/8/layout/cycle4"/>
    <dgm:cxn modelId="{8AD4E83D-F5A7-436B-939F-BB2E937C9F0E}" type="presParOf" srcId="{BA9A6584-7C9A-43B5-8341-F844E366097F}" destId="{9FA9D1CD-F339-4F23-9BE7-83D8CB2CA75A}" srcOrd="0" destOrd="0" presId="urn:microsoft.com/office/officeart/2005/8/layout/cycle4"/>
    <dgm:cxn modelId="{1BD4BD23-D7B8-4B2A-976E-6497C3EA3CB9}" type="presParOf" srcId="{BA9A6584-7C9A-43B5-8341-F844E366097F}" destId="{962B8301-A9F1-4D7F-A98E-A4BCAD086BBF}" srcOrd="1" destOrd="0" presId="urn:microsoft.com/office/officeart/2005/8/layout/cycle4"/>
    <dgm:cxn modelId="{7DB73948-AF7C-4DB6-857D-A29C05EFD9A6}" type="presParOf" srcId="{F0000BC4-575D-4E41-BDAB-0A728E5BA4A7}" destId="{FCE2C19D-E11C-4915-A455-DDD2D1469BE1}" srcOrd="4" destOrd="0" presId="urn:microsoft.com/office/officeart/2005/8/layout/cycle4"/>
    <dgm:cxn modelId="{2E4C7D4F-6216-4724-B578-B514FE2382AA}" type="presParOf" srcId="{919F6C7F-DED6-435B-91B0-151D911EF139}" destId="{A1C9407E-A3F1-4F0D-9E40-072D0D038C5E}" srcOrd="1" destOrd="0" presId="urn:microsoft.com/office/officeart/2005/8/layout/cycle4"/>
    <dgm:cxn modelId="{00795611-F43D-44A3-95E3-A501E263EECC}" type="presParOf" srcId="{A1C9407E-A3F1-4F0D-9E40-072D0D038C5E}" destId="{429DD4CD-8B4B-4DA8-805D-66687FE7CB2E}" srcOrd="0" destOrd="0" presId="urn:microsoft.com/office/officeart/2005/8/layout/cycle4"/>
    <dgm:cxn modelId="{6ABC30F5-0397-4C34-A9E4-36D3D0E9F350}" type="presParOf" srcId="{A1C9407E-A3F1-4F0D-9E40-072D0D038C5E}" destId="{853A5093-D225-4E4A-8896-A0A553621A2D}" srcOrd="1" destOrd="0" presId="urn:microsoft.com/office/officeart/2005/8/layout/cycle4"/>
    <dgm:cxn modelId="{DB342960-0B67-4775-8048-40D24300858D}" type="presParOf" srcId="{A1C9407E-A3F1-4F0D-9E40-072D0D038C5E}" destId="{1F158159-6E5E-47EC-9516-51323F45F6B6}" srcOrd="2" destOrd="0" presId="urn:microsoft.com/office/officeart/2005/8/layout/cycle4"/>
    <dgm:cxn modelId="{2355094E-7655-4D26-8AAC-0475748E7207}" type="presParOf" srcId="{A1C9407E-A3F1-4F0D-9E40-072D0D038C5E}" destId="{40E4C443-44BD-488A-BED6-AC5F2563F695}" srcOrd="3" destOrd="0" presId="urn:microsoft.com/office/officeart/2005/8/layout/cycle4"/>
    <dgm:cxn modelId="{F4DE16BA-8817-449B-A7BF-F48C3D96D844}" type="presParOf" srcId="{A1C9407E-A3F1-4F0D-9E40-072D0D038C5E}" destId="{EFF0F353-E373-4191-91D8-F21FC54B20A5}" srcOrd="4" destOrd="0" presId="urn:microsoft.com/office/officeart/2005/8/layout/cycle4"/>
    <dgm:cxn modelId="{96F67137-63AD-4CD6-9A9A-4AE2AB647522}" type="presParOf" srcId="{919F6C7F-DED6-435B-91B0-151D911EF139}" destId="{B3803D10-9003-4C3B-A277-5A2312011A4D}" srcOrd="2" destOrd="0" presId="urn:microsoft.com/office/officeart/2005/8/layout/cycle4"/>
    <dgm:cxn modelId="{F0B83F69-18EF-434D-B333-463BF84B8D8F}" type="presParOf" srcId="{919F6C7F-DED6-435B-91B0-151D911EF139}" destId="{03C79979-AD96-4367-9CFD-BA3A464A64FC}"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D94856-8898-4FA1-865A-5ED0529BBC45}" type="doc">
      <dgm:prSet loTypeId="urn:microsoft.com/office/officeart/2005/8/layout/cycle4" loCatId="cycle" qsTypeId="urn:microsoft.com/office/officeart/2005/8/quickstyle/simple1" qsCatId="simple" csTypeId="urn:microsoft.com/office/officeart/2005/8/colors/accent1_2" csCatId="accent1" phldr="1"/>
      <dgm:spPr/>
      <dgm:t>
        <a:bodyPr/>
        <a:lstStyle/>
        <a:p>
          <a:endParaRPr lang="nl-BE"/>
        </a:p>
      </dgm:t>
    </dgm:pt>
    <dgm:pt modelId="{ED78ABFB-423E-412C-809A-87FC20DDE4C4}">
      <dgm:prSet phldrT="[Tekst]"/>
      <dgm:spPr/>
      <dgm:t>
        <a:bodyPr/>
        <a:lstStyle/>
        <a:p>
          <a:r>
            <a:rPr lang="nl-BE"/>
            <a:t>Act</a:t>
          </a:r>
        </a:p>
      </dgm:t>
    </dgm:pt>
    <dgm:pt modelId="{B01C6659-F037-4E3B-8003-2A83BD15386F}" type="parTrans" cxnId="{BB8AC9A6-D929-44D7-9C79-425E7FC7B2B3}">
      <dgm:prSet/>
      <dgm:spPr/>
      <dgm:t>
        <a:bodyPr/>
        <a:lstStyle/>
        <a:p>
          <a:endParaRPr lang="nl-BE"/>
        </a:p>
      </dgm:t>
    </dgm:pt>
    <dgm:pt modelId="{3318F87D-7D82-4C0A-8C96-71123137090C}" type="sibTrans" cxnId="{BB8AC9A6-D929-44D7-9C79-425E7FC7B2B3}">
      <dgm:prSet/>
      <dgm:spPr/>
      <dgm:t>
        <a:bodyPr/>
        <a:lstStyle/>
        <a:p>
          <a:endParaRPr lang="nl-BE"/>
        </a:p>
      </dgm:t>
    </dgm:pt>
    <dgm:pt modelId="{4C62767B-1569-42E1-BED3-E209C498ECF6}">
      <dgm:prSet phldrT="[Tekst]"/>
      <dgm:spPr/>
      <dgm:t>
        <a:bodyPr/>
        <a:lstStyle/>
        <a:p>
          <a:r>
            <a:rPr lang="nl-BE" b="1"/>
            <a:t>De resultaten </a:t>
          </a:r>
          <a:r>
            <a:rPr lang="nl-BE"/>
            <a:t> </a:t>
          </a:r>
          <a:r>
            <a:rPr lang="nl-BE" b="1"/>
            <a:t>consolideren</a:t>
          </a:r>
          <a:r>
            <a:rPr lang="nl-BE"/>
            <a:t> en acties </a:t>
          </a:r>
          <a:r>
            <a:rPr lang="nl-BE" b="1"/>
            <a:t>herformuleren</a:t>
          </a:r>
        </a:p>
      </dgm:t>
    </dgm:pt>
    <dgm:pt modelId="{BD6E8DE7-35D5-4A03-9101-FCD24AE9FEF5}" type="parTrans" cxnId="{74B2F591-1838-40FE-96C3-12E4EFE7D64F}">
      <dgm:prSet/>
      <dgm:spPr/>
      <dgm:t>
        <a:bodyPr/>
        <a:lstStyle/>
        <a:p>
          <a:endParaRPr lang="nl-BE"/>
        </a:p>
      </dgm:t>
    </dgm:pt>
    <dgm:pt modelId="{4A7A419C-D416-44AA-A615-F3854897F3C6}" type="sibTrans" cxnId="{74B2F591-1838-40FE-96C3-12E4EFE7D64F}">
      <dgm:prSet/>
      <dgm:spPr/>
      <dgm:t>
        <a:bodyPr/>
        <a:lstStyle/>
        <a:p>
          <a:endParaRPr lang="nl-BE"/>
        </a:p>
      </dgm:t>
    </dgm:pt>
    <dgm:pt modelId="{65A4E6CF-A1EB-40C9-B165-81A368D577CA}">
      <dgm:prSet phldrT="[Tekst]"/>
      <dgm:spPr/>
      <dgm:t>
        <a:bodyPr/>
        <a:lstStyle/>
        <a:p>
          <a:r>
            <a:rPr lang="nl-BE"/>
            <a:t>Plan</a:t>
          </a:r>
        </a:p>
      </dgm:t>
    </dgm:pt>
    <dgm:pt modelId="{7C015F24-AF94-478B-AB73-8AD3EC72B056}" type="parTrans" cxnId="{F9B858B5-2CD1-465F-889F-9769FBA82FF1}">
      <dgm:prSet/>
      <dgm:spPr/>
      <dgm:t>
        <a:bodyPr/>
        <a:lstStyle/>
        <a:p>
          <a:endParaRPr lang="nl-BE"/>
        </a:p>
      </dgm:t>
    </dgm:pt>
    <dgm:pt modelId="{F3F56BB5-A433-4F07-9D45-6F9BCCB41579}" type="sibTrans" cxnId="{F9B858B5-2CD1-465F-889F-9769FBA82FF1}">
      <dgm:prSet/>
      <dgm:spPr/>
      <dgm:t>
        <a:bodyPr/>
        <a:lstStyle/>
        <a:p>
          <a:endParaRPr lang="nl-BE"/>
        </a:p>
      </dgm:t>
    </dgm:pt>
    <dgm:pt modelId="{D5B72913-416D-47AF-92EB-A3CA6CF3D9C4}">
      <dgm:prSet phldrT="[Tekst]"/>
      <dgm:spPr/>
      <dgm:t>
        <a:bodyPr/>
        <a:lstStyle/>
        <a:p>
          <a:r>
            <a:rPr lang="nl-BE"/>
            <a:t>Een </a:t>
          </a:r>
          <a:r>
            <a:rPr lang="nl-BE" b="1"/>
            <a:t>jaarplan</a:t>
          </a:r>
          <a:r>
            <a:rPr lang="nl-BE"/>
            <a:t> maken</a:t>
          </a:r>
        </a:p>
      </dgm:t>
    </dgm:pt>
    <dgm:pt modelId="{AF7F2A80-934E-4535-AC1D-61B00E933D01}" type="parTrans" cxnId="{C60074D2-C5B4-4801-9ECA-2B5844FF3DE3}">
      <dgm:prSet/>
      <dgm:spPr/>
      <dgm:t>
        <a:bodyPr/>
        <a:lstStyle/>
        <a:p>
          <a:endParaRPr lang="nl-BE"/>
        </a:p>
      </dgm:t>
    </dgm:pt>
    <dgm:pt modelId="{1B302DA1-132F-491D-B473-77F5EAB95DFF}" type="sibTrans" cxnId="{C60074D2-C5B4-4801-9ECA-2B5844FF3DE3}">
      <dgm:prSet/>
      <dgm:spPr/>
      <dgm:t>
        <a:bodyPr/>
        <a:lstStyle/>
        <a:p>
          <a:endParaRPr lang="nl-BE"/>
        </a:p>
      </dgm:t>
    </dgm:pt>
    <dgm:pt modelId="{38376DC2-AFFA-4392-A3A4-C230F9363EC8}">
      <dgm:prSet phldrT="[Tekst]"/>
      <dgm:spPr/>
      <dgm:t>
        <a:bodyPr/>
        <a:lstStyle/>
        <a:p>
          <a:r>
            <a:rPr lang="nl-BE"/>
            <a:t>Do</a:t>
          </a:r>
        </a:p>
      </dgm:t>
    </dgm:pt>
    <dgm:pt modelId="{4BD5ACC3-C9D0-436A-A0B5-EB406E7AC412}" type="parTrans" cxnId="{46D76658-9149-4BA0-8166-0118EFAF3B35}">
      <dgm:prSet/>
      <dgm:spPr/>
      <dgm:t>
        <a:bodyPr/>
        <a:lstStyle/>
        <a:p>
          <a:endParaRPr lang="nl-BE"/>
        </a:p>
      </dgm:t>
    </dgm:pt>
    <dgm:pt modelId="{911D1109-A32A-448A-B1A7-2C74A807FC36}" type="sibTrans" cxnId="{46D76658-9149-4BA0-8166-0118EFAF3B35}">
      <dgm:prSet/>
      <dgm:spPr/>
      <dgm:t>
        <a:bodyPr/>
        <a:lstStyle/>
        <a:p>
          <a:endParaRPr lang="nl-BE"/>
        </a:p>
      </dgm:t>
    </dgm:pt>
    <dgm:pt modelId="{EE016B23-2D5E-4C4A-A656-D9FD2565BD77}">
      <dgm:prSet phldrT="[Tekst]"/>
      <dgm:spPr/>
      <dgm:t>
        <a:bodyPr/>
        <a:lstStyle/>
        <a:p>
          <a:r>
            <a:rPr lang="nl-BE"/>
            <a:t>De acties van een </a:t>
          </a:r>
          <a:r>
            <a:rPr lang="nl-BE" b="1"/>
            <a:t>jaarplan</a:t>
          </a:r>
          <a:r>
            <a:rPr lang="nl-BE"/>
            <a:t> </a:t>
          </a:r>
          <a:r>
            <a:rPr lang="nl-BE" b="1"/>
            <a:t>uitvoeren</a:t>
          </a:r>
        </a:p>
      </dgm:t>
    </dgm:pt>
    <dgm:pt modelId="{0A9B3891-AB8D-4C05-A79D-C073FD6993F2}" type="parTrans" cxnId="{DBD79A18-9CA2-472F-997E-1F738D920AD3}">
      <dgm:prSet/>
      <dgm:spPr/>
      <dgm:t>
        <a:bodyPr/>
        <a:lstStyle/>
        <a:p>
          <a:endParaRPr lang="nl-BE"/>
        </a:p>
      </dgm:t>
    </dgm:pt>
    <dgm:pt modelId="{F860E618-DEF7-4FAE-943E-CEDE36CB8FE8}" type="sibTrans" cxnId="{DBD79A18-9CA2-472F-997E-1F738D920AD3}">
      <dgm:prSet/>
      <dgm:spPr/>
      <dgm:t>
        <a:bodyPr/>
        <a:lstStyle/>
        <a:p>
          <a:endParaRPr lang="nl-BE"/>
        </a:p>
      </dgm:t>
    </dgm:pt>
    <dgm:pt modelId="{A2477658-8D3B-4681-9A3B-9186BA2A4064}">
      <dgm:prSet phldrT="[Tekst]"/>
      <dgm:spPr/>
      <dgm:t>
        <a:bodyPr/>
        <a:lstStyle/>
        <a:p>
          <a:r>
            <a:rPr lang="nl-BE"/>
            <a:t>Check</a:t>
          </a:r>
        </a:p>
      </dgm:t>
    </dgm:pt>
    <dgm:pt modelId="{D6FFE5DE-207C-428D-8CB2-B17E77EBA79D}" type="parTrans" cxnId="{4F06E6D2-9F17-4A35-B8B7-13D6CDE44460}">
      <dgm:prSet/>
      <dgm:spPr/>
      <dgm:t>
        <a:bodyPr/>
        <a:lstStyle/>
        <a:p>
          <a:endParaRPr lang="nl-BE"/>
        </a:p>
      </dgm:t>
    </dgm:pt>
    <dgm:pt modelId="{D3E9EB43-3A23-4BBA-8EBC-B6C347B404C3}" type="sibTrans" cxnId="{4F06E6D2-9F17-4A35-B8B7-13D6CDE44460}">
      <dgm:prSet/>
      <dgm:spPr/>
      <dgm:t>
        <a:bodyPr/>
        <a:lstStyle/>
        <a:p>
          <a:endParaRPr lang="nl-BE"/>
        </a:p>
      </dgm:t>
    </dgm:pt>
    <dgm:pt modelId="{303E4486-F4DE-4E90-8FAC-DA195ADDE4D1}">
      <dgm:prSet phldrT="[Tekst]"/>
      <dgm:spPr/>
      <dgm:t>
        <a:bodyPr/>
        <a:lstStyle/>
        <a:p>
          <a:r>
            <a:rPr lang="nl-BE"/>
            <a:t>De resultaten van een </a:t>
          </a:r>
          <a:r>
            <a:rPr lang="nl-BE" b="1"/>
            <a:t>jaarplan</a:t>
          </a:r>
          <a:r>
            <a:rPr lang="nl-BE"/>
            <a:t> </a:t>
          </a:r>
          <a:r>
            <a:rPr lang="nl-BE" b="1"/>
            <a:t>evalueren</a:t>
          </a:r>
        </a:p>
      </dgm:t>
    </dgm:pt>
    <dgm:pt modelId="{CC352540-188B-4200-850C-B8EE41646DBD}" type="parTrans" cxnId="{2A038E9D-8513-4029-8AC5-04A11D5E94A6}">
      <dgm:prSet/>
      <dgm:spPr/>
      <dgm:t>
        <a:bodyPr/>
        <a:lstStyle/>
        <a:p>
          <a:endParaRPr lang="nl-BE"/>
        </a:p>
      </dgm:t>
    </dgm:pt>
    <dgm:pt modelId="{CE361162-790E-4248-8876-0888D5F7B75E}" type="sibTrans" cxnId="{2A038E9D-8513-4029-8AC5-04A11D5E94A6}">
      <dgm:prSet/>
      <dgm:spPr/>
      <dgm:t>
        <a:bodyPr/>
        <a:lstStyle/>
        <a:p>
          <a:endParaRPr lang="nl-BE"/>
        </a:p>
      </dgm:t>
    </dgm:pt>
    <dgm:pt modelId="{919F6C7F-DED6-435B-91B0-151D911EF139}" type="pres">
      <dgm:prSet presAssocID="{81D94856-8898-4FA1-865A-5ED0529BBC45}" presName="cycleMatrixDiagram" presStyleCnt="0">
        <dgm:presLayoutVars>
          <dgm:chMax val="1"/>
          <dgm:dir/>
          <dgm:animLvl val="lvl"/>
          <dgm:resizeHandles val="exact"/>
        </dgm:presLayoutVars>
      </dgm:prSet>
      <dgm:spPr/>
      <dgm:t>
        <a:bodyPr/>
        <a:lstStyle/>
        <a:p>
          <a:endParaRPr lang="nl-BE"/>
        </a:p>
      </dgm:t>
    </dgm:pt>
    <dgm:pt modelId="{F0000BC4-575D-4E41-BDAB-0A728E5BA4A7}" type="pres">
      <dgm:prSet presAssocID="{81D94856-8898-4FA1-865A-5ED0529BBC45}" presName="children" presStyleCnt="0"/>
      <dgm:spPr/>
    </dgm:pt>
    <dgm:pt modelId="{5D4D55A4-AD00-4611-8D25-AA3CF00B6E0F}" type="pres">
      <dgm:prSet presAssocID="{81D94856-8898-4FA1-865A-5ED0529BBC45}" presName="child1group" presStyleCnt="0"/>
      <dgm:spPr/>
    </dgm:pt>
    <dgm:pt modelId="{5613121C-76F6-464B-98F0-00F6B30ED9DB}" type="pres">
      <dgm:prSet presAssocID="{81D94856-8898-4FA1-865A-5ED0529BBC45}" presName="child1" presStyleLbl="bgAcc1" presStyleIdx="0" presStyleCnt="4"/>
      <dgm:spPr/>
      <dgm:t>
        <a:bodyPr/>
        <a:lstStyle/>
        <a:p>
          <a:endParaRPr lang="nl-BE"/>
        </a:p>
      </dgm:t>
    </dgm:pt>
    <dgm:pt modelId="{9B40AC2B-150D-4FCB-9932-9742C3439DF0}" type="pres">
      <dgm:prSet presAssocID="{81D94856-8898-4FA1-865A-5ED0529BBC45}" presName="child1Text" presStyleLbl="bgAcc1" presStyleIdx="0" presStyleCnt="4">
        <dgm:presLayoutVars>
          <dgm:bulletEnabled val="1"/>
        </dgm:presLayoutVars>
      </dgm:prSet>
      <dgm:spPr/>
      <dgm:t>
        <a:bodyPr/>
        <a:lstStyle/>
        <a:p>
          <a:endParaRPr lang="nl-BE"/>
        </a:p>
      </dgm:t>
    </dgm:pt>
    <dgm:pt modelId="{B31170E3-D541-4185-95D1-884EF64EDA0B}" type="pres">
      <dgm:prSet presAssocID="{81D94856-8898-4FA1-865A-5ED0529BBC45}" presName="child2group" presStyleCnt="0"/>
      <dgm:spPr/>
    </dgm:pt>
    <dgm:pt modelId="{0A39FF4E-F4B6-4C32-B42E-591CA27AB193}" type="pres">
      <dgm:prSet presAssocID="{81D94856-8898-4FA1-865A-5ED0529BBC45}" presName="child2" presStyleLbl="bgAcc1" presStyleIdx="1" presStyleCnt="4"/>
      <dgm:spPr/>
      <dgm:t>
        <a:bodyPr/>
        <a:lstStyle/>
        <a:p>
          <a:endParaRPr lang="nl-BE"/>
        </a:p>
      </dgm:t>
    </dgm:pt>
    <dgm:pt modelId="{722A92B6-B753-4538-BA47-987F2D3788BE}" type="pres">
      <dgm:prSet presAssocID="{81D94856-8898-4FA1-865A-5ED0529BBC45}" presName="child2Text" presStyleLbl="bgAcc1" presStyleIdx="1" presStyleCnt="4">
        <dgm:presLayoutVars>
          <dgm:bulletEnabled val="1"/>
        </dgm:presLayoutVars>
      </dgm:prSet>
      <dgm:spPr/>
      <dgm:t>
        <a:bodyPr/>
        <a:lstStyle/>
        <a:p>
          <a:endParaRPr lang="nl-BE"/>
        </a:p>
      </dgm:t>
    </dgm:pt>
    <dgm:pt modelId="{7684957C-4951-4295-B64D-B19236CF8FF7}" type="pres">
      <dgm:prSet presAssocID="{81D94856-8898-4FA1-865A-5ED0529BBC45}" presName="child3group" presStyleCnt="0"/>
      <dgm:spPr/>
    </dgm:pt>
    <dgm:pt modelId="{3B5E914B-4806-44D0-82E9-43C9473899B6}" type="pres">
      <dgm:prSet presAssocID="{81D94856-8898-4FA1-865A-5ED0529BBC45}" presName="child3" presStyleLbl="bgAcc1" presStyleIdx="2" presStyleCnt="4"/>
      <dgm:spPr/>
      <dgm:t>
        <a:bodyPr/>
        <a:lstStyle/>
        <a:p>
          <a:endParaRPr lang="nl-BE"/>
        </a:p>
      </dgm:t>
    </dgm:pt>
    <dgm:pt modelId="{E1A79D95-DF66-4745-A896-C48E34EB2505}" type="pres">
      <dgm:prSet presAssocID="{81D94856-8898-4FA1-865A-5ED0529BBC45}" presName="child3Text" presStyleLbl="bgAcc1" presStyleIdx="2" presStyleCnt="4">
        <dgm:presLayoutVars>
          <dgm:bulletEnabled val="1"/>
        </dgm:presLayoutVars>
      </dgm:prSet>
      <dgm:spPr/>
      <dgm:t>
        <a:bodyPr/>
        <a:lstStyle/>
        <a:p>
          <a:endParaRPr lang="nl-BE"/>
        </a:p>
      </dgm:t>
    </dgm:pt>
    <dgm:pt modelId="{BA9A6584-7C9A-43B5-8341-F844E366097F}" type="pres">
      <dgm:prSet presAssocID="{81D94856-8898-4FA1-865A-5ED0529BBC45}" presName="child4group" presStyleCnt="0"/>
      <dgm:spPr/>
    </dgm:pt>
    <dgm:pt modelId="{9FA9D1CD-F339-4F23-9BE7-83D8CB2CA75A}" type="pres">
      <dgm:prSet presAssocID="{81D94856-8898-4FA1-865A-5ED0529BBC45}" presName="child4" presStyleLbl="bgAcc1" presStyleIdx="3" presStyleCnt="4"/>
      <dgm:spPr/>
      <dgm:t>
        <a:bodyPr/>
        <a:lstStyle/>
        <a:p>
          <a:endParaRPr lang="nl-BE"/>
        </a:p>
      </dgm:t>
    </dgm:pt>
    <dgm:pt modelId="{962B8301-A9F1-4D7F-A98E-A4BCAD086BBF}" type="pres">
      <dgm:prSet presAssocID="{81D94856-8898-4FA1-865A-5ED0529BBC45}" presName="child4Text" presStyleLbl="bgAcc1" presStyleIdx="3" presStyleCnt="4">
        <dgm:presLayoutVars>
          <dgm:bulletEnabled val="1"/>
        </dgm:presLayoutVars>
      </dgm:prSet>
      <dgm:spPr/>
      <dgm:t>
        <a:bodyPr/>
        <a:lstStyle/>
        <a:p>
          <a:endParaRPr lang="nl-BE"/>
        </a:p>
      </dgm:t>
    </dgm:pt>
    <dgm:pt modelId="{FCE2C19D-E11C-4915-A455-DDD2D1469BE1}" type="pres">
      <dgm:prSet presAssocID="{81D94856-8898-4FA1-865A-5ED0529BBC45}" presName="childPlaceholder" presStyleCnt="0"/>
      <dgm:spPr/>
    </dgm:pt>
    <dgm:pt modelId="{A1C9407E-A3F1-4F0D-9E40-072D0D038C5E}" type="pres">
      <dgm:prSet presAssocID="{81D94856-8898-4FA1-865A-5ED0529BBC45}" presName="circle" presStyleCnt="0"/>
      <dgm:spPr/>
    </dgm:pt>
    <dgm:pt modelId="{429DD4CD-8B4B-4DA8-805D-66687FE7CB2E}" type="pres">
      <dgm:prSet presAssocID="{81D94856-8898-4FA1-865A-5ED0529BBC45}" presName="quadrant1" presStyleLbl="node1" presStyleIdx="0" presStyleCnt="4">
        <dgm:presLayoutVars>
          <dgm:chMax val="1"/>
          <dgm:bulletEnabled val="1"/>
        </dgm:presLayoutVars>
      </dgm:prSet>
      <dgm:spPr/>
      <dgm:t>
        <a:bodyPr/>
        <a:lstStyle/>
        <a:p>
          <a:endParaRPr lang="nl-BE"/>
        </a:p>
      </dgm:t>
    </dgm:pt>
    <dgm:pt modelId="{853A5093-D225-4E4A-8896-A0A553621A2D}" type="pres">
      <dgm:prSet presAssocID="{81D94856-8898-4FA1-865A-5ED0529BBC45}" presName="quadrant2" presStyleLbl="node1" presStyleIdx="1" presStyleCnt="4">
        <dgm:presLayoutVars>
          <dgm:chMax val="1"/>
          <dgm:bulletEnabled val="1"/>
        </dgm:presLayoutVars>
      </dgm:prSet>
      <dgm:spPr/>
      <dgm:t>
        <a:bodyPr/>
        <a:lstStyle/>
        <a:p>
          <a:endParaRPr lang="nl-BE"/>
        </a:p>
      </dgm:t>
    </dgm:pt>
    <dgm:pt modelId="{1F158159-6E5E-47EC-9516-51323F45F6B6}" type="pres">
      <dgm:prSet presAssocID="{81D94856-8898-4FA1-865A-5ED0529BBC45}" presName="quadrant3" presStyleLbl="node1" presStyleIdx="2" presStyleCnt="4" custLinFactNeighborX="542">
        <dgm:presLayoutVars>
          <dgm:chMax val="1"/>
          <dgm:bulletEnabled val="1"/>
        </dgm:presLayoutVars>
      </dgm:prSet>
      <dgm:spPr/>
      <dgm:t>
        <a:bodyPr/>
        <a:lstStyle/>
        <a:p>
          <a:endParaRPr lang="nl-BE"/>
        </a:p>
      </dgm:t>
    </dgm:pt>
    <dgm:pt modelId="{40E4C443-44BD-488A-BED6-AC5F2563F695}" type="pres">
      <dgm:prSet presAssocID="{81D94856-8898-4FA1-865A-5ED0529BBC45}" presName="quadrant4" presStyleLbl="node1" presStyleIdx="3" presStyleCnt="4">
        <dgm:presLayoutVars>
          <dgm:chMax val="1"/>
          <dgm:bulletEnabled val="1"/>
        </dgm:presLayoutVars>
      </dgm:prSet>
      <dgm:spPr/>
      <dgm:t>
        <a:bodyPr/>
        <a:lstStyle/>
        <a:p>
          <a:endParaRPr lang="nl-BE"/>
        </a:p>
      </dgm:t>
    </dgm:pt>
    <dgm:pt modelId="{EFF0F353-E373-4191-91D8-F21FC54B20A5}" type="pres">
      <dgm:prSet presAssocID="{81D94856-8898-4FA1-865A-5ED0529BBC45}" presName="quadrantPlaceholder" presStyleCnt="0"/>
      <dgm:spPr/>
    </dgm:pt>
    <dgm:pt modelId="{B3803D10-9003-4C3B-A277-5A2312011A4D}" type="pres">
      <dgm:prSet presAssocID="{81D94856-8898-4FA1-865A-5ED0529BBC45}" presName="center1" presStyleLbl="fgShp" presStyleIdx="0" presStyleCnt="2"/>
      <dgm:spPr/>
    </dgm:pt>
    <dgm:pt modelId="{03C79979-AD96-4367-9CFD-BA3A464A64FC}" type="pres">
      <dgm:prSet presAssocID="{81D94856-8898-4FA1-865A-5ED0529BBC45}" presName="center2" presStyleLbl="fgShp" presStyleIdx="1" presStyleCnt="2"/>
      <dgm:spPr/>
    </dgm:pt>
  </dgm:ptLst>
  <dgm:cxnLst>
    <dgm:cxn modelId="{F9B858B5-2CD1-465F-889F-9769FBA82FF1}" srcId="{81D94856-8898-4FA1-865A-5ED0529BBC45}" destId="{65A4E6CF-A1EB-40C9-B165-81A368D577CA}" srcOrd="1" destOrd="0" parTransId="{7C015F24-AF94-478B-AB73-8AD3EC72B056}" sibTransId="{F3F56BB5-A433-4F07-9D45-6F9BCCB41579}"/>
    <dgm:cxn modelId="{4F06E6D2-9F17-4A35-B8B7-13D6CDE44460}" srcId="{81D94856-8898-4FA1-865A-5ED0529BBC45}" destId="{A2477658-8D3B-4681-9A3B-9186BA2A4064}" srcOrd="3" destOrd="0" parTransId="{D6FFE5DE-207C-428D-8CB2-B17E77EBA79D}" sibTransId="{D3E9EB43-3A23-4BBA-8EBC-B6C347B404C3}"/>
    <dgm:cxn modelId="{84A7381F-F2C8-4EDF-B78D-C1D1BA22DC2B}" type="presOf" srcId="{65A4E6CF-A1EB-40C9-B165-81A368D577CA}" destId="{853A5093-D225-4E4A-8896-A0A553621A2D}" srcOrd="0" destOrd="0" presId="urn:microsoft.com/office/officeart/2005/8/layout/cycle4"/>
    <dgm:cxn modelId="{46D76658-9149-4BA0-8166-0118EFAF3B35}" srcId="{81D94856-8898-4FA1-865A-5ED0529BBC45}" destId="{38376DC2-AFFA-4392-A3A4-C230F9363EC8}" srcOrd="2" destOrd="0" parTransId="{4BD5ACC3-C9D0-436A-A0B5-EB406E7AC412}" sibTransId="{911D1109-A32A-448A-B1A7-2C74A807FC36}"/>
    <dgm:cxn modelId="{6C81854C-1CAD-4159-8E58-3C8E289AA631}" type="presOf" srcId="{D5B72913-416D-47AF-92EB-A3CA6CF3D9C4}" destId="{722A92B6-B753-4538-BA47-987F2D3788BE}" srcOrd="1" destOrd="0" presId="urn:microsoft.com/office/officeart/2005/8/layout/cycle4"/>
    <dgm:cxn modelId="{FB19D250-B866-4A13-893C-EC60B7BE9D07}" type="presOf" srcId="{D5B72913-416D-47AF-92EB-A3CA6CF3D9C4}" destId="{0A39FF4E-F4B6-4C32-B42E-591CA27AB193}" srcOrd="0" destOrd="0" presId="urn:microsoft.com/office/officeart/2005/8/layout/cycle4"/>
    <dgm:cxn modelId="{BEDD9958-6220-43CE-A38C-54EF1F96BC05}" type="presOf" srcId="{303E4486-F4DE-4E90-8FAC-DA195ADDE4D1}" destId="{962B8301-A9F1-4D7F-A98E-A4BCAD086BBF}" srcOrd="1" destOrd="0" presId="urn:microsoft.com/office/officeart/2005/8/layout/cycle4"/>
    <dgm:cxn modelId="{52A99785-4A21-4043-B38A-27E20486DBD7}" type="presOf" srcId="{38376DC2-AFFA-4392-A3A4-C230F9363EC8}" destId="{1F158159-6E5E-47EC-9516-51323F45F6B6}" srcOrd="0" destOrd="0" presId="urn:microsoft.com/office/officeart/2005/8/layout/cycle4"/>
    <dgm:cxn modelId="{9A1724D0-29D3-4014-8D0E-649A3785BE3C}" type="presOf" srcId="{A2477658-8D3B-4681-9A3B-9186BA2A4064}" destId="{40E4C443-44BD-488A-BED6-AC5F2563F695}" srcOrd="0" destOrd="0" presId="urn:microsoft.com/office/officeart/2005/8/layout/cycle4"/>
    <dgm:cxn modelId="{2626D9B0-75DC-46A9-9832-9AEF1E145B81}" type="presOf" srcId="{81D94856-8898-4FA1-865A-5ED0529BBC45}" destId="{919F6C7F-DED6-435B-91B0-151D911EF139}" srcOrd="0" destOrd="0" presId="urn:microsoft.com/office/officeart/2005/8/layout/cycle4"/>
    <dgm:cxn modelId="{DBD79A18-9CA2-472F-997E-1F738D920AD3}" srcId="{38376DC2-AFFA-4392-A3A4-C230F9363EC8}" destId="{EE016B23-2D5E-4C4A-A656-D9FD2565BD77}" srcOrd="0" destOrd="0" parTransId="{0A9B3891-AB8D-4C05-A79D-C073FD6993F2}" sibTransId="{F860E618-DEF7-4FAE-943E-CEDE36CB8FE8}"/>
    <dgm:cxn modelId="{F4B0817C-80C8-4387-92BA-5288765EFA08}" type="presOf" srcId="{303E4486-F4DE-4E90-8FAC-DA195ADDE4D1}" destId="{9FA9D1CD-F339-4F23-9BE7-83D8CB2CA75A}" srcOrd="0" destOrd="0" presId="urn:microsoft.com/office/officeart/2005/8/layout/cycle4"/>
    <dgm:cxn modelId="{2A038E9D-8513-4029-8AC5-04A11D5E94A6}" srcId="{A2477658-8D3B-4681-9A3B-9186BA2A4064}" destId="{303E4486-F4DE-4E90-8FAC-DA195ADDE4D1}" srcOrd="0" destOrd="0" parTransId="{CC352540-188B-4200-850C-B8EE41646DBD}" sibTransId="{CE361162-790E-4248-8876-0888D5F7B75E}"/>
    <dgm:cxn modelId="{BB8AC9A6-D929-44D7-9C79-425E7FC7B2B3}" srcId="{81D94856-8898-4FA1-865A-5ED0529BBC45}" destId="{ED78ABFB-423E-412C-809A-87FC20DDE4C4}" srcOrd="0" destOrd="0" parTransId="{B01C6659-F037-4E3B-8003-2A83BD15386F}" sibTransId="{3318F87D-7D82-4C0A-8C96-71123137090C}"/>
    <dgm:cxn modelId="{3F2D1075-EA58-4F75-9BFC-4A6073F34CD9}" type="presOf" srcId="{ED78ABFB-423E-412C-809A-87FC20DDE4C4}" destId="{429DD4CD-8B4B-4DA8-805D-66687FE7CB2E}" srcOrd="0" destOrd="0" presId="urn:microsoft.com/office/officeart/2005/8/layout/cycle4"/>
    <dgm:cxn modelId="{74B2F591-1838-40FE-96C3-12E4EFE7D64F}" srcId="{ED78ABFB-423E-412C-809A-87FC20DDE4C4}" destId="{4C62767B-1569-42E1-BED3-E209C498ECF6}" srcOrd="0" destOrd="0" parTransId="{BD6E8DE7-35D5-4A03-9101-FCD24AE9FEF5}" sibTransId="{4A7A419C-D416-44AA-A615-F3854897F3C6}"/>
    <dgm:cxn modelId="{E5BD76E4-CD08-4602-8B6B-21DEEF61E645}" type="presOf" srcId="{EE016B23-2D5E-4C4A-A656-D9FD2565BD77}" destId="{E1A79D95-DF66-4745-A896-C48E34EB2505}" srcOrd="1" destOrd="0" presId="urn:microsoft.com/office/officeart/2005/8/layout/cycle4"/>
    <dgm:cxn modelId="{5C46FD23-BB76-43B6-A929-63A35CD6E52E}" type="presOf" srcId="{4C62767B-1569-42E1-BED3-E209C498ECF6}" destId="{5613121C-76F6-464B-98F0-00F6B30ED9DB}" srcOrd="0" destOrd="0" presId="urn:microsoft.com/office/officeart/2005/8/layout/cycle4"/>
    <dgm:cxn modelId="{AC5B9707-A008-4FC4-A32D-8E5ECE3B2ECC}" type="presOf" srcId="{4C62767B-1569-42E1-BED3-E209C498ECF6}" destId="{9B40AC2B-150D-4FCB-9932-9742C3439DF0}" srcOrd="1" destOrd="0" presId="urn:microsoft.com/office/officeart/2005/8/layout/cycle4"/>
    <dgm:cxn modelId="{C60074D2-C5B4-4801-9ECA-2B5844FF3DE3}" srcId="{65A4E6CF-A1EB-40C9-B165-81A368D577CA}" destId="{D5B72913-416D-47AF-92EB-A3CA6CF3D9C4}" srcOrd="0" destOrd="0" parTransId="{AF7F2A80-934E-4535-AC1D-61B00E933D01}" sibTransId="{1B302DA1-132F-491D-B473-77F5EAB95DFF}"/>
    <dgm:cxn modelId="{1A0B406B-7852-4086-A4A0-656E5B0E00D9}" type="presOf" srcId="{EE016B23-2D5E-4C4A-A656-D9FD2565BD77}" destId="{3B5E914B-4806-44D0-82E9-43C9473899B6}" srcOrd="0" destOrd="0" presId="urn:microsoft.com/office/officeart/2005/8/layout/cycle4"/>
    <dgm:cxn modelId="{61302AA9-A95A-43A9-A0B9-6B6855B5CB37}" type="presParOf" srcId="{919F6C7F-DED6-435B-91B0-151D911EF139}" destId="{F0000BC4-575D-4E41-BDAB-0A728E5BA4A7}" srcOrd="0" destOrd="0" presId="urn:microsoft.com/office/officeart/2005/8/layout/cycle4"/>
    <dgm:cxn modelId="{F571850D-8865-47DC-8B79-5FE411B0829E}" type="presParOf" srcId="{F0000BC4-575D-4E41-BDAB-0A728E5BA4A7}" destId="{5D4D55A4-AD00-4611-8D25-AA3CF00B6E0F}" srcOrd="0" destOrd="0" presId="urn:microsoft.com/office/officeart/2005/8/layout/cycle4"/>
    <dgm:cxn modelId="{04E811F3-99AE-406A-BFED-E2A74079110F}" type="presParOf" srcId="{5D4D55A4-AD00-4611-8D25-AA3CF00B6E0F}" destId="{5613121C-76F6-464B-98F0-00F6B30ED9DB}" srcOrd="0" destOrd="0" presId="urn:microsoft.com/office/officeart/2005/8/layout/cycle4"/>
    <dgm:cxn modelId="{95303161-9602-4564-BD0E-BA25485D329B}" type="presParOf" srcId="{5D4D55A4-AD00-4611-8D25-AA3CF00B6E0F}" destId="{9B40AC2B-150D-4FCB-9932-9742C3439DF0}" srcOrd="1" destOrd="0" presId="urn:microsoft.com/office/officeart/2005/8/layout/cycle4"/>
    <dgm:cxn modelId="{582D03A5-6CAE-4A87-A27F-5A9378A84C38}" type="presParOf" srcId="{F0000BC4-575D-4E41-BDAB-0A728E5BA4A7}" destId="{B31170E3-D541-4185-95D1-884EF64EDA0B}" srcOrd="1" destOrd="0" presId="urn:microsoft.com/office/officeart/2005/8/layout/cycle4"/>
    <dgm:cxn modelId="{68688FAB-BE81-44FD-87E1-36121AD9AABA}" type="presParOf" srcId="{B31170E3-D541-4185-95D1-884EF64EDA0B}" destId="{0A39FF4E-F4B6-4C32-B42E-591CA27AB193}" srcOrd="0" destOrd="0" presId="urn:microsoft.com/office/officeart/2005/8/layout/cycle4"/>
    <dgm:cxn modelId="{C42E4695-2832-4EA3-8487-B5455FF97015}" type="presParOf" srcId="{B31170E3-D541-4185-95D1-884EF64EDA0B}" destId="{722A92B6-B753-4538-BA47-987F2D3788BE}" srcOrd="1" destOrd="0" presId="urn:microsoft.com/office/officeart/2005/8/layout/cycle4"/>
    <dgm:cxn modelId="{127BF3A8-4EDE-4EDF-8E04-CB59525872D1}" type="presParOf" srcId="{F0000BC4-575D-4E41-BDAB-0A728E5BA4A7}" destId="{7684957C-4951-4295-B64D-B19236CF8FF7}" srcOrd="2" destOrd="0" presId="urn:microsoft.com/office/officeart/2005/8/layout/cycle4"/>
    <dgm:cxn modelId="{FDA00585-B05C-4391-9122-4D4A625082C3}" type="presParOf" srcId="{7684957C-4951-4295-B64D-B19236CF8FF7}" destId="{3B5E914B-4806-44D0-82E9-43C9473899B6}" srcOrd="0" destOrd="0" presId="urn:microsoft.com/office/officeart/2005/8/layout/cycle4"/>
    <dgm:cxn modelId="{4E078615-8796-480B-BCE5-89E6B26AF06A}" type="presParOf" srcId="{7684957C-4951-4295-B64D-B19236CF8FF7}" destId="{E1A79D95-DF66-4745-A896-C48E34EB2505}" srcOrd="1" destOrd="0" presId="urn:microsoft.com/office/officeart/2005/8/layout/cycle4"/>
    <dgm:cxn modelId="{CBFB07F5-5C5D-4F74-B057-0DDCD8B16E9B}" type="presParOf" srcId="{F0000BC4-575D-4E41-BDAB-0A728E5BA4A7}" destId="{BA9A6584-7C9A-43B5-8341-F844E366097F}" srcOrd="3" destOrd="0" presId="urn:microsoft.com/office/officeart/2005/8/layout/cycle4"/>
    <dgm:cxn modelId="{8AD4E83D-F5A7-436B-939F-BB2E937C9F0E}" type="presParOf" srcId="{BA9A6584-7C9A-43B5-8341-F844E366097F}" destId="{9FA9D1CD-F339-4F23-9BE7-83D8CB2CA75A}" srcOrd="0" destOrd="0" presId="urn:microsoft.com/office/officeart/2005/8/layout/cycle4"/>
    <dgm:cxn modelId="{1BD4BD23-D7B8-4B2A-976E-6497C3EA3CB9}" type="presParOf" srcId="{BA9A6584-7C9A-43B5-8341-F844E366097F}" destId="{962B8301-A9F1-4D7F-A98E-A4BCAD086BBF}" srcOrd="1" destOrd="0" presId="urn:microsoft.com/office/officeart/2005/8/layout/cycle4"/>
    <dgm:cxn modelId="{7DB73948-AF7C-4DB6-857D-A29C05EFD9A6}" type="presParOf" srcId="{F0000BC4-575D-4E41-BDAB-0A728E5BA4A7}" destId="{FCE2C19D-E11C-4915-A455-DDD2D1469BE1}" srcOrd="4" destOrd="0" presId="urn:microsoft.com/office/officeart/2005/8/layout/cycle4"/>
    <dgm:cxn modelId="{2E4C7D4F-6216-4724-B578-B514FE2382AA}" type="presParOf" srcId="{919F6C7F-DED6-435B-91B0-151D911EF139}" destId="{A1C9407E-A3F1-4F0D-9E40-072D0D038C5E}" srcOrd="1" destOrd="0" presId="urn:microsoft.com/office/officeart/2005/8/layout/cycle4"/>
    <dgm:cxn modelId="{00795611-F43D-44A3-95E3-A501E263EECC}" type="presParOf" srcId="{A1C9407E-A3F1-4F0D-9E40-072D0D038C5E}" destId="{429DD4CD-8B4B-4DA8-805D-66687FE7CB2E}" srcOrd="0" destOrd="0" presId="urn:microsoft.com/office/officeart/2005/8/layout/cycle4"/>
    <dgm:cxn modelId="{6ABC30F5-0397-4C34-A9E4-36D3D0E9F350}" type="presParOf" srcId="{A1C9407E-A3F1-4F0D-9E40-072D0D038C5E}" destId="{853A5093-D225-4E4A-8896-A0A553621A2D}" srcOrd="1" destOrd="0" presId="urn:microsoft.com/office/officeart/2005/8/layout/cycle4"/>
    <dgm:cxn modelId="{DB342960-0B67-4775-8048-40D24300858D}" type="presParOf" srcId="{A1C9407E-A3F1-4F0D-9E40-072D0D038C5E}" destId="{1F158159-6E5E-47EC-9516-51323F45F6B6}" srcOrd="2" destOrd="0" presId="urn:microsoft.com/office/officeart/2005/8/layout/cycle4"/>
    <dgm:cxn modelId="{2355094E-7655-4D26-8AAC-0475748E7207}" type="presParOf" srcId="{A1C9407E-A3F1-4F0D-9E40-072D0D038C5E}" destId="{40E4C443-44BD-488A-BED6-AC5F2563F695}" srcOrd="3" destOrd="0" presId="urn:microsoft.com/office/officeart/2005/8/layout/cycle4"/>
    <dgm:cxn modelId="{F4DE16BA-8817-449B-A7BF-F48C3D96D844}" type="presParOf" srcId="{A1C9407E-A3F1-4F0D-9E40-072D0D038C5E}" destId="{EFF0F353-E373-4191-91D8-F21FC54B20A5}" srcOrd="4" destOrd="0" presId="urn:microsoft.com/office/officeart/2005/8/layout/cycle4"/>
    <dgm:cxn modelId="{96F67137-63AD-4CD6-9A9A-4AE2AB647522}" type="presParOf" srcId="{919F6C7F-DED6-435B-91B0-151D911EF139}" destId="{B3803D10-9003-4C3B-A277-5A2312011A4D}" srcOrd="2" destOrd="0" presId="urn:microsoft.com/office/officeart/2005/8/layout/cycle4"/>
    <dgm:cxn modelId="{F0B83F69-18EF-434D-B333-463BF84B8D8F}" type="presParOf" srcId="{919F6C7F-DED6-435B-91B0-151D911EF139}" destId="{03C79979-AD96-4367-9CFD-BA3A464A64FC}"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5E914B-4806-44D0-82E9-43C9473899B6}">
      <dsp:nvSpPr>
        <dsp:cNvPr id="0" name=""/>
        <dsp:cNvSpPr/>
      </dsp:nvSpPr>
      <dsp:spPr>
        <a:xfrm>
          <a:off x="4820850" y="3077654"/>
          <a:ext cx="2235825" cy="14483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nl-BE" sz="1500" kern="1200"/>
            <a:t>De acties van een </a:t>
          </a:r>
          <a:r>
            <a:rPr lang="nl-BE" sz="1500" b="1" kern="1200"/>
            <a:t>jaarplan</a:t>
          </a:r>
          <a:r>
            <a:rPr lang="nl-BE" sz="1500" kern="1200"/>
            <a:t> </a:t>
          </a:r>
          <a:r>
            <a:rPr lang="nl-BE" sz="1500" b="1" kern="1200"/>
            <a:t>uitvoeren</a:t>
          </a:r>
        </a:p>
      </dsp:txBody>
      <dsp:txXfrm>
        <a:off x="5523412" y="3471546"/>
        <a:ext cx="1501448" cy="1022601"/>
      </dsp:txXfrm>
    </dsp:sp>
    <dsp:sp modelId="{9FA9D1CD-F339-4F23-9BE7-83D8CB2CA75A}">
      <dsp:nvSpPr>
        <dsp:cNvPr id="0" name=""/>
        <dsp:cNvSpPr/>
      </dsp:nvSpPr>
      <dsp:spPr>
        <a:xfrm>
          <a:off x="1172924" y="3077654"/>
          <a:ext cx="2235825" cy="14483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nl-BE" sz="1500" kern="1200"/>
            <a:t>De resultaten van een </a:t>
          </a:r>
          <a:r>
            <a:rPr lang="nl-BE" sz="1500" b="1" kern="1200"/>
            <a:t>jaarplan</a:t>
          </a:r>
          <a:r>
            <a:rPr lang="nl-BE" sz="1500" kern="1200"/>
            <a:t> </a:t>
          </a:r>
          <a:r>
            <a:rPr lang="nl-BE" sz="1500" b="1" kern="1200"/>
            <a:t>evalueren</a:t>
          </a:r>
        </a:p>
      </dsp:txBody>
      <dsp:txXfrm>
        <a:off x="1204739" y="3471546"/>
        <a:ext cx="1501448" cy="1022601"/>
      </dsp:txXfrm>
    </dsp:sp>
    <dsp:sp modelId="{0A39FF4E-F4B6-4C32-B42E-591CA27AB193}">
      <dsp:nvSpPr>
        <dsp:cNvPr id="0" name=""/>
        <dsp:cNvSpPr/>
      </dsp:nvSpPr>
      <dsp:spPr>
        <a:xfrm>
          <a:off x="4820850" y="0"/>
          <a:ext cx="2235825" cy="14483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nl-BE" sz="1500" kern="1200"/>
            <a:t>Een </a:t>
          </a:r>
          <a:r>
            <a:rPr lang="nl-BE" sz="1500" b="1" kern="1200"/>
            <a:t>jaarplan</a:t>
          </a:r>
          <a:r>
            <a:rPr lang="nl-BE" sz="1500" kern="1200"/>
            <a:t> maken</a:t>
          </a:r>
        </a:p>
      </dsp:txBody>
      <dsp:txXfrm>
        <a:off x="5523412" y="31815"/>
        <a:ext cx="1501448" cy="1022601"/>
      </dsp:txXfrm>
    </dsp:sp>
    <dsp:sp modelId="{5613121C-76F6-464B-98F0-00F6B30ED9DB}">
      <dsp:nvSpPr>
        <dsp:cNvPr id="0" name=""/>
        <dsp:cNvSpPr/>
      </dsp:nvSpPr>
      <dsp:spPr>
        <a:xfrm>
          <a:off x="1172924" y="0"/>
          <a:ext cx="2235825" cy="14483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nl-BE" sz="1500" b="1" kern="1200"/>
            <a:t>De resultaten </a:t>
          </a:r>
          <a:r>
            <a:rPr lang="nl-BE" sz="1500" kern="1200"/>
            <a:t> </a:t>
          </a:r>
          <a:r>
            <a:rPr lang="nl-BE" sz="1500" b="1" kern="1200"/>
            <a:t>consolideren</a:t>
          </a:r>
          <a:r>
            <a:rPr lang="nl-BE" sz="1500" kern="1200"/>
            <a:t> en acties </a:t>
          </a:r>
          <a:r>
            <a:rPr lang="nl-BE" sz="1500" b="1" kern="1200"/>
            <a:t>herformuleren</a:t>
          </a:r>
        </a:p>
      </dsp:txBody>
      <dsp:txXfrm>
        <a:off x="1204739" y="31815"/>
        <a:ext cx="1501448" cy="1022601"/>
      </dsp:txXfrm>
    </dsp:sp>
    <dsp:sp modelId="{429DD4CD-8B4B-4DA8-805D-66687FE7CB2E}">
      <dsp:nvSpPr>
        <dsp:cNvPr id="0" name=""/>
        <dsp:cNvSpPr/>
      </dsp:nvSpPr>
      <dsp:spPr>
        <a:xfrm>
          <a:off x="2109798" y="257979"/>
          <a:ext cx="1959741" cy="1959741"/>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nl-BE" sz="3000" kern="1200"/>
            <a:t>Act</a:t>
          </a:r>
        </a:p>
      </dsp:txBody>
      <dsp:txXfrm>
        <a:off x="2683793" y="831974"/>
        <a:ext cx="1385746" cy="1385746"/>
      </dsp:txXfrm>
    </dsp:sp>
    <dsp:sp modelId="{853A5093-D225-4E4A-8896-A0A553621A2D}">
      <dsp:nvSpPr>
        <dsp:cNvPr id="0" name=""/>
        <dsp:cNvSpPr/>
      </dsp:nvSpPr>
      <dsp:spPr>
        <a:xfrm rot="5400000">
          <a:off x="4160059" y="257979"/>
          <a:ext cx="1959741" cy="1959741"/>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nl-BE" sz="3000" kern="1200"/>
            <a:t>Plan</a:t>
          </a:r>
        </a:p>
      </dsp:txBody>
      <dsp:txXfrm rot="-5400000">
        <a:off x="4160059" y="831974"/>
        <a:ext cx="1385746" cy="1385746"/>
      </dsp:txXfrm>
    </dsp:sp>
    <dsp:sp modelId="{1F158159-6E5E-47EC-9516-51323F45F6B6}">
      <dsp:nvSpPr>
        <dsp:cNvPr id="0" name=""/>
        <dsp:cNvSpPr/>
      </dsp:nvSpPr>
      <dsp:spPr>
        <a:xfrm rot="10800000">
          <a:off x="4170681" y="2308241"/>
          <a:ext cx="1959741" cy="1959741"/>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nl-BE" sz="3000" kern="1200"/>
            <a:t>Do</a:t>
          </a:r>
        </a:p>
      </dsp:txBody>
      <dsp:txXfrm rot="10800000">
        <a:off x="4170681" y="2308241"/>
        <a:ext cx="1385746" cy="1385746"/>
      </dsp:txXfrm>
    </dsp:sp>
    <dsp:sp modelId="{40E4C443-44BD-488A-BED6-AC5F2563F695}">
      <dsp:nvSpPr>
        <dsp:cNvPr id="0" name=""/>
        <dsp:cNvSpPr/>
      </dsp:nvSpPr>
      <dsp:spPr>
        <a:xfrm rot="16200000">
          <a:off x="2109798" y="2308241"/>
          <a:ext cx="1959741" cy="1959741"/>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nl-BE" sz="3000" kern="1200"/>
            <a:t>Check</a:t>
          </a:r>
        </a:p>
      </dsp:txBody>
      <dsp:txXfrm rot="5400000">
        <a:off x="2683793" y="2308241"/>
        <a:ext cx="1385746" cy="1385746"/>
      </dsp:txXfrm>
    </dsp:sp>
    <dsp:sp modelId="{B3803D10-9003-4C3B-A277-5A2312011A4D}">
      <dsp:nvSpPr>
        <dsp:cNvPr id="0" name=""/>
        <dsp:cNvSpPr/>
      </dsp:nvSpPr>
      <dsp:spPr>
        <a:xfrm>
          <a:off x="3776484" y="1855644"/>
          <a:ext cx="676631" cy="588375"/>
        </a:xfrm>
        <a:prstGeom prst="circular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C79979-AD96-4367-9CFD-BA3A464A64FC}">
      <dsp:nvSpPr>
        <dsp:cNvPr id="0" name=""/>
        <dsp:cNvSpPr/>
      </dsp:nvSpPr>
      <dsp:spPr>
        <a:xfrm rot="10800000">
          <a:off x="3776484" y="2081942"/>
          <a:ext cx="676631" cy="588375"/>
        </a:xfrm>
        <a:prstGeom prst="circular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5E914B-4806-44D0-82E9-43C9473899B6}">
      <dsp:nvSpPr>
        <dsp:cNvPr id="0" name=""/>
        <dsp:cNvSpPr/>
      </dsp:nvSpPr>
      <dsp:spPr>
        <a:xfrm>
          <a:off x="4820850" y="3077654"/>
          <a:ext cx="2235825" cy="14483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nl-BE" sz="1500" kern="1200"/>
            <a:t>De acties van een </a:t>
          </a:r>
          <a:r>
            <a:rPr lang="nl-BE" sz="1500" b="1" kern="1200"/>
            <a:t>jaarplan</a:t>
          </a:r>
          <a:r>
            <a:rPr lang="nl-BE" sz="1500" kern="1200"/>
            <a:t> </a:t>
          </a:r>
          <a:r>
            <a:rPr lang="nl-BE" sz="1500" b="1" kern="1200"/>
            <a:t>uitvoeren</a:t>
          </a:r>
        </a:p>
      </dsp:txBody>
      <dsp:txXfrm>
        <a:off x="5523412" y="3471546"/>
        <a:ext cx="1501448" cy="1022601"/>
      </dsp:txXfrm>
    </dsp:sp>
    <dsp:sp modelId="{9FA9D1CD-F339-4F23-9BE7-83D8CB2CA75A}">
      <dsp:nvSpPr>
        <dsp:cNvPr id="0" name=""/>
        <dsp:cNvSpPr/>
      </dsp:nvSpPr>
      <dsp:spPr>
        <a:xfrm>
          <a:off x="1172924" y="3077654"/>
          <a:ext cx="2235825" cy="14483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nl-BE" sz="1500" kern="1200"/>
            <a:t>De resultaten van een </a:t>
          </a:r>
          <a:r>
            <a:rPr lang="nl-BE" sz="1500" b="1" kern="1200"/>
            <a:t>jaarplan</a:t>
          </a:r>
          <a:r>
            <a:rPr lang="nl-BE" sz="1500" kern="1200"/>
            <a:t> </a:t>
          </a:r>
          <a:r>
            <a:rPr lang="nl-BE" sz="1500" b="1" kern="1200"/>
            <a:t>evalueren</a:t>
          </a:r>
        </a:p>
      </dsp:txBody>
      <dsp:txXfrm>
        <a:off x="1204739" y="3471546"/>
        <a:ext cx="1501448" cy="1022601"/>
      </dsp:txXfrm>
    </dsp:sp>
    <dsp:sp modelId="{0A39FF4E-F4B6-4C32-B42E-591CA27AB193}">
      <dsp:nvSpPr>
        <dsp:cNvPr id="0" name=""/>
        <dsp:cNvSpPr/>
      </dsp:nvSpPr>
      <dsp:spPr>
        <a:xfrm>
          <a:off x="4820850" y="0"/>
          <a:ext cx="2235825" cy="14483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nl-BE" sz="1500" kern="1200"/>
            <a:t>Een </a:t>
          </a:r>
          <a:r>
            <a:rPr lang="nl-BE" sz="1500" b="1" kern="1200"/>
            <a:t>jaarplan</a:t>
          </a:r>
          <a:r>
            <a:rPr lang="nl-BE" sz="1500" kern="1200"/>
            <a:t> maken</a:t>
          </a:r>
        </a:p>
      </dsp:txBody>
      <dsp:txXfrm>
        <a:off x="5523412" y="31815"/>
        <a:ext cx="1501448" cy="1022601"/>
      </dsp:txXfrm>
    </dsp:sp>
    <dsp:sp modelId="{5613121C-76F6-464B-98F0-00F6B30ED9DB}">
      <dsp:nvSpPr>
        <dsp:cNvPr id="0" name=""/>
        <dsp:cNvSpPr/>
      </dsp:nvSpPr>
      <dsp:spPr>
        <a:xfrm>
          <a:off x="1172924" y="0"/>
          <a:ext cx="2235825" cy="14483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nl-BE" sz="1500" b="1" kern="1200"/>
            <a:t>De resultaten </a:t>
          </a:r>
          <a:r>
            <a:rPr lang="nl-BE" sz="1500" kern="1200"/>
            <a:t> </a:t>
          </a:r>
          <a:r>
            <a:rPr lang="nl-BE" sz="1500" b="1" kern="1200"/>
            <a:t>consolideren</a:t>
          </a:r>
          <a:r>
            <a:rPr lang="nl-BE" sz="1500" kern="1200"/>
            <a:t> en acties </a:t>
          </a:r>
          <a:r>
            <a:rPr lang="nl-BE" sz="1500" b="1" kern="1200"/>
            <a:t>herformuleren</a:t>
          </a:r>
        </a:p>
      </dsp:txBody>
      <dsp:txXfrm>
        <a:off x="1204739" y="31815"/>
        <a:ext cx="1501448" cy="1022601"/>
      </dsp:txXfrm>
    </dsp:sp>
    <dsp:sp modelId="{429DD4CD-8B4B-4DA8-805D-66687FE7CB2E}">
      <dsp:nvSpPr>
        <dsp:cNvPr id="0" name=""/>
        <dsp:cNvSpPr/>
      </dsp:nvSpPr>
      <dsp:spPr>
        <a:xfrm>
          <a:off x="2109798" y="257979"/>
          <a:ext cx="1959741" cy="1959741"/>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nl-BE" sz="3000" kern="1200"/>
            <a:t>Act</a:t>
          </a:r>
        </a:p>
      </dsp:txBody>
      <dsp:txXfrm>
        <a:off x="2683793" y="831974"/>
        <a:ext cx="1385746" cy="1385746"/>
      </dsp:txXfrm>
    </dsp:sp>
    <dsp:sp modelId="{853A5093-D225-4E4A-8896-A0A553621A2D}">
      <dsp:nvSpPr>
        <dsp:cNvPr id="0" name=""/>
        <dsp:cNvSpPr/>
      </dsp:nvSpPr>
      <dsp:spPr>
        <a:xfrm rot="5400000">
          <a:off x="4160059" y="257979"/>
          <a:ext cx="1959741" cy="1959741"/>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nl-BE" sz="3000" kern="1200"/>
            <a:t>Plan</a:t>
          </a:r>
        </a:p>
      </dsp:txBody>
      <dsp:txXfrm rot="-5400000">
        <a:off x="4160059" y="831974"/>
        <a:ext cx="1385746" cy="1385746"/>
      </dsp:txXfrm>
    </dsp:sp>
    <dsp:sp modelId="{1F158159-6E5E-47EC-9516-51323F45F6B6}">
      <dsp:nvSpPr>
        <dsp:cNvPr id="0" name=""/>
        <dsp:cNvSpPr/>
      </dsp:nvSpPr>
      <dsp:spPr>
        <a:xfrm rot="10800000">
          <a:off x="4170681" y="2308241"/>
          <a:ext cx="1959741" cy="1959741"/>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nl-BE" sz="3000" kern="1200"/>
            <a:t>Do</a:t>
          </a:r>
        </a:p>
      </dsp:txBody>
      <dsp:txXfrm rot="10800000">
        <a:off x="4170681" y="2308241"/>
        <a:ext cx="1385746" cy="1385746"/>
      </dsp:txXfrm>
    </dsp:sp>
    <dsp:sp modelId="{40E4C443-44BD-488A-BED6-AC5F2563F695}">
      <dsp:nvSpPr>
        <dsp:cNvPr id="0" name=""/>
        <dsp:cNvSpPr/>
      </dsp:nvSpPr>
      <dsp:spPr>
        <a:xfrm rot="16200000">
          <a:off x="2109798" y="2308241"/>
          <a:ext cx="1959741" cy="1959741"/>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nl-BE" sz="3000" kern="1200"/>
            <a:t>Check</a:t>
          </a:r>
        </a:p>
      </dsp:txBody>
      <dsp:txXfrm rot="5400000">
        <a:off x="2683793" y="2308241"/>
        <a:ext cx="1385746" cy="1385746"/>
      </dsp:txXfrm>
    </dsp:sp>
    <dsp:sp modelId="{B3803D10-9003-4C3B-A277-5A2312011A4D}">
      <dsp:nvSpPr>
        <dsp:cNvPr id="0" name=""/>
        <dsp:cNvSpPr/>
      </dsp:nvSpPr>
      <dsp:spPr>
        <a:xfrm>
          <a:off x="3776484" y="1855644"/>
          <a:ext cx="676631" cy="588375"/>
        </a:xfrm>
        <a:prstGeom prst="circular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C79979-AD96-4367-9CFD-BA3A464A64FC}">
      <dsp:nvSpPr>
        <dsp:cNvPr id="0" name=""/>
        <dsp:cNvSpPr/>
      </dsp:nvSpPr>
      <dsp:spPr>
        <a:xfrm rot="10800000">
          <a:off x="3776484" y="2081942"/>
          <a:ext cx="676631" cy="588375"/>
        </a:xfrm>
        <a:prstGeom prst="circular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1" y="0"/>
            <a:ext cx="3042558" cy="497901"/>
          </a:xfrm>
          <a:prstGeom prst="rect">
            <a:avLst/>
          </a:prstGeom>
          <a:noFill/>
          <a:ln w="12700" cap="sq">
            <a:noFill/>
            <a:miter lim="800000"/>
            <a:headEnd type="none" w="sm" len="sm"/>
            <a:tailEnd type="none" w="sm" len="sm"/>
          </a:ln>
          <a:effectLst/>
        </p:spPr>
        <p:txBody>
          <a:bodyPr vert="horz" wrap="square" lIns="95499" tIns="47750" rIns="95499" bIns="47750" numCol="1" anchor="t" anchorCtr="0" compatLnSpc="1">
            <a:prstTxWarp prst="textNoShape">
              <a:avLst/>
            </a:prstTxWarp>
          </a:bodyPr>
          <a:lstStyle>
            <a:lvl1pPr>
              <a:defRPr kumimoji="0" sz="1200"/>
            </a:lvl1pPr>
          </a:lstStyle>
          <a:p>
            <a:pPr>
              <a:defRPr/>
            </a:pPr>
            <a:endParaRPr lang="en-GB"/>
          </a:p>
        </p:txBody>
      </p:sp>
      <p:sp>
        <p:nvSpPr>
          <p:cNvPr id="16387" name="Rectangle 3"/>
          <p:cNvSpPr>
            <a:spLocks noGrp="1" noChangeArrowheads="1"/>
          </p:cNvSpPr>
          <p:nvPr>
            <p:ph type="dt" sz="quarter" idx="1"/>
          </p:nvPr>
        </p:nvSpPr>
        <p:spPr bwMode="auto">
          <a:xfrm>
            <a:off x="4056745" y="0"/>
            <a:ext cx="3042558" cy="497901"/>
          </a:xfrm>
          <a:prstGeom prst="rect">
            <a:avLst/>
          </a:prstGeom>
          <a:noFill/>
          <a:ln w="12700" cap="sq">
            <a:noFill/>
            <a:miter lim="800000"/>
            <a:headEnd type="none" w="sm" len="sm"/>
            <a:tailEnd type="none" w="sm" len="sm"/>
          </a:ln>
          <a:effectLst/>
        </p:spPr>
        <p:txBody>
          <a:bodyPr vert="horz" wrap="square" lIns="95499" tIns="47750" rIns="95499" bIns="47750" numCol="1" anchor="t" anchorCtr="0" compatLnSpc="1">
            <a:prstTxWarp prst="textNoShape">
              <a:avLst/>
            </a:prstTxWarp>
          </a:bodyPr>
          <a:lstStyle>
            <a:lvl1pPr algn="r">
              <a:defRPr kumimoji="0" sz="1200"/>
            </a:lvl1pPr>
          </a:lstStyle>
          <a:p>
            <a:pPr>
              <a:defRPr/>
            </a:pPr>
            <a:endParaRPr lang="en-GB"/>
          </a:p>
        </p:txBody>
      </p:sp>
      <p:sp>
        <p:nvSpPr>
          <p:cNvPr id="16388" name="Rectangle 4"/>
          <p:cNvSpPr>
            <a:spLocks noGrp="1" noChangeArrowheads="1"/>
          </p:cNvSpPr>
          <p:nvPr>
            <p:ph type="ftr" sz="quarter" idx="2"/>
          </p:nvPr>
        </p:nvSpPr>
        <p:spPr bwMode="auto">
          <a:xfrm>
            <a:off x="1" y="9709050"/>
            <a:ext cx="3042558" cy="497901"/>
          </a:xfrm>
          <a:prstGeom prst="rect">
            <a:avLst/>
          </a:prstGeom>
          <a:noFill/>
          <a:ln w="12700" cap="sq">
            <a:noFill/>
            <a:miter lim="800000"/>
            <a:headEnd type="none" w="sm" len="sm"/>
            <a:tailEnd type="none" w="sm" len="sm"/>
          </a:ln>
          <a:effectLst/>
        </p:spPr>
        <p:txBody>
          <a:bodyPr vert="horz" wrap="square" lIns="95499" tIns="47750" rIns="95499" bIns="47750" numCol="1" anchor="b" anchorCtr="0" compatLnSpc="1">
            <a:prstTxWarp prst="textNoShape">
              <a:avLst/>
            </a:prstTxWarp>
          </a:bodyPr>
          <a:lstStyle>
            <a:lvl1pPr>
              <a:defRPr kumimoji="0" sz="1200"/>
            </a:lvl1pPr>
          </a:lstStyle>
          <a:p>
            <a:pPr>
              <a:defRPr/>
            </a:pPr>
            <a:endParaRPr lang="en-GB"/>
          </a:p>
        </p:txBody>
      </p:sp>
      <p:sp>
        <p:nvSpPr>
          <p:cNvPr id="16389" name="Rectangle 5"/>
          <p:cNvSpPr>
            <a:spLocks noGrp="1" noChangeArrowheads="1"/>
          </p:cNvSpPr>
          <p:nvPr>
            <p:ph type="sldNum" sz="quarter" idx="3"/>
          </p:nvPr>
        </p:nvSpPr>
        <p:spPr bwMode="auto">
          <a:xfrm>
            <a:off x="4056745" y="9709050"/>
            <a:ext cx="3042558" cy="497901"/>
          </a:xfrm>
          <a:prstGeom prst="rect">
            <a:avLst/>
          </a:prstGeom>
          <a:noFill/>
          <a:ln w="12700" cap="sq">
            <a:noFill/>
            <a:miter lim="800000"/>
            <a:headEnd type="none" w="sm" len="sm"/>
            <a:tailEnd type="none" w="sm" len="sm"/>
          </a:ln>
          <a:effectLst/>
        </p:spPr>
        <p:txBody>
          <a:bodyPr vert="horz" wrap="square" lIns="95499" tIns="47750" rIns="95499" bIns="47750" numCol="1" anchor="b" anchorCtr="0" compatLnSpc="1">
            <a:prstTxWarp prst="textNoShape">
              <a:avLst/>
            </a:prstTxWarp>
          </a:bodyPr>
          <a:lstStyle>
            <a:lvl1pPr algn="r">
              <a:defRPr kumimoji="0" sz="1200"/>
            </a:lvl1pPr>
          </a:lstStyle>
          <a:p>
            <a:pPr>
              <a:defRPr/>
            </a:pPr>
            <a:fld id="{6830588B-31AC-4F1A-8B19-20C28FC7E826}" type="slidenum">
              <a:rPr lang="en-GB"/>
              <a:pPr>
                <a:defRPr/>
              </a:pPr>
              <a:t>‹nr.›</a:t>
            </a:fld>
            <a:endParaRPr lang="en-GB"/>
          </a:p>
        </p:txBody>
      </p:sp>
    </p:spTree>
    <p:extLst>
      <p:ext uri="{BB962C8B-B14F-4D97-AF65-F5344CB8AC3E}">
        <p14:creationId xmlns:p14="http://schemas.microsoft.com/office/powerpoint/2010/main" val="38830054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1" y="0"/>
            <a:ext cx="3042558" cy="497901"/>
          </a:xfrm>
          <a:prstGeom prst="rect">
            <a:avLst/>
          </a:prstGeom>
          <a:noFill/>
          <a:ln w="12700" cap="sq">
            <a:noFill/>
            <a:miter lim="800000"/>
            <a:headEnd type="none" w="sm" len="sm"/>
            <a:tailEnd type="none" w="sm" len="sm"/>
          </a:ln>
          <a:effectLst/>
        </p:spPr>
        <p:txBody>
          <a:bodyPr vert="horz" wrap="square" lIns="95499" tIns="47750" rIns="95499" bIns="47750" numCol="1" anchor="t" anchorCtr="0" compatLnSpc="1">
            <a:prstTxWarp prst="textNoShape">
              <a:avLst/>
            </a:prstTxWarp>
          </a:bodyPr>
          <a:lstStyle>
            <a:lvl1pPr>
              <a:defRPr kumimoji="0" sz="1200"/>
            </a:lvl1pPr>
          </a:lstStyle>
          <a:p>
            <a:pPr>
              <a:defRPr/>
            </a:pPr>
            <a:endParaRPr lang="en-GB"/>
          </a:p>
        </p:txBody>
      </p:sp>
      <p:sp>
        <p:nvSpPr>
          <p:cNvPr id="59395" name="Rectangle 3"/>
          <p:cNvSpPr>
            <a:spLocks noGrp="1" noChangeArrowheads="1"/>
          </p:cNvSpPr>
          <p:nvPr>
            <p:ph type="dt" idx="1"/>
          </p:nvPr>
        </p:nvSpPr>
        <p:spPr bwMode="auto">
          <a:xfrm>
            <a:off x="4056745" y="0"/>
            <a:ext cx="3042558" cy="497901"/>
          </a:xfrm>
          <a:prstGeom prst="rect">
            <a:avLst/>
          </a:prstGeom>
          <a:noFill/>
          <a:ln w="12700" cap="sq">
            <a:noFill/>
            <a:miter lim="800000"/>
            <a:headEnd type="none" w="sm" len="sm"/>
            <a:tailEnd type="none" w="sm" len="sm"/>
          </a:ln>
          <a:effectLst/>
        </p:spPr>
        <p:txBody>
          <a:bodyPr vert="horz" wrap="square" lIns="95499" tIns="47750" rIns="95499" bIns="47750" numCol="1" anchor="t" anchorCtr="0" compatLnSpc="1">
            <a:prstTxWarp prst="textNoShape">
              <a:avLst/>
            </a:prstTxWarp>
          </a:bodyPr>
          <a:lstStyle>
            <a:lvl1pPr algn="r">
              <a:defRPr kumimoji="0" sz="1200"/>
            </a:lvl1pPr>
          </a:lstStyle>
          <a:p>
            <a:pPr>
              <a:defRPr/>
            </a:pPr>
            <a:endParaRPr lang="en-GB"/>
          </a:p>
        </p:txBody>
      </p:sp>
      <p:sp>
        <p:nvSpPr>
          <p:cNvPr id="49156" name="Rectangle 4"/>
          <p:cNvSpPr>
            <a:spLocks noGrp="1" noRot="1" noChangeAspect="1" noChangeArrowheads="1" noTextEdit="1"/>
          </p:cNvSpPr>
          <p:nvPr>
            <p:ph type="sldImg" idx="2"/>
          </p:nvPr>
        </p:nvSpPr>
        <p:spPr bwMode="auto">
          <a:xfrm>
            <a:off x="949325" y="746125"/>
            <a:ext cx="5200650" cy="39004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7" name="Rectangle 5"/>
          <p:cNvSpPr>
            <a:spLocks noGrp="1" noChangeArrowheads="1"/>
          </p:cNvSpPr>
          <p:nvPr>
            <p:ph type="body" sz="quarter" idx="3"/>
          </p:nvPr>
        </p:nvSpPr>
        <p:spPr bwMode="auto">
          <a:xfrm>
            <a:off x="936172" y="4896018"/>
            <a:ext cx="5226957" cy="4564085"/>
          </a:xfrm>
          <a:prstGeom prst="rect">
            <a:avLst/>
          </a:prstGeom>
          <a:noFill/>
          <a:ln w="12700" cap="sq">
            <a:noFill/>
            <a:miter lim="800000"/>
            <a:headEnd type="none" w="sm" len="sm"/>
            <a:tailEnd type="none" w="sm" len="sm"/>
          </a:ln>
          <a:effectLst/>
        </p:spPr>
        <p:txBody>
          <a:bodyPr vert="horz" wrap="square" lIns="95499" tIns="47750" rIns="95499" bIns="47750" numCol="1" anchor="t" anchorCtr="0" compatLnSpc="1">
            <a:prstTxWarp prst="textNoShape">
              <a:avLst/>
            </a:prstTxWarp>
          </a:bodyPr>
          <a:lstStyle/>
          <a:p>
            <a:pPr lvl="0"/>
            <a:r>
              <a:rPr lang="en-GB" noProof="0" smtClean="0"/>
              <a:t>Klik om het opmaakprofiel van de modeltekst te bewerken</a:t>
            </a:r>
          </a:p>
          <a:p>
            <a:pPr lvl="1"/>
            <a:r>
              <a:rPr lang="en-GB" noProof="0" smtClean="0"/>
              <a:t>Tweede niveau</a:t>
            </a:r>
          </a:p>
          <a:p>
            <a:pPr lvl="2"/>
            <a:r>
              <a:rPr lang="en-GB" noProof="0" smtClean="0"/>
              <a:t>Derde niveau</a:t>
            </a:r>
          </a:p>
          <a:p>
            <a:pPr lvl="3"/>
            <a:r>
              <a:rPr lang="en-GB" noProof="0" smtClean="0"/>
              <a:t>Vierde niveau</a:t>
            </a:r>
          </a:p>
          <a:p>
            <a:pPr lvl="4"/>
            <a:r>
              <a:rPr lang="en-GB" noProof="0" smtClean="0"/>
              <a:t>Vijfde niveau</a:t>
            </a:r>
          </a:p>
        </p:txBody>
      </p:sp>
      <p:sp>
        <p:nvSpPr>
          <p:cNvPr id="59398" name="Rectangle 6"/>
          <p:cNvSpPr>
            <a:spLocks noGrp="1" noChangeArrowheads="1"/>
          </p:cNvSpPr>
          <p:nvPr>
            <p:ph type="ftr" sz="quarter" idx="4"/>
          </p:nvPr>
        </p:nvSpPr>
        <p:spPr bwMode="auto">
          <a:xfrm>
            <a:off x="1" y="9709050"/>
            <a:ext cx="3042558" cy="497901"/>
          </a:xfrm>
          <a:prstGeom prst="rect">
            <a:avLst/>
          </a:prstGeom>
          <a:noFill/>
          <a:ln w="12700" cap="sq">
            <a:noFill/>
            <a:miter lim="800000"/>
            <a:headEnd type="none" w="sm" len="sm"/>
            <a:tailEnd type="none" w="sm" len="sm"/>
          </a:ln>
          <a:effectLst/>
        </p:spPr>
        <p:txBody>
          <a:bodyPr vert="horz" wrap="square" lIns="95499" tIns="47750" rIns="95499" bIns="47750" numCol="1" anchor="b" anchorCtr="0" compatLnSpc="1">
            <a:prstTxWarp prst="textNoShape">
              <a:avLst/>
            </a:prstTxWarp>
          </a:bodyPr>
          <a:lstStyle>
            <a:lvl1pPr>
              <a:defRPr kumimoji="0" sz="1200"/>
            </a:lvl1pPr>
          </a:lstStyle>
          <a:p>
            <a:pPr>
              <a:defRPr/>
            </a:pPr>
            <a:endParaRPr lang="en-GB"/>
          </a:p>
        </p:txBody>
      </p:sp>
      <p:sp>
        <p:nvSpPr>
          <p:cNvPr id="59399" name="Rectangle 7"/>
          <p:cNvSpPr>
            <a:spLocks noGrp="1" noChangeArrowheads="1"/>
          </p:cNvSpPr>
          <p:nvPr>
            <p:ph type="sldNum" sz="quarter" idx="5"/>
          </p:nvPr>
        </p:nvSpPr>
        <p:spPr bwMode="auto">
          <a:xfrm>
            <a:off x="4056745" y="9709050"/>
            <a:ext cx="3042558" cy="497901"/>
          </a:xfrm>
          <a:prstGeom prst="rect">
            <a:avLst/>
          </a:prstGeom>
          <a:noFill/>
          <a:ln w="12700" cap="sq">
            <a:noFill/>
            <a:miter lim="800000"/>
            <a:headEnd type="none" w="sm" len="sm"/>
            <a:tailEnd type="none" w="sm" len="sm"/>
          </a:ln>
          <a:effectLst/>
        </p:spPr>
        <p:txBody>
          <a:bodyPr vert="horz" wrap="square" lIns="95499" tIns="47750" rIns="95499" bIns="47750" numCol="1" anchor="b" anchorCtr="0" compatLnSpc="1">
            <a:prstTxWarp prst="textNoShape">
              <a:avLst/>
            </a:prstTxWarp>
          </a:bodyPr>
          <a:lstStyle>
            <a:lvl1pPr algn="r">
              <a:defRPr kumimoji="0" sz="1200"/>
            </a:lvl1pPr>
          </a:lstStyle>
          <a:p>
            <a:pPr>
              <a:defRPr/>
            </a:pPr>
            <a:fld id="{F2BE4D13-BA48-4F80-8E55-9B6B82613BA8}" type="slidenum">
              <a:rPr lang="en-GB"/>
              <a:pPr>
                <a:defRPr/>
              </a:pPr>
              <a:t>‹nr.›</a:t>
            </a:fld>
            <a:endParaRPr lang="en-GB"/>
          </a:p>
        </p:txBody>
      </p:sp>
    </p:spTree>
    <p:extLst>
      <p:ext uri="{BB962C8B-B14F-4D97-AF65-F5344CB8AC3E}">
        <p14:creationId xmlns:p14="http://schemas.microsoft.com/office/powerpoint/2010/main" val="26818534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roo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lvl1pPr>
              <a:defRPr>
                <a:solidFill>
                  <a:srgbClr val="FFFFFF"/>
                </a:solidFill>
              </a:defRPr>
            </a:lvl1pPr>
          </a:lstStyle>
          <a:p>
            <a:r>
              <a:rPr lang="nl-NL" smtClean="0"/>
              <a:t>Klik om de stijl te bewerken</a:t>
            </a:r>
            <a:endParaRPr lang="nl-NL" dirty="0"/>
          </a:p>
        </p:txBody>
      </p:sp>
      <p:sp>
        <p:nvSpPr>
          <p:cNvPr id="3" name="Subtitel 2"/>
          <p:cNvSpPr>
            <a:spLocks noGrp="1"/>
          </p:cNvSpPr>
          <p:nvPr>
            <p:ph type="subTitle" idx="1"/>
          </p:nvPr>
        </p:nvSpPr>
        <p:spPr>
          <a:xfrm>
            <a:off x="685800" y="3886200"/>
            <a:ext cx="7086600" cy="1752600"/>
          </a:xfrm>
        </p:spPr>
        <p:txBody>
          <a:bodyPr/>
          <a:lstStyle>
            <a:lvl1pPr marL="0" indent="0" algn="l">
              <a:buNone/>
              <a:defRPr>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dirty="0"/>
          </a:p>
        </p:txBody>
      </p:sp>
    </p:spTree>
    <p:extLst>
      <p:ext uri="{BB962C8B-B14F-4D97-AF65-F5344CB8AC3E}">
        <p14:creationId xmlns:p14="http://schemas.microsoft.com/office/powerpoint/2010/main" val="185074380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eldia grij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dirty="0"/>
          </a:p>
        </p:txBody>
      </p:sp>
      <p:sp>
        <p:nvSpPr>
          <p:cNvPr id="3" name="Subtitel 2"/>
          <p:cNvSpPr>
            <a:spLocks noGrp="1"/>
          </p:cNvSpPr>
          <p:nvPr>
            <p:ph type="subTitle" idx="1"/>
          </p:nvPr>
        </p:nvSpPr>
        <p:spPr>
          <a:xfrm>
            <a:off x="685800" y="3886200"/>
            <a:ext cx="7086600" cy="17526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Tree>
    <p:extLst>
      <p:ext uri="{BB962C8B-B14F-4D97-AF65-F5344CB8AC3E}">
        <p14:creationId xmlns:p14="http://schemas.microsoft.com/office/powerpoint/2010/main" val="324474833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el en object grij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a:xfrm>
            <a:off x="457200" y="1600200"/>
            <a:ext cx="8229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extLst>
      <p:ext uri="{BB962C8B-B14F-4D97-AF65-F5344CB8AC3E}">
        <p14:creationId xmlns:p14="http://schemas.microsoft.com/office/powerpoint/2010/main" val="179798964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el en object roo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10" name="Titel 9"/>
          <p:cNvSpPr>
            <a:spLocks noGrp="1"/>
          </p:cNvSpPr>
          <p:nvPr>
            <p:ph type="title"/>
          </p:nvPr>
        </p:nvSpPr>
        <p:spPr/>
        <p:txBody>
          <a:bodyPr/>
          <a:lstStyle>
            <a:lvl1pPr>
              <a:defRPr>
                <a:solidFill>
                  <a:schemeClr val="bg1"/>
                </a:solidFill>
              </a:defRPr>
            </a:lvl1pPr>
          </a:lstStyle>
          <a:p>
            <a:r>
              <a:rPr lang="nl-NL" smtClean="0"/>
              <a:t>Klik om de stijl te bewerken</a:t>
            </a:r>
            <a:endParaRPr lang="nl-BE" dirty="0"/>
          </a:p>
        </p:txBody>
      </p:sp>
    </p:spTree>
    <p:extLst>
      <p:ext uri="{BB962C8B-B14F-4D97-AF65-F5344CB8AC3E}">
        <p14:creationId xmlns:p14="http://schemas.microsoft.com/office/powerpoint/2010/main" val="140202648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el en object grij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extLst>
      <p:ext uri="{BB962C8B-B14F-4D97-AF65-F5344CB8AC3E}">
        <p14:creationId xmlns:p14="http://schemas.microsoft.com/office/powerpoint/2010/main" val="84010613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eko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Tree>
    <p:extLst>
      <p:ext uri="{BB962C8B-B14F-4D97-AF65-F5344CB8AC3E}">
        <p14:creationId xmlns:p14="http://schemas.microsoft.com/office/powerpoint/2010/main" val="211978650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ee object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extLst>
      <p:ext uri="{BB962C8B-B14F-4D97-AF65-F5344CB8AC3E}">
        <p14:creationId xmlns:p14="http://schemas.microsoft.com/office/powerpoint/2010/main" val="24435422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vergelijk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extLst>
      <p:ext uri="{BB962C8B-B14F-4D97-AF65-F5344CB8AC3E}">
        <p14:creationId xmlns:p14="http://schemas.microsoft.com/office/powerpoint/2010/main" val="74082520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alleen tit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Tree>
    <p:extLst>
      <p:ext uri="{BB962C8B-B14F-4D97-AF65-F5344CB8AC3E}">
        <p14:creationId xmlns:p14="http://schemas.microsoft.com/office/powerpoint/2010/main" val="165831581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987205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inhoud met bijschrif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Tree>
    <p:extLst>
      <p:ext uri="{BB962C8B-B14F-4D97-AF65-F5344CB8AC3E}">
        <p14:creationId xmlns:p14="http://schemas.microsoft.com/office/powerpoint/2010/main" val="252122781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afbeelding met bijschrif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Tree>
    <p:extLst>
      <p:ext uri="{BB962C8B-B14F-4D97-AF65-F5344CB8AC3E}">
        <p14:creationId xmlns:p14="http://schemas.microsoft.com/office/powerpoint/2010/main" val="211596370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t">
            <a:normAutofit/>
          </a:bodyPr>
          <a:lstStyle/>
          <a:p>
            <a:r>
              <a:rPr lang="nl-BE" dirty="0" smtClean="0"/>
              <a:t>Titelstijl van model bewerken</a:t>
            </a:r>
            <a:endParaRPr lang="nl-NL" dirty="0"/>
          </a:p>
        </p:txBody>
      </p:sp>
      <p:sp>
        <p:nvSpPr>
          <p:cNvPr id="3" name="Tijdelijke aanduiding voor tekst 2"/>
          <p:cNvSpPr>
            <a:spLocks noGrp="1"/>
          </p:cNvSpPr>
          <p:nvPr>
            <p:ph type="body" idx="1"/>
          </p:nvPr>
        </p:nvSpPr>
        <p:spPr>
          <a:xfrm>
            <a:off x="457200" y="1525042"/>
            <a:ext cx="8229600" cy="4525963"/>
          </a:xfrm>
          <a:prstGeom prst="rect">
            <a:avLst/>
          </a:prstGeom>
        </p:spPr>
        <p:txBody>
          <a:bodyPr vert="horz" lIns="91440" tIns="45720" rIns="91440" bIns="45720" rtlCol="0">
            <a:normAutofit/>
          </a:bodyPr>
          <a:lstStyle/>
          <a:p>
            <a:pPr lvl="0"/>
            <a:r>
              <a:rPr lang="nl-BE" dirty="0" smtClean="0"/>
              <a:t>Klik om de tekststijl van het model te bewerken</a:t>
            </a:r>
          </a:p>
          <a:p>
            <a:pPr lvl="1"/>
            <a:r>
              <a:rPr lang="nl-BE" dirty="0" smtClean="0"/>
              <a:t>Tweede niveau</a:t>
            </a:r>
          </a:p>
          <a:p>
            <a:pPr lvl="2"/>
            <a:r>
              <a:rPr lang="nl-BE" dirty="0" smtClean="0"/>
              <a:t>Derde niveau</a:t>
            </a:r>
          </a:p>
          <a:p>
            <a:pPr lvl="3"/>
            <a:r>
              <a:rPr lang="nl-BE" dirty="0" smtClean="0"/>
              <a:t>Vierde niveau</a:t>
            </a:r>
          </a:p>
          <a:p>
            <a:pPr lvl="4"/>
            <a:r>
              <a:rPr lang="nl-BE" dirty="0" smtClean="0"/>
              <a:t>Vijfde niveau</a:t>
            </a:r>
            <a:endParaRPr lang="nl-NL" dirty="0"/>
          </a:p>
        </p:txBody>
      </p:sp>
      <p:sp>
        <p:nvSpPr>
          <p:cNvPr id="4" name="Tijdelijke aanduiding voor datum 3"/>
          <p:cNvSpPr>
            <a:spLocks noGrp="1"/>
          </p:cNvSpPr>
          <p:nvPr>
            <p:ph type="dt" sz="half" idx="2"/>
          </p:nvPr>
        </p:nvSpPr>
        <p:spPr>
          <a:xfrm>
            <a:off x="1004457" y="6437172"/>
            <a:ext cx="1447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nl-NL"/>
          </a:p>
        </p:txBody>
      </p:sp>
      <p:sp>
        <p:nvSpPr>
          <p:cNvPr id="5" name="Tijdelijke aanduiding voor voettekst 4"/>
          <p:cNvSpPr>
            <a:spLocks noGrp="1"/>
          </p:cNvSpPr>
          <p:nvPr>
            <p:ph type="ftr" sz="quarter" idx="3"/>
          </p:nvPr>
        </p:nvSpPr>
        <p:spPr>
          <a:xfrm>
            <a:off x="2537691" y="6437172"/>
            <a:ext cx="2895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nl-NL"/>
          </a:p>
        </p:txBody>
      </p:sp>
      <p:sp>
        <p:nvSpPr>
          <p:cNvPr id="6" name="Tijdelijke aanduiding voor dianummer 5"/>
          <p:cNvSpPr>
            <a:spLocks noGrp="1"/>
          </p:cNvSpPr>
          <p:nvPr>
            <p:ph type="sldNum" sz="quarter" idx="4"/>
          </p:nvPr>
        </p:nvSpPr>
        <p:spPr>
          <a:xfrm>
            <a:off x="445655" y="6437750"/>
            <a:ext cx="4837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704D7B9-CACD-45DE-8A9C-0234CC5228DB}" type="slidenum">
              <a:rPr lang="nl-NL" smtClean="0"/>
              <a:pPr>
                <a:defRPr/>
              </a:pPr>
              <a:t>‹nr.›</a:t>
            </a:fld>
            <a:endParaRPr lang="nl-NL"/>
          </a:p>
        </p:txBody>
      </p:sp>
      <p:pic>
        <p:nvPicPr>
          <p:cNvPr id="8" name="Afbeelding 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7200000" y="5580000"/>
            <a:ext cx="1838209" cy="1152000"/>
          </a:xfrm>
          <a:prstGeom prst="rect">
            <a:avLst/>
          </a:prstGeom>
        </p:spPr>
      </p:pic>
    </p:spTree>
    <p:extLst>
      <p:ext uri="{BB962C8B-B14F-4D97-AF65-F5344CB8AC3E}">
        <p14:creationId xmlns:p14="http://schemas.microsoft.com/office/powerpoint/2010/main" val="237119518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txStyles>
    <p:titleStyle>
      <a:lvl1pPr algn="l" defTabSz="4572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hyperlink" Target="https://vivesonline.sharepoint.com/diensten/Onderwijsbeleid/Blended-Learning/SitePages/Introductiepagina.aspx?web=1" TargetMode="Externa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hyperlink" Target="http://123management.nl/"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01980" y="607739"/>
            <a:ext cx="7772400" cy="2508949"/>
          </a:xfrm>
        </p:spPr>
        <p:txBody>
          <a:bodyPr>
            <a:normAutofit fontScale="90000"/>
          </a:bodyPr>
          <a:lstStyle/>
          <a:p>
            <a:pPr algn="ctr"/>
            <a:r>
              <a:rPr lang="nl-BE" sz="6000" b="1" dirty="0" smtClean="0"/>
              <a:t>Onderwijsbeleid voor krachtigere en kansrijkere leercontexten </a:t>
            </a:r>
            <a:r>
              <a:rPr lang="nl-BE" sz="8900" b="1" dirty="0"/>
              <a:t/>
            </a:r>
            <a:br>
              <a:rPr lang="nl-BE" sz="8900" b="1" dirty="0"/>
            </a:br>
            <a:r>
              <a:rPr lang="nl-BE" sz="4000" b="1" dirty="0" smtClean="0"/>
              <a:t/>
            </a:r>
            <a:br>
              <a:rPr lang="nl-BE" sz="4000" b="1" dirty="0" smtClean="0"/>
            </a:br>
            <a:endParaRPr lang="nl-BE" sz="4000" b="1" dirty="0"/>
          </a:p>
        </p:txBody>
      </p:sp>
      <p:sp>
        <p:nvSpPr>
          <p:cNvPr id="3" name="Ondertitel 2"/>
          <p:cNvSpPr>
            <a:spLocks noGrp="1"/>
          </p:cNvSpPr>
          <p:nvPr>
            <p:ph type="subTitle" idx="1"/>
          </p:nvPr>
        </p:nvSpPr>
        <p:spPr>
          <a:xfrm>
            <a:off x="1028700" y="3863662"/>
            <a:ext cx="7086600" cy="1081825"/>
          </a:xfrm>
        </p:spPr>
        <p:txBody>
          <a:bodyPr>
            <a:normAutofit/>
          </a:bodyPr>
          <a:lstStyle/>
          <a:p>
            <a:pPr algn="ctr"/>
            <a:r>
              <a:rPr lang="nl-BE" altLang="nl-BE" sz="2800" dirty="0" smtClean="0">
                <a:solidFill>
                  <a:schemeClr val="bg1"/>
                </a:solidFill>
              </a:rPr>
              <a:t>Michel Maricau</a:t>
            </a:r>
          </a:p>
          <a:p>
            <a:pPr algn="ctr"/>
            <a:r>
              <a:rPr lang="nl-BE" altLang="nl-BE" dirty="0" smtClean="0">
                <a:solidFill>
                  <a:schemeClr val="bg1"/>
                </a:solidFill>
              </a:rPr>
              <a:t>23 november 2017</a:t>
            </a:r>
            <a:endParaRPr lang="nl-BE" altLang="nl-BE" dirty="0">
              <a:solidFill>
                <a:schemeClr val="bg1"/>
              </a:solidFill>
            </a:endParaRPr>
          </a:p>
          <a:p>
            <a:endParaRPr lang="nl-BE" dirty="0">
              <a:solidFill>
                <a:schemeClr val="bg1"/>
              </a:solidFill>
            </a:endParaRPr>
          </a:p>
        </p:txBody>
      </p:sp>
      <p:pic>
        <p:nvPicPr>
          <p:cNvPr id="5" name="Afbeelding 4"/>
          <p:cNvPicPr>
            <a:picLocks noChangeAspect="1"/>
          </p:cNvPicPr>
          <p:nvPr/>
        </p:nvPicPr>
        <p:blipFill>
          <a:blip r:embed="rId2"/>
          <a:stretch>
            <a:fillRect/>
          </a:stretch>
        </p:blipFill>
        <p:spPr>
          <a:xfrm>
            <a:off x="2981325" y="5227320"/>
            <a:ext cx="3181350" cy="1438275"/>
          </a:xfrm>
          <a:prstGeom prst="rect">
            <a:avLst/>
          </a:prstGeom>
        </p:spPr>
      </p:pic>
    </p:spTree>
    <p:extLst>
      <p:ext uri="{BB962C8B-B14F-4D97-AF65-F5344CB8AC3E}">
        <p14:creationId xmlns:p14="http://schemas.microsoft.com/office/powerpoint/2010/main" val="2400391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normAutofit/>
          </a:bodyPr>
          <a:lstStyle/>
          <a:p>
            <a:r>
              <a:rPr lang="nl-BE" sz="3200" dirty="0" smtClean="0"/>
              <a:t>Hoe komt onderwijsbeleid tot stand in een fusiecontext?</a:t>
            </a:r>
          </a:p>
          <a:p>
            <a:endParaRPr lang="nl-BE" sz="3200" dirty="0"/>
          </a:p>
          <a:p>
            <a:r>
              <a:rPr lang="nl-BE" sz="3200" dirty="0" smtClean="0"/>
              <a:t>Wat zijn de kansen en bedreigingen van:	</a:t>
            </a:r>
          </a:p>
          <a:p>
            <a:pPr lvl="1"/>
            <a:r>
              <a:rPr lang="nl-BE" sz="3200" dirty="0" err="1" smtClean="0"/>
              <a:t>Blended</a:t>
            </a:r>
            <a:r>
              <a:rPr lang="nl-BE" sz="3200" dirty="0" smtClean="0"/>
              <a:t> </a:t>
            </a:r>
            <a:r>
              <a:rPr lang="nl-BE" sz="3200" dirty="0" smtClean="0"/>
              <a:t>leren</a:t>
            </a:r>
            <a:r>
              <a:rPr lang="nl-BE" sz="3200" dirty="0" smtClean="0"/>
              <a:t>?</a:t>
            </a:r>
          </a:p>
          <a:p>
            <a:pPr lvl="1"/>
            <a:r>
              <a:rPr lang="nl-BE" sz="3200" dirty="0"/>
              <a:t>Afstandsonderwijs?</a:t>
            </a:r>
          </a:p>
          <a:p>
            <a:pPr marL="457200" lvl="1" indent="0">
              <a:buNone/>
            </a:pPr>
            <a:endParaRPr lang="nl-BE" sz="3200" dirty="0" smtClean="0"/>
          </a:p>
        </p:txBody>
      </p:sp>
    </p:spTree>
    <p:extLst>
      <p:ext uri="{BB962C8B-B14F-4D97-AF65-F5344CB8AC3E}">
        <p14:creationId xmlns:p14="http://schemas.microsoft.com/office/powerpoint/2010/main" val="30358063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Fusies</a:t>
            </a:r>
            <a:endParaRPr lang="nl-BE" b="1" dirty="0">
              <a:solidFill>
                <a:srgbClr val="FF0000"/>
              </a:solidFill>
            </a:endParaRPr>
          </a:p>
        </p:txBody>
      </p:sp>
      <p:sp>
        <p:nvSpPr>
          <p:cNvPr id="3" name="Tijdelijke aanduiding voor inhoud 2"/>
          <p:cNvSpPr>
            <a:spLocks noGrp="1"/>
          </p:cNvSpPr>
          <p:nvPr>
            <p:ph idx="1"/>
          </p:nvPr>
        </p:nvSpPr>
        <p:spPr/>
        <p:txBody>
          <a:bodyPr/>
          <a:lstStyle/>
          <a:p>
            <a:r>
              <a:rPr lang="nl-BE" sz="3200" u="sng" dirty="0" smtClean="0"/>
              <a:t>1995: Eerste fusie</a:t>
            </a:r>
          </a:p>
          <a:p>
            <a:pPr marL="0" indent="0">
              <a:buNone/>
            </a:pPr>
            <a:endParaRPr lang="nl-BE" sz="3200" u="sng" dirty="0" smtClean="0"/>
          </a:p>
          <a:p>
            <a:pPr lvl="1"/>
            <a:r>
              <a:rPr lang="nl-BE" sz="3200" dirty="0" smtClean="0"/>
              <a:t>Vorming van </a:t>
            </a:r>
            <a:r>
              <a:rPr lang="nl-BE" sz="3200" b="1" dirty="0" smtClean="0"/>
              <a:t>KHBO</a:t>
            </a:r>
            <a:r>
              <a:rPr lang="nl-BE" sz="3200" dirty="0" smtClean="0"/>
              <a:t> (Katholieke Hogeschool Brugge – Oostende (4000 studenten)</a:t>
            </a:r>
          </a:p>
          <a:p>
            <a:pPr lvl="1"/>
            <a:r>
              <a:rPr lang="nl-BE" sz="3200" dirty="0" smtClean="0"/>
              <a:t>Vorming van </a:t>
            </a:r>
            <a:r>
              <a:rPr lang="nl-BE" sz="3200" b="1" dirty="0" smtClean="0"/>
              <a:t>KATHO</a:t>
            </a:r>
            <a:r>
              <a:rPr lang="nl-BE" sz="3200" dirty="0" smtClean="0"/>
              <a:t> (Katholieke Hogeschool Zuid West-Vlaanderen) (8000 studenten)</a:t>
            </a:r>
          </a:p>
          <a:p>
            <a:endParaRPr lang="nl-BE" u="sng" dirty="0" smtClean="0"/>
          </a:p>
          <a:p>
            <a:pPr marL="0" indent="0">
              <a:buNone/>
            </a:pPr>
            <a:endParaRPr lang="nl-BE" dirty="0"/>
          </a:p>
        </p:txBody>
      </p:sp>
    </p:spTree>
    <p:extLst>
      <p:ext uri="{BB962C8B-B14F-4D97-AF65-F5344CB8AC3E}">
        <p14:creationId xmlns:p14="http://schemas.microsoft.com/office/powerpoint/2010/main" val="20457165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Verschillende organisatie</a:t>
            </a:r>
            <a:r>
              <a:rPr lang="nl-BE" b="1" u="sng" dirty="0" smtClean="0">
                <a:solidFill>
                  <a:srgbClr val="FF0000"/>
                </a:solidFill>
              </a:rPr>
              <a:t>structuur</a:t>
            </a:r>
            <a:r>
              <a:rPr lang="nl-BE" b="1" dirty="0" smtClean="0">
                <a:solidFill>
                  <a:srgbClr val="FF0000"/>
                </a:solidFill>
              </a:rPr>
              <a:t> en organisatie</a:t>
            </a:r>
            <a:r>
              <a:rPr lang="nl-BE" b="1" u="sng" dirty="0" smtClean="0">
                <a:solidFill>
                  <a:srgbClr val="FF0000"/>
                </a:solidFill>
              </a:rPr>
              <a:t>cultuur</a:t>
            </a:r>
            <a:endParaRPr lang="nl-BE" b="1" u="sng" dirty="0">
              <a:solidFill>
                <a:srgbClr val="FF0000"/>
              </a:solidFill>
            </a:endParaRPr>
          </a:p>
        </p:txBody>
      </p:sp>
      <p:sp>
        <p:nvSpPr>
          <p:cNvPr id="3" name="Tijdelijke aanduiding voor tekst 2"/>
          <p:cNvSpPr>
            <a:spLocks noGrp="1"/>
          </p:cNvSpPr>
          <p:nvPr>
            <p:ph type="body" idx="1"/>
          </p:nvPr>
        </p:nvSpPr>
        <p:spPr/>
        <p:txBody>
          <a:bodyPr/>
          <a:lstStyle/>
          <a:p>
            <a:r>
              <a:rPr lang="nl-BE" u="sng" dirty="0" smtClean="0"/>
              <a:t>KHBO</a:t>
            </a:r>
            <a:endParaRPr lang="nl-BE" u="sng" dirty="0"/>
          </a:p>
        </p:txBody>
      </p:sp>
      <p:sp>
        <p:nvSpPr>
          <p:cNvPr id="4" name="Tijdelijke aanduiding voor inhoud 3"/>
          <p:cNvSpPr>
            <a:spLocks noGrp="1"/>
          </p:cNvSpPr>
          <p:nvPr>
            <p:ph sz="half" idx="2"/>
          </p:nvPr>
        </p:nvSpPr>
        <p:spPr/>
        <p:txBody>
          <a:bodyPr/>
          <a:lstStyle/>
          <a:p>
            <a:r>
              <a:rPr lang="nl-BE" b="1" dirty="0" smtClean="0"/>
              <a:t>Centraal beleid</a:t>
            </a:r>
          </a:p>
          <a:p>
            <a:r>
              <a:rPr lang="nl-BE" dirty="0" smtClean="0"/>
              <a:t>Beperkte algemene diensten</a:t>
            </a:r>
          </a:p>
          <a:p>
            <a:r>
              <a:rPr lang="nl-BE" dirty="0" smtClean="0"/>
              <a:t>Onderwijsbeleid: traditioneel</a:t>
            </a:r>
          </a:p>
          <a:p>
            <a:r>
              <a:rPr lang="nl-BE" dirty="0" smtClean="0"/>
              <a:t>Weinig leerroutes</a:t>
            </a:r>
          </a:p>
          <a:p>
            <a:pPr lvl="1"/>
            <a:r>
              <a:rPr lang="nl-BE" dirty="0" smtClean="0"/>
              <a:t>Avondonderwijs (lerarenopl.)</a:t>
            </a:r>
          </a:p>
          <a:p>
            <a:endParaRPr lang="nl-BE" dirty="0" smtClean="0"/>
          </a:p>
        </p:txBody>
      </p:sp>
      <p:sp>
        <p:nvSpPr>
          <p:cNvPr id="5" name="Tijdelijke aanduiding voor tekst 4"/>
          <p:cNvSpPr>
            <a:spLocks noGrp="1"/>
          </p:cNvSpPr>
          <p:nvPr>
            <p:ph type="body" sz="quarter" idx="3"/>
          </p:nvPr>
        </p:nvSpPr>
        <p:spPr/>
        <p:txBody>
          <a:bodyPr/>
          <a:lstStyle/>
          <a:p>
            <a:r>
              <a:rPr lang="nl-BE" u="sng" dirty="0" smtClean="0"/>
              <a:t>KATHO</a:t>
            </a:r>
            <a:endParaRPr lang="nl-BE" u="sng" dirty="0"/>
          </a:p>
        </p:txBody>
      </p:sp>
      <p:sp>
        <p:nvSpPr>
          <p:cNvPr id="6" name="Tijdelijke aanduiding voor inhoud 5"/>
          <p:cNvSpPr>
            <a:spLocks noGrp="1"/>
          </p:cNvSpPr>
          <p:nvPr>
            <p:ph sz="quarter" idx="4"/>
          </p:nvPr>
        </p:nvSpPr>
        <p:spPr/>
        <p:txBody>
          <a:bodyPr>
            <a:normAutofit lnSpcReduction="10000"/>
          </a:bodyPr>
          <a:lstStyle/>
          <a:p>
            <a:r>
              <a:rPr lang="nl-BE" b="1" dirty="0" smtClean="0"/>
              <a:t>Unit management</a:t>
            </a:r>
          </a:p>
          <a:p>
            <a:r>
              <a:rPr lang="nl-BE" dirty="0" smtClean="0"/>
              <a:t>Beperkte algemene diensten</a:t>
            </a:r>
          </a:p>
          <a:p>
            <a:r>
              <a:rPr lang="nl-BE" dirty="0" smtClean="0"/>
              <a:t>Onderwijsbeleid: innovatief</a:t>
            </a:r>
          </a:p>
          <a:p>
            <a:endParaRPr lang="nl-BE" dirty="0" smtClean="0"/>
          </a:p>
          <a:p>
            <a:r>
              <a:rPr lang="nl-BE" dirty="0" smtClean="0"/>
              <a:t>Diverse leerroutes</a:t>
            </a:r>
          </a:p>
          <a:p>
            <a:pPr lvl="1"/>
            <a:r>
              <a:rPr lang="nl-BE" dirty="0" smtClean="0"/>
              <a:t>Afstandsonderwijs</a:t>
            </a:r>
          </a:p>
          <a:p>
            <a:pPr lvl="1"/>
            <a:r>
              <a:rPr lang="nl-BE" dirty="0" smtClean="0"/>
              <a:t>Werkplekleren</a:t>
            </a:r>
          </a:p>
          <a:p>
            <a:pPr lvl="1"/>
            <a:r>
              <a:rPr lang="nl-BE" dirty="0" smtClean="0"/>
              <a:t>Avondonderwijs</a:t>
            </a:r>
          </a:p>
          <a:p>
            <a:pPr lvl="1"/>
            <a:r>
              <a:rPr lang="nl-BE" dirty="0" smtClean="0"/>
              <a:t>…</a:t>
            </a:r>
            <a:endParaRPr lang="nl-BE" dirty="0"/>
          </a:p>
        </p:txBody>
      </p:sp>
    </p:spTree>
    <p:extLst>
      <p:ext uri="{BB962C8B-B14F-4D97-AF65-F5344CB8AC3E}">
        <p14:creationId xmlns:p14="http://schemas.microsoft.com/office/powerpoint/2010/main" val="19012143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Organisatiestructuur</a:t>
            </a:r>
            <a:endParaRPr lang="nl-BE" b="1" dirty="0">
              <a:solidFill>
                <a:srgbClr val="FF0000"/>
              </a:solidFill>
            </a:endParaRPr>
          </a:p>
        </p:txBody>
      </p:sp>
      <p:sp>
        <p:nvSpPr>
          <p:cNvPr id="3" name="Tijdelijke aanduiding voor inhoud 2"/>
          <p:cNvSpPr>
            <a:spLocks noGrp="1"/>
          </p:cNvSpPr>
          <p:nvPr>
            <p:ph idx="1"/>
          </p:nvPr>
        </p:nvSpPr>
        <p:spPr>
          <a:xfrm>
            <a:off x="457200" y="1107584"/>
            <a:ext cx="8229600" cy="5318974"/>
          </a:xfrm>
        </p:spPr>
        <p:txBody>
          <a:bodyPr>
            <a:normAutofit lnSpcReduction="10000"/>
          </a:bodyPr>
          <a:lstStyle/>
          <a:p>
            <a:endParaRPr lang="nl-BE" dirty="0" smtClean="0"/>
          </a:p>
          <a:p>
            <a:endParaRPr lang="nl-BE" dirty="0"/>
          </a:p>
          <a:p>
            <a:endParaRPr lang="nl-BE" dirty="0" smtClean="0"/>
          </a:p>
          <a:p>
            <a:endParaRPr lang="nl-BE" dirty="0"/>
          </a:p>
          <a:p>
            <a:endParaRPr lang="nl-BE" dirty="0" smtClean="0"/>
          </a:p>
          <a:p>
            <a:endParaRPr lang="nl-BE" dirty="0"/>
          </a:p>
          <a:p>
            <a:endParaRPr lang="nl-BE" dirty="0" smtClean="0"/>
          </a:p>
          <a:p>
            <a:endParaRPr lang="nl-BE" dirty="0"/>
          </a:p>
          <a:p>
            <a:endParaRPr lang="nl-BE" dirty="0" smtClean="0"/>
          </a:p>
          <a:p>
            <a:endParaRPr lang="nl-BE" dirty="0"/>
          </a:p>
          <a:p>
            <a:endParaRPr lang="nl-BE" dirty="0" smtClean="0"/>
          </a:p>
          <a:p>
            <a:endParaRPr lang="nl-BE" dirty="0"/>
          </a:p>
          <a:p>
            <a:r>
              <a:rPr lang="nl-BE" sz="1400" dirty="0" smtClean="0"/>
              <a:t>Bron: M. Weggeman</a:t>
            </a:r>
            <a:endParaRPr lang="nl-BE" sz="1400" dirty="0"/>
          </a:p>
        </p:txBody>
      </p:sp>
      <p:pic>
        <p:nvPicPr>
          <p:cNvPr id="4" name="Afbeelding 3"/>
          <p:cNvPicPr>
            <a:picLocks noChangeAspect="1"/>
          </p:cNvPicPr>
          <p:nvPr/>
        </p:nvPicPr>
        <p:blipFill>
          <a:blip r:embed="rId2"/>
          <a:stretch>
            <a:fillRect/>
          </a:stretch>
        </p:blipFill>
        <p:spPr>
          <a:xfrm>
            <a:off x="2417885" y="887795"/>
            <a:ext cx="4871341" cy="5731487"/>
          </a:xfrm>
          <a:prstGeom prst="rect">
            <a:avLst/>
          </a:prstGeom>
        </p:spPr>
      </p:pic>
    </p:spTree>
    <p:extLst>
      <p:ext uri="{BB962C8B-B14F-4D97-AF65-F5344CB8AC3E}">
        <p14:creationId xmlns:p14="http://schemas.microsoft.com/office/powerpoint/2010/main" val="29630837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Organiseren</a:t>
            </a:r>
            <a:endParaRPr lang="nl-BE" b="1" dirty="0">
              <a:solidFill>
                <a:srgbClr val="FF0000"/>
              </a:solidFill>
            </a:endParaRPr>
          </a:p>
        </p:txBody>
      </p:sp>
      <p:sp>
        <p:nvSpPr>
          <p:cNvPr id="3" name="Tijdelijke aanduiding voor inhoud 2"/>
          <p:cNvSpPr>
            <a:spLocks noGrp="1"/>
          </p:cNvSpPr>
          <p:nvPr>
            <p:ph idx="1"/>
          </p:nvPr>
        </p:nvSpPr>
        <p:spPr/>
        <p:txBody>
          <a:bodyPr/>
          <a:lstStyle/>
          <a:p>
            <a:pPr marL="0" indent="0">
              <a:buNone/>
            </a:pPr>
            <a:r>
              <a:rPr lang="nl-BE" sz="3200" dirty="0" smtClean="0"/>
              <a:t>Er is geen beste manier van organiseren.</a:t>
            </a:r>
          </a:p>
          <a:p>
            <a:pPr marL="0" indent="0">
              <a:buNone/>
            </a:pPr>
            <a:r>
              <a:rPr lang="nl-BE" sz="3200" dirty="0" smtClean="0"/>
              <a:t>Niet elke manier van organiseren is even effectief.</a:t>
            </a:r>
          </a:p>
          <a:p>
            <a:endParaRPr lang="nl-BE" dirty="0"/>
          </a:p>
          <a:p>
            <a:endParaRPr lang="nl-BE" dirty="0" smtClean="0"/>
          </a:p>
          <a:p>
            <a:pPr marL="0" indent="0">
              <a:buNone/>
            </a:pPr>
            <a:r>
              <a:rPr lang="nl-BE" dirty="0" smtClean="0"/>
              <a:t>M. Weggeman</a:t>
            </a:r>
            <a:endParaRPr lang="nl-BE" dirty="0"/>
          </a:p>
        </p:txBody>
      </p:sp>
    </p:spTree>
    <p:extLst>
      <p:ext uri="{BB962C8B-B14F-4D97-AF65-F5344CB8AC3E}">
        <p14:creationId xmlns:p14="http://schemas.microsoft.com/office/powerpoint/2010/main" val="33403521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Modellen</a:t>
            </a:r>
            <a:endParaRPr lang="nl-BE" b="1" dirty="0">
              <a:solidFill>
                <a:srgbClr val="FF0000"/>
              </a:solidFill>
            </a:endParaRPr>
          </a:p>
        </p:txBody>
      </p:sp>
      <p:sp>
        <p:nvSpPr>
          <p:cNvPr id="3" name="Tijdelijke aanduiding voor inhoud 2"/>
          <p:cNvSpPr>
            <a:spLocks noGrp="1"/>
          </p:cNvSpPr>
          <p:nvPr>
            <p:ph idx="1"/>
          </p:nvPr>
        </p:nvSpPr>
        <p:spPr/>
        <p:txBody>
          <a:bodyPr>
            <a:normAutofit/>
          </a:bodyPr>
          <a:lstStyle/>
          <a:p>
            <a:pPr marL="0" indent="0">
              <a:buNone/>
            </a:pPr>
            <a:r>
              <a:rPr lang="nl-BE" sz="3200" dirty="0" smtClean="0"/>
              <a:t>Het is nuttig de complexiteit die ons omgeeft te verminderen. Dat geeft ons de kans onze omgeving te begrijpen, erover te praten en ze te veranderen. Die aanzet om de zaken te vereenvoudigen heeft een naam: </a:t>
            </a:r>
            <a:r>
              <a:rPr lang="nl-BE" sz="3200" i="1" dirty="0" smtClean="0"/>
              <a:t>modellering.</a:t>
            </a:r>
          </a:p>
          <a:p>
            <a:pPr marL="0" indent="0">
              <a:buNone/>
            </a:pPr>
            <a:endParaRPr lang="nl-BE" i="1" dirty="0"/>
          </a:p>
          <a:p>
            <a:pPr marL="0" indent="0">
              <a:buNone/>
            </a:pPr>
            <a:r>
              <a:rPr lang="nl-BE" dirty="0" smtClean="0"/>
              <a:t>L. De </a:t>
            </a:r>
            <a:r>
              <a:rPr lang="nl-BE" dirty="0" err="1" smtClean="0"/>
              <a:t>Brabandere</a:t>
            </a:r>
            <a:endParaRPr lang="nl-BE" dirty="0" smtClean="0"/>
          </a:p>
          <a:p>
            <a:pPr marL="0" indent="0">
              <a:buNone/>
            </a:pPr>
            <a:endParaRPr lang="nl-BE" sz="3200" dirty="0"/>
          </a:p>
        </p:txBody>
      </p:sp>
    </p:spTree>
    <p:extLst>
      <p:ext uri="{BB962C8B-B14F-4D97-AF65-F5344CB8AC3E}">
        <p14:creationId xmlns:p14="http://schemas.microsoft.com/office/powerpoint/2010/main" val="32714305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Fusies</a:t>
            </a:r>
            <a:endParaRPr lang="nl-BE" b="1" dirty="0">
              <a:solidFill>
                <a:srgbClr val="FF0000"/>
              </a:solidFill>
            </a:endParaRPr>
          </a:p>
        </p:txBody>
      </p:sp>
      <p:sp>
        <p:nvSpPr>
          <p:cNvPr id="3" name="Tijdelijke aanduiding voor inhoud 2"/>
          <p:cNvSpPr>
            <a:spLocks noGrp="1"/>
          </p:cNvSpPr>
          <p:nvPr>
            <p:ph idx="1"/>
          </p:nvPr>
        </p:nvSpPr>
        <p:spPr/>
        <p:txBody>
          <a:bodyPr/>
          <a:lstStyle/>
          <a:p>
            <a:r>
              <a:rPr lang="nl-BE" sz="3200" u="sng" dirty="0" smtClean="0"/>
              <a:t>2013: tweede fusie</a:t>
            </a:r>
          </a:p>
          <a:p>
            <a:pPr marL="0" indent="0">
              <a:buNone/>
            </a:pPr>
            <a:endParaRPr lang="nl-BE" sz="3200" u="sng" dirty="0" smtClean="0"/>
          </a:p>
          <a:p>
            <a:pPr lvl="1"/>
            <a:r>
              <a:rPr lang="nl-BE" sz="3200" dirty="0" smtClean="0"/>
              <a:t>Vorming van </a:t>
            </a:r>
            <a:r>
              <a:rPr lang="nl-BE" sz="3200" b="1" dirty="0" smtClean="0"/>
              <a:t>VIVES</a:t>
            </a:r>
            <a:r>
              <a:rPr lang="nl-BE" sz="3200" dirty="0" smtClean="0"/>
              <a:t> uit KHBO en KATHO (12000 studenten)</a:t>
            </a:r>
          </a:p>
          <a:p>
            <a:pPr marL="0" indent="0">
              <a:buNone/>
            </a:pPr>
            <a:endParaRPr lang="nl-BE" dirty="0"/>
          </a:p>
        </p:txBody>
      </p:sp>
    </p:spTree>
    <p:extLst>
      <p:ext uri="{BB962C8B-B14F-4D97-AF65-F5344CB8AC3E}">
        <p14:creationId xmlns:p14="http://schemas.microsoft.com/office/powerpoint/2010/main" val="28844137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Onderwijsbeleid gestuurd door externe kwaliteitszorg</a:t>
            </a:r>
            <a:endParaRPr lang="nl-BE" b="1" dirty="0">
              <a:solidFill>
                <a:srgbClr val="FF0000"/>
              </a:solidFill>
            </a:endParaRPr>
          </a:p>
        </p:txBody>
      </p:sp>
      <p:sp>
        <p:nvSpPr>
          <p:cNvPr id="3" name="Tijdelijke aanduiding voor inhoud 2"/>
          <p:cNvSpPr>
            <a:spLocks noGrp="1"/>
          </p:cNvSpPr>
          <p:nvPr>
            <p:ph idx="1"/>
          </p:nvPr>
        </p:nvSpPr>
        <p:spPr/>
        <p:txBody>
          <a:bodyPr>
            <a:normAutofit/>
          </a:bodyPr>
          <a:lstStyle/>
          <a:p>
            <a:r>
              <a:rPr lang="nl-BE" sz="2800" u="sng" dirty="0" smtClean="0"/>
              <a:t>2001 – 2005</a:t>
            </a:r>
          </a:p>
          <a:p>
            <a:pPr lvl="1"/>
            <a:r>
              <a:rPr lang="nl-BE" sz="2800" dirty="0" smtClean="0"/>
              <a:t>Opleidingen: zelfevaluatie – visitatie</a:t>
            </a:r>
          </a:p>
          <a:p>
            <a:pPr lvl="1"/>
            <a:r>
              <a:rPr lang="nl-BE" sz="2800" dirty="0" smtClean="0"/>
              <a:t>Referentiekader: 12 thema’s</a:t>
            </a:r>
          </a:p>
          <a:p>
            <a:pPr marL="457200" lvl="1" indent="0">
              <a:buNone/>
            </a:pPr>
            <a:endParaRPr lang="nl-BE" sz="2800" dirty="0" smtClean="0"/>
          </a:p>
          <a:p>
            <a:r>
              <a:rPr lang="nl-BE" sz="2800" u="sng" dirty="0" smtClean="0"/>
              <a:t>2005 – 2013</a:t>
            </a:r>
          </a:p>
          <a:p>
            <a:pPr lvl="1"/>
            <a:r>
              <a:rPr lang="nl-BE" sz="2800" dirty="0" smtClean="0"/>
              <a:t>Opleidingen: zelfevaluatie – visitatie – accreditatie</a:t>
            </a:r>
          </a:p>
          <a:p>
            <a:pPr lvl="1"/>
            <a:r>
              <a:rPr lang="nl-BE" sz="2800" dirty="0" smtClean="0"/>
              <a:t>Referentiekader: 6 onderwerpen / 21 facetten</a:t>
            </a:r>
          </a:p>
          <a:p>
            <a:pPr marL="457200" lvl="1" indent="0">
              <a:buNone/>
            </a:pPr>
            <a:endParaRPr lang="nl-BE" dirty="0" smtClean="0"/>
          </a:p>
        </p:txBody>
      </p:sp>
    </p:spTree>
    <p:extLst>
      <p:ext uri="{BB962C8B-B14F-4D97-AF65-F5344CB8AC3E}">
        <p14:creationId xmlns:p14="http://schemas.microsoft.com/office/powerpoint/2010/main" val="18818997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Onderwijsbeleid gestuurd door externe kwaliteitszorg</a:t>
            </a:r>
            <a:endParaRPr lang="nl-BE" b="1" dirty="0">
              <a:solidFill>
                <a:srgbClr val="FF0000"/>
              </a:solidFill>
            </a:endParaRPr>
          </a:p>
        </p:txBody>
      </p:sp>
      <p:sp>
        <p:nvSpPr>
          <p:cNvPr id="3" name="Tijdelijke aanduiding voor inhoud 2"/>
          <p:cNvSpPr>
            <a:spLocks noGrp="1"/>
          </p:cNvSpPr>
          <p:nvPr>
            <p:ph idx="1"/>
          </p:nvPr>
        </p:nvSpPr>
        <p:spPr/>
        <p:txBody>
          <a:bodyPr>
            <a:normAutofit lnSpcReduction="10000"/>
          </a:bodyPr>
          <a:lstStyle/>
          <a:p>
            <a:r>
              <a:rPr lang="nl-BE" u="sng" dirty="0" smtClean="0"/>
              <a:t>2013 – 2016</a:t>
            </a:r>
          </a:p>
          <a:p>
            <a:pPr lvl="1"/>
            <a:r>
              <a:rPr lang="nl-BE" dirty="0" smtClean="0"/>
              <a:t>Opleidingen: zelfevaluatie – visitatie – accreditatie</a:t>
            </a:r>
          </a:p>
          <a:p>
            <a:pPr lvl="1"/>
            <a:r>
              <a:rPr lang="nl-BE" dirty="0" smtClean="0"/>
              <a:t>Referentiekader: 3 generieke kwaliteitswaarborgen</a:t>
            </a:r>
          </a:p>
          <a:p>
            <a:pPr marL="457200" lvl="1" indent="0">
              <a:buNone/>
            </a:pPr>
            <a:endParaRPr lang="nl-BE" dirty="0" smtClean="0"/>
          </a:p>
          <a:p>
            <a:r>
              <a:rPr lang="nl-BE" u="sng" dirty="0" smtClean="0"/>
              <a:t>2016 – 2017</a:t>
            </a:r>
          </a:p>
          <a:p>
            <a:pPr lvl="1"/>
            <a:r>
              <a:rPr lang="nl-BE" dirty="0" smtClean="0"/>
              <a:t>Instelling+: instellingsreview en regie borging kwaliteit</a:t>
            </a:r>
          </a:p>
          <a:p>
            <a:pPr lvl="1"/>
            <a:r>
              <a:rPr lang="nl-BE" dirty="0" smtClean="0"/>
              <a:t>Referentiekader: </a:t>
            </a:r>
          </a:p>
          <a:p>
            <a:pPr lvl="2"/>
            <a:r>
              <a:rPr lang="nl-BE" dirty="0" smtClean="0"/>
              <a:t>4 standaarden</a:t>
            </a:r>
          </a:p>
          <a:p>
            <a:pPr lvl="2"/>
            <a:r>
              <a:rPr lang="nl-BE" dirty="0" smtClean="0"/>
              <a:t>kwaliteitscode (8 essentiële elementen)</a:t>
            </a:r>
          </a:p>
          <a:p>
            <a:pPr marL="457200" lvl="1" indent="0">
              <a:buNone/>
            </a:pPr>
            <a:endParaRPr lang="nl-BE" dirty="0" smtClean="0"/>
          </a:p>
          <a:p>
            <a:r>
              <a:rPr lang="nl-BE" u="sng" dirty="0" smtClean="0"/>
              <a:t>2017 - …</a:t>
            </a:r>
          </a:p>
        </p:txBody>
      </p:sp>
    </p:spTree>
    <p:extLst>
      <p:ext uri="{BB962C8B-B14F-4D97-AF65-F5344CB8AC3E}">
        <p14:creationId xmlns:p14="http://schemas.microsoft.com/office/powerpoint/2010/main" val="20715700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Onderwijsbeleidsplan 2014 - 2017</a:t>
            </a:r>
            <a:endParaRPr lang="nl-BE" b="1" dirty="0">
              <a:solidFill>
                <a:srgbClr val="FF0000"/>
              </a:solidFill>
            </a:endParaRPr>
          </a:p>
        </p:txBody>
      </p:sp>
      <p:pic>
        <p:nvPicPr>
          <p:cNvPr id="4" name="Tijdelijke aanduiding voor inhoud 3"/>
          <p:cNvPicPr>
            <a:picLocks noGrp="1" noChangeAspect="1"/>
          </p:cNvPicPr>
          <p:nvPr>
            <p:ph idx="1"/>
          </p:nvPr>
        </p:nvPicPr>
        <p:blipFill>
          <a:blip r:embed="rId2"/>
          <a:stretch>
            <a:fillRect/>
          </a:stretch>
        </p:blipFill>
        <p:spPr>
          <a:xfrm>
            <a:off x="667738" y="1600200"/>
            <a:ext cx="7808524" cy="4525963"/>
          </a:xfrm>
          <a:prstGeom prst="rect">
            <a:avLst/>
          </a:prstGeom>
        </p:spPr>
      </p:pic>
    </p:spTree>
    <p:extLst>
      <p:ext uri="{BB962C8B-B14F-4D97-AF65-F5344CB8AC3E}">
        <p14:creationId xmlns:p14="http://schemas.microsoft.com/office/powerpoint/2010/main" val="455471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Missie</a:t>
            </a:r>
            <a:endParaRPr lang="nl-BE" b="1" dirty="0">
              <a:solidFill>
                <a:srgbClr val="FF0000"/>
              </a:solidFill>
            </a:endParaRPr>
          </a:p>
        </p:txBody>
      </p:sp>
      <p:sp>
        <p:nvSpPr>
          <p:cNvPr id="3" name="Tijdelijke aanduiding voor inhoud 2"/>
          <p:cNvSpPr>
            <a:spLocks noGrp="1"/>
          </p:cNvSpPr>
          <p:nvPr>
            <p:ph idx="1"/>
          </p:nvPr>
        </p:nvSpPr>
        <p:spPr>
          <a:xfrm>
            <a:off x="457200" y="1198709"/>
            <a:ext cx="8229600" cy="5486400"/>
          </a:xfrm>
        </p:spPr>
        <p:txBody>
          <a:bodyPr>
            <a:normAutofit fontScale="62500" lnSpcReduction="20000"/>
          </a:bodyPr>
          <a:lstStyle/>
          <a:p>
            <a:r>
              <a:rPr lang="nl-BE" dirty="0"/>
              <a:t>De Katholieke Hogeschool VIVES biedt met eigentijds en competentiegericht hoger onderwijs, innovatief praktijkgericht onderzoek en maatschappelijke dienstverlening een antwoord op de maatschappelijke uitdagingen van vandaag en morgen</a:t>
            </a:r>
            <a:r>
              <a:rPr lang="nl-BE" dirty="0" smtClean="0"/>
              <a:t>.</a:t>
            </a:r>
          </a:p>
          <a:p>
            <a:endParaRPr lang="nl-BE" dirty="0"/>
          </a:p>
          <a:p>
            <a:r>
              <a:rPr lang="nl-BE" dirty="0"/>
              <a:t>VIVES is een waarderende, warme en mensgerichte organisatie die focust op de vorming van professionele bachelors en HBO5 (</a:t>
            </a:r>
            <a:r>
              <a:rPr lang="nl-BE" dirty="0" err="1"/>
              <a:t>Associate</a:t>
            </a:r>
            <a:r>
              <a:rPr lang="nl-BE" dirty="0"/>
              <a:t> </a:t>
            </a:r>
            <a:r>
              <a:rPr lang="nl-BE" dirty="0" err="1"/>
              <a:t>Degrees</a:t>
            </a:r>
            <a:r>
              <a:rPr lang="nl-BE" dirty="0"/>
              <a:t>) die als professional en als mens een meerwaarde betekenen in een geglobaliseerde wereld. </a:t>
            </a:r>
            <a:endParaRPr lang="nl-BE" dirty="0" smtClean="0"/>
          </a:p>
          <a:p>
            <a:endParaRPr lang="nl-BE" dirty="0"/>
          </a:p>
          <a:p>
            <a:r>
              <a:rPr lang="nl-BE" dirty="0"/>
              <a:t>VIVES zet maximaal en actief in op de ontwikkeling van competenties. Studenten krijgen uitgebreide kansen om te werken aan hun toekomst. VIVES heeft als leidmotief </a:t>
            </a:r>
            <a:r>
              <a:rPr lang="nl-BE" i="1" dirty="0"/>
              <a:t>Design (Y)</a:t>
            </a:r>
            <a:r>
              <a:rPr lang="nl-BE" i="1" dirty="0" err="1"/>
              <a:t>our</a:t>
            </a:r>
            <a:r>
              <a:rPr lang="nl-BE" i="1" dirty="0"/>
              <a:t> </a:t>
            </a:r>
            <a:r>
              <a:rPr lang="nl-BE" i="1" dirty="0" err="1"/>
              <a:t>Future</a:t>
            </a:r>
            <a:r>
              <a:rPr lang="nl-BE" dirty="0" smtClean="0"/>
              <a:t>.</a:t>
            </a:r>
          </a:p>
          <a:p>
            <a:endParaRPr lang="nl-BE" dirty="0"/>
          </a:p>
          <a:p>
            <a:r>
              <a:rPr lang="nl-BE" dirty="0"/>
              <a:t>VIVES vindt het belangrijk dat haar medewerkers met bezieling hun opdracht vervullen. Daarom biedt de hogeschool hen uitgebreide kansen om deskundigheid verder te ontwikkelen en uit te dragen</a:t>
            </a:r>
            <a:r>
              <a:rPr lang="nl-BE" dirty="0" smtClean="0"/>
              <a:t>.</a:t>
            </a:r>
          </a:p>
          <a:p>
            <a:endParaRPr lang="nl-BE" dirty="0"/>
          </a:p>
          <a:p>
            <a:r>
              <a:rPr lang="nl-BE" dirty="0"/>
              <a:t>VIVES is ingebed in de christelijke traditie. Zij maakt ruimte voor engagement, reflectie en levensbeschouwing. </a:t>
            </a:r>
            <a:endParaRPr lang="nl-BE" dirty="0" smtClean="0"/>
          </a:p>
          <a:p>
            <a:endParaRPr lang="nl-BE" dirty="0"/>
          </a:p>
          <a:p>
            <a:r>
              <a:rPr lang="nl-BE" dirty="0"/>
              <a:t>VIVES kiest ervoor om in haar werking, verantwoordelijkheid en </a:t>
            </a:r>
            <a:r>
              <a:rPr lang="nl-BE" dirty="0" err="1"/>
              <a:t>ownership</a:t>
            </a:r>
            <a:r>
              <a:rPr lang="nl-BE" dirty="0"/>
              <a:t>, waardering en respect voor elke mens en zijn omgeving, centraal te stellen: duurzaamheid is een belangrijk engagement voor VIVES</a:t>
            </a:r>
            <a:r>
              <a:rPr lang="nl-BE" dirty="0" smtClean="0"/>
              <a:t>.</a:t>
            </a:r>
          </a:p>
          <a:p>
            <a:endParaRPr lang="nl-BE" dirty="0"/>
          </a:p>
          <a:p>
            <a:r>
              <a:rPr lang="nl-BE" dirty="0"/>
              <a:t>VIVES heeft </a:t>
            </a:r>
            <a:r>
              <a:rPr lang="nl-BE" dirty="0" smtClean="0"/>
              <a:t>de </a:t>
            </a:r>
            <a:r>
              <a:rPr lang="nl-BE" dirty="0"/>
              <a:t>ambitie om door middel van innovatie trendsetter te zijn in het hoger professioneel  onderwijs</a:t>
            </a:r>
            <a:r>
              <a:rPr lang="nl-BE" dirty="0" smtClean="0"/>
              <a:t>.</a:t>
            </a:r>
            <a:endParaRPr lang="nl-BE" dirty="0"/>
          </a:p>
        </p:txBody>
      </p:sp>
    </p:spTree>
    <p:extLst>
      <p:ext uri="{BB962C8B-B14F-4D97-AF65-F5344CB8AC3E}">
        <p14:creationId xmlns:p14="http://schemas.microsoft.com/office/powerpoint/2010/main" val="2178204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Onderwijsvisie</a:t>
            </a:r>
            <a:endParaRPr lang="nl-BE" b="1" dirty="0">
              <a:solidFill>
                <a:srgbClr val="FF0000"/>
              </a:solidFill>
            </a:endParaRPr>
          </a:p>
        </p:txBody>
      </p:sp>
      <p:sp>
        <p:nvSpPr>
          <p:cNvPr id="3" name="Tijdelijke aanduiding voor inhoud 2"/>
          <p:cNvSpPr>
            <a:spLocks noGrp="1"/>
          </p:cNvSpPr>
          <p:nvPr>
            <p:ph idx="1"/>
          </p:nvPr>
        </p:nvSpPr>
        <p:spPr>
          <a:xfrm>
            <a:off x="541725" y="1087293"/>
            <a:ext cx="8229600" cy="5236667"/>
          </a:xfrm>
        </p:spPr>
        <p:txBody>
          <a:bodyPr>
            <a:normAutofit fontScale="92500" lnSpcReduction="10000"/>
          </a:bodyPr>
          <a:lstStyle/>
          <a:p>
            <a:r>
              <a:rPr lang="nl-NL" sz="2600" b="1" dirty="0"/>
              <a:t>Drive</a:t>
            </a:r>
            <a:endParaRPr lang="nl-BE" sz="2600" dirty="0"/>
          </a:p>
          <a:p>
            <a:pPr lvl="1">
              <a:buFont typeface="Courier New" panose="02070309020205020404" pitchFamily="49" charset="0"/>
              <a:buChar char="o"/>
            </a:pPr>
            <a:r>
              <a:rPr lang="nl-NL" sz="2600" i="1" dirty="0" smtClean="0"/>
              <a:t>Het </a:t>
            </a:r>
            <a:r>
              <a:rPr lang="nl-NL" sz="2600" i="1" dirty="0"/>
              <a:t>beste uit jezelf </a:t>
            </a:r>
            <a:r>
              <a:rPr lang="nl-NL" sz="2600" i="1" dirty="0" smtClean="0"/>
              <a:t>halen</a:t>
            </a:r>
          </a:p>
          <a:p>
            <a:pPr lvl="1">
              <a:buFont typeface="Courier New" panose="02070309020205020404" pitchFamily="49" charset="0"/>
              <a:buChar char="o"/>
            </a:pPr>
            <a:r>
              <a:rPr lang="nl-BE" sz="2600" i="1" dirty="0" smtClean="0"/>
              <a:t>Het </a:t>
            </a:r>
            <a:r>
              <a:rPr lang="nl-BE" sz="2600" i="1" dirty="0"/>
              <a:t>eigen leerproces beheren</a:t>
            </a:r>
            <a:endParaRPr lang="nl-BE" sz="2600" dirty="0"/>
          </a:p>
          <a:p>
            <a:pPr marL="0" indent="0">
              <a:buNone/>
            </a:pPr>
            <a:r>
              <a:rPr lang="nl-BE" sz="2600" dirty="0" smtClean="0"/>
              <a:t>	</a:t>
            </a:r>
            <a:r>
              <a:rPr lang="nl-BE" sz="2600" dirty="0"/>
              <a:t> </a:t>
            </a:r>
          </a:p>
          <a:p>
            <a:r>
              <a:rPr lang="nl-BE" sz="2600" b="1" dirty="0"/>
              <a:t>Connectie</a:t>
            </a:r>
            <a:endParaRPr lang="nl-BE" sz="2600" dirty="0"/>
          </a:p>
          <a:p>
            <a:pPr lvl="1">
              <a:buFont typeface="Courier New" panose="02070309020205020404" pitchFamily="49" charset="0"/>
              <a:buChar char="o"/>
            </a:pPr>
            <a:r>
              <a:rPr lang="nl-BE" sz="2600" i="1" dirty="0" smtClean="0"/>
              <a:t>Leren </a:t>
            </a:r>
            <a:r>
              <a:rPr lang="nl-BE" sz="2600" i="1" dirty="0"/>
              <a:t>van en met </a:t>
            </a:r>
            <a:r>
              <a:rPr lang="nl-BE" sz="2600" i="1" dirty="0" smtClean="0"/>
              <a:t>elkaar</a:t>
            </a:r>
          </a:p>
          <a:p>
            <a:pPr lvl="1">
              <a:buFont typeface="Courier New" panose="02070309020205020404" pitchFamily="49" charset="0"/>
              <a:buChar char="o"/>
            </a:pPr>
            <a:r>
              <a:rPr lang="nl-BE" sz="2600" i="1" dirty="0" smtClean="0"/>
              <a:t>Vloeiend </a:t>
            </a:r>
            <a:r>
              <a:rPr lang="nl-BE" sz="2600" i="1" dirty="0"/>
              <a:t>schakelen in de </a:t>
            </a:r>
            <a:r>
              <a:rPr lang="nl-BE" sz="2600" i="1" dirty="0" err="1" smtClean="0"/>
              <a:t>hogeronderwijsruimte</a:t>
            </a:r>
            <a:endParaRPr lang="nl-BE" sz="2600" i="1" dirty="0" smtClean="0"/>
          </a:p>
          <a:p>
            <a:pPr lvl="1">
              <a:buFont typeface="Courier New" panose="02070309020205020404" pitchFamily="49" charset="0"/>
              <a:buChar char="o"/>
            </a:pPr>
            <a:r>
              <a:rPr lang="nl-BE" sz="2600" i="1" dirty="0" smtClean="0"/>
              <a:t>Actief </a:t>
            </a:r>
            <a:r>
              <a:rPr lang="nl-BE" sz="2600" i="1" dirty="0"/>
              <a:t>in dialoog gaan met werkveld en maatschappij</a:t>
            </a:r>
            <a:endParaRPr lang="nl-BE" sz="2600" dirty="0"/>
          </a:p>
          <a:p>
            <a:pPr marL="0" indent="0">
              <a:buNone/>
            </a:pPr>
            <a:r>
              <a:rPr lang="nl-BE" sz="2600" dirty="0" smtClean="0"/>
              <a:t>	</a:t>
            </a:r>
            <a:endParaRPr lang="nl-BE" sz="2600" dirty="0"/>
          </a:p>
          <a:p>
            <a:r>
              <a:rPr lang="nl-BE" sz="2600" b="1" dirty="0"/>
              <a:t>Innovatie</a:t>
            </a:r>
            <a:endParaRPr lang="nl-BE" sz="2600" dirty="0"/>
          </a:p>
          <a:p>
            <a:pPr lvl="1">
              <a:buFont typeface="Courier New" panose="02070309020205020404" pitchFamily="49" charset="0"/>
              <a:buChar char="o"/>
            </a:pPr>
            <a:r>
              <a:rPr lang="nl-BE" sz="2600" i="1" dirty="0" smtClean="0"/>
              <a:t>Inspirerend </a:t>
            </a:r>
            <a:r>
              <a:rPr lang="nl-BE" sz="2600" i="1" dirty="0"/>
              <a:t>onderwijs van morgen </a:t>
            </a:r>
            <a:r>
              <a:rPr lang="nl-BE" sz="2600" i="1" dirty="0" smtClean="0"/>
              <a:t>vormgeven</a:t>
            </a:r>
          </a:p>
          <a:p>
            <a:pPr lvl="1">
              <a:buFont typeface="Courier New" panose="02070309020205020404" pitchFamily="49" charset="0"/>
              <a:buChar char="o"/>
            </a:pPr>
            <a:r>
              <a:rPr lang="nl-BE" sz="2600" i="1" dirty="0" smtClean="0"/>
              <a:t>Voorbereiden </a:t>
            </a:r>
            <a:r>
              <a:rPr lang="nl-BE" sz="2600" i="1" dirty="0"/>
              <a:t>op beroepen van morgen</a:t>
            </a:r>
            <a:endParaRPr lang="nl-BE" sz="2600" dirty="0"/>
          </a:p>
          <a:p>
            <a:pPr marL="0" indent="0">
              <a:buNone/>
            </a:pPr>
            <a:r>
              <a:rPr lang="nl-BE" dirty="0" smtClean="0"/>
              <a:t>	</a:t>
            </a:r>
            <a:endParaRPr lang="nl-BE" dirty="0"/>
          </a:p>
        </p:txBody>
      </p:sp>
    </p:spTree>
    <p:extLst>
      <p:ext uri="{BB962C8B-B14F-4D97-AF65-F5344CB8AC3E}">
        <p14:creationId xmlns:p14="http://schemas.microsoft.com/office/powerpoint/2010/main" val="41749077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Strategische krachtlijnen</a:t>
            </a:r>
            <a:endParaRPr lang="nl-BE" b="1" dirty="0">
              <a:solidFill>
                <a:srgbClr val="FF0000"/>
              </a:solidFill>
            </a:endParaRPr>
          </a:p>
        </p:txBody>
      </p:sp>
      <p:sp>
        <p:nvSpPr>
          <p:cNvPr id="3" name="Tijdelijke aanduiding voor inhoud 2"/>
          <p:cNvSpPr>
            <a:spLocks noGrp="1"/>
          </p:cNvSpPr>
          <p:nvPr>
            <p:ph idx="1"/>
          </p:nvPr>
        </p:nvSpPr>
        <p:spPr/>
        <p:txBody>
          <a:bodyPr>
            <a:normAutofit/>
          </a:bodyPr>
          <a:lstStyle/>
          <a:p>
            <a:pPr marL="457200" indent="-457200">
              <a:buFont typeface="+mj-lt"/>
              <a:buAutoNum type="arabicPeriod"/>
            </a:pPr>
            <a:r>
              <a:rPr lang="nl-BE" sz="3200" dirty="0" smtClean="0"/>
              <a:t>Eigentijds en competentiegericht onderwijs garanderen</a:t>
            </a:r>
          </a:p>
          <a:p>
            <a:pPr marL="457200" indent="-457200">
              <a:buFont typeface="+mj-lt"/>
              <a:buAutoNum type="arabicPeriod"/>
            </a:pPr>
            <a:r>
              <a:rPr lang="nl-BE" sz="3200" dirty="0" smtClean="0"/>
              <a:t>Een inspirerende en stimulerende leer-, leef- en werkomgeving creëren.</a:t>
            </a:r>
          </a:p>
          <a:p>
            <a:pPr marL="457200" indent="-457200">
              <a:buFont typeface="+mj-lt"/>
              <a:buAutoNum type="arabicPeriod"/>
            </a:pPr>
            <a:r>
              <a:rPr lang="nl-BE" sz="3200" dirty="0" smtClean="0"/>
              <a:t>Een performante organisatie ontwikkelen</a:t>
            </a:r>
          </a:p>
          <a:p>
            <a:pPr marL="457200" indent="-457200">
              <a:buFont typeface="+mj-lt"/>
              <a:buAutoNum type="arabicPeriod"/>
            </a:pPr>
            <a:r>
              <a:rPr lang="nl-BE" sz="3200" dirty="0" smtClean="0"/>
              <a:t>VIVES verankeren in de regionale samenleving</a:t>
            </a:r>
            <a:endParaRPr lang="nl-BE" sz="3200" dirty="0"/>
          </a:p>
        </p:txBody>
      </p:sp>
    </p:spTree>
    <p:extLst>
      <p:ext uri="{BB962C8B-B14F-4D97-AF65-F5344CB8AC3E}">
        <p14:creationId xmlns:p14="http://schemas.microsoft.com/office/powerpoint/2010/main" val="22360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Strategische krachtlijnen en doelstellingen</a:t>
            </a:r>
            <a:endParaRPr lang="nl-BE" b="1" dirty="0">
              <a:solidFill>
                <a:srgbClr val="FF0000"/>
              </a:solidFill>
            </a:endParaRPr>
          </a:p>
        </p:txBody>
      </p:sp>
      <p:sp>
        <p:nvSpPr>
          <p:cNvPr id="3" name="Tijdelijke aanduiding voor inhoud 2"/>
          <p:cNvSpPr>
            <a:spLocks noGrp="1"/>
          </p:cNvSpPr>
          <p:nvPr>
            <p:ph idx="1"/>
          </p:nvPr>
        </p:nvSpPr>
        <p:spPr/>
        <p:txBody>
          <a:bodyPr>
            <a:normAutofit fontScale="85000" lnSpcReduction="20000"/>
          </a:bodyPr>
          <a:lstStyle/>
          <a:p>
            <a:pPr marL="457200" indent="-457200">
              <a:buFont typeface="+mj-lt"/>
              <a:buAutoNum type="arabicPeriod"/>
            </a:pPr>
            <a:r>
              <a:rPr lang="nl-BE" b="1" dirty="0" smtClean="0"/>
              <a:t>Eigentijds en competentiegericht onderwijs garanderen</a:t>
            </a:r>
          </a:p>
          <a:p>
            <a:pPr marL="857250" lvl="1" indent="-457200">
              <a:buFont typeface="Courier New" panose="02070309020205020404" pitchFamily="49" charset="0"/>
              <a:buChar char="o"/>
            </a:pPr>
            <a:r>
              <a:rPr lang="nl-BE" dirty="0" smtClean="0"/>
              <a:t>15 doelstellingen</a:t>
            </a:r>
          </a:p>
          <a:p>
            <a:pPr marL="857250" lvl="1" indent="-457200">
              <a:buFont typeface="Courier New" panose="02070309020205020404" pitchFamily="49" charset="0"/>
              <a:buChar char="o"/>
            </a:pPr>
            <a:r>
              <a:rPr lang="nl-BE" dirty="0" smtClean="0"/>
              <a:t>Thema’s</a:t>
            </a:r>
          </a:p>
          <a:p>
            <a:pPr marL="1257300" lvl="2" indent="-457200">
              <a:buFont typeface="Courier New" panose="02070309020205020404" pitchFamily="49" charset="0"/>
              <a:buChar char="o"/>
            </a:pPr>
            <a:r>
              <a:rPr lang="nl-BE" dirty="0" smtClean="0"/>
              <a:t>Onderwijsvisie</a:t>
            </a:r>
          </a:p>
          <a:p>
            <a:pPr marL="1257300" lvl="2" indent="-457200">
              <a:buFont typeface="Courier New" panose="02070309020205020404" pitchFamily="49" charset="0"/>
              <a:buChar char="o"/>
            </a:pPr>
            <a:r>
              <a:rPr lang="nl-BE" dirty="0" smtClean="0"/>
              <a:t>Onderwijsontwikkeling</a:t>
            </a:r>
          </a:p>
          <a:p>
            <a:pPr marL="1257300" lvl="2" indent="-457200">
              <a:buFont typeface="Courier New" panose="02070309020205020404" pitchFamily="49" charset="0"/>
              <a:buChar char="o"/>
            </a:pPr>
            <a:r>
              <a:rPr lang="nl-BE" dirty="0" smtClean="0"/>
              <a:t>Opleidingsvormen</a:t>
            </a:r>
          </a:p>
          <a:p>
            <a:pPr marL="1257300" lvl="2" indent="-457200">
              <a:buFont typeface="Courier New" panose="02070309020205020404" pitchFamily="49" charset="0"/>
              <a:buChar char="o"/>
            </a:pPr>
            <a:r>
              <a:rPr lang="nl-BE" dirty="0" smtClean="0"/>
              <a:t>Internationalisering</a:t>
            </a:r>
          </a:p>
          <a:p>
            <a:pPr marL="1257300" lvl="2" indent="-457200">
              <a:buFont typeface="Courier New" panose="02070309020205020404" pitchFamily="49" charset="0"/>
              <a:buChar char="o"/>
            </a:pPr>
            <a:r>
              <a:rPr lang="nl-BE" dirty="0" smtClean="0"/>
              <a:t>Onderwijsaanbod</a:t>
            </a:r>
          </a:p>
          <a:p>
            <a:pPr marL="457200" indent="-457200">
              <a:buFont typeface="+mj-lt"/>
              <a:buAutoNum type="arabicPeriod"/>
            </a:pPr>
            <a:r>
              <a:rPr lang="nl-BE" b="1" dirty="0" smtClean="0"/>
              <a:t>Een inspirerende en stimulerende leer-, leef- en werkomgeving creëren.</a:t>
            </a:r>
          </a:p>
          <a:p>
            <a:pPr marL="857250" lvl="1" indent="-457200">
              <a:buFont typeface="Courier New" panose="02070309020205020404" pitchFamily="49" charset="0"/>
              <a:buChar char="o"/>
            </a:pPr>
            <a:r>
              <a:rPr lang="nl-BE" dirty="0" smtClean="0"/>
              <a:t>6 doelstellingen</a:t>
            </a:r>
          </a:p>
          <a:p>
            <a:pPr marL="857250" lvl="1" indent="-457200">
              <a:buFont typeface="Courier New" panose="02070309020205020404" pitchFamily="49" charset="0"/>
              <a:buChar char="o"/>
            </a:pPr>
            <a:r>
              <a:rPr lang="nl-BE" dirty="0" smtClean="0"/>
              <a:t>Thema’s</a:t>
            </a:r>
          </a:p>
          <a:p>
            <a:pPr marL="1257300" lvl="2" indent="-457200">
              <a:buFont typeface="Courier New" panose="02070309020205020404" pitchFamily="49" charset="0"/>
              <a:buChar char="o"/>
            </a:pPr>
            <a:r>
              <a:rPr lang="nl-BE" dirty="0" smtClean="0"/>
              <a:t>Zorg voor studenten</a:t>
            </a:r>
          </a:p>
          <a:p>
            <a:pPr marL="1257300" lvl="2" indent="-457200">
              <a:buFont typeface="Courier New" panose="02070309020205020404" pitchFamily="49" charset="0"/>
              <a:buChar char="o"/>
            </a:pPr>
            <a:r>
              <a:rPr lang="nl-BE" dirty="0" smtClean="0"/>
              <a:t>Zorg voor medewerkers</a:t>
            </a:r>
          </a:p>
          <a:p>
            <a:pPr marL="1257300" lvl="2" indent="-457200">
              <a:buFont typeface="Courier New" panose="02070309020205020404" pitchFamily="49" charset="0"/>
              <a:buChar char="o"/>
            </a:pPr>
            <a:r>
              <a:rPr lang="nl-BE" dirty="0" smtClean="0"/>
              <a:t>Hedendaagse infrastructuur</a:t>
            </a:r>
          </a:p>
        </p:txBody>
      </p:sp>
    </p:spTree>
    <p:extLst>
      <p:ext uri="{BB962C8B-B14F-4D97-AF65-F5344CB8AC3E}">
        <p14:creationId xmlns:p14="http://schemas.microsoft.com/office/powerpoint/2010/main" val="907371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Strategische krachtlijnen</a:t>
            </a:r>
            <a:endParaRPr lang="nl-BE" b="1" dirty="0">
              <a:solidFill>
                <a:srgbClr val="FF0000"/>
              </a:solidFill>
            </a:endParaRPr>
          </a:p>
        </p:txBody>
      </p:sp>
      <p:sp>
        <p:nvSpPr>
          <p:cNvPr id="3" name="Tijdelijke aanduiding voor inhoud 2"/>
          <p:cNvSpPr>
            <a:spLocks noGrp="1"/>
          </p:cNvSpPr>
          <p:nvPr>
            <p:ph idx="1"/>
          </p:nvPr>
        </p:nvSpPr>
        <p:spPr/>
        <p:txBody>
          <a:bodyPr>
            <a:normAutofit/>
          </a:bodyPr>
          <a:lstStyle/>
          <a:p>
            <a:pPr marL="457200" indent="-457200">
              <a:buFont typeface="+mj-lt"/>
              <a:buAutoNum type="arabicPeriod" startAt="3"/>
            </a:pPr>
            <a:r>
              <a:rPr lang="nl-BE" b="1" dirty="0" smtClean="0"/>
              <a:t>Een performante organisatie ontwikkelen</a:t>
            </a:r>
          </a:p>
          <a:p>
            <a:pPr marL="857250" lvl="1" indent="-457200">
              <a:buFont typeface="Courier New" panose="02070309020205020404" pitchFamily="49" charset="0"/>
              <a:buChar char="o"/>
            </a:pPr>
            <a:r>
              <a:rPr lang="nl-BE" dirty="0" smtClean="0"/>
              <a:t>6 doelstellingen</a:t>
            </a:r>
          </a:p>
          <a:p>
            <a:pPr marL="857250" lvl="1" indent="-457200">
              <a:buFont typeface="Courier New" panose="02070309020205020404" pitchFamily="49" charset="0"/>
              <a:buChar char="o"/>
            </a:pPr>
            <a:r>
              <a:rPr lang="nl-BE" dirty="0" smtClean="0"/>
              <a:t>Thema’s</a:t>
            </a:r>
          </a:p>
          <a:p>
            <a:pPr marL="1257300" lvl="2" indent="-457200">
              <a:buFont typeface="Courier New" panose="02070309020205020404" pitchFamily="49" charset="0"/>
              <a:buChar char="o"/>
            </a:pPr>
            <a:r>
              <a:rPr lang="nl-BE" dirty="0" smtClean="0"/>
              <a:t>Effectieve en efficiënte organisatie</a:t>
            </a:r>
          </a:p>
          <a:p>
            <a:pPr marL="1257300" lvl="2" indent="-457200">
              <a:buFont typeface="Courier New" panose="02070309020205020404" pitchFamily="49" charset="0"/>
              <a:buChar char="o"/>
            </a:pPr>
            <a:r>
              <a:rPr lang="nl-BE" dirty="0" smtClean="0"/>
              <a:t>Betrokkenheid en overleg</a:t>
            </a:r>
          </a:p>
          <a:p>
            <a:pPr marL="1257300" lvl="2" indent="-457200">
              <a:buFont typeface="Courier New" panose="02070309020205020404" pitchFamily="49" charset="0"/>
              <a:buChar char="o"/>
            </a:pPr>
            <a:r>
              <a:rPr lang="nl-BE" dirty="0" smtClean="0"/>
              <a:t>Organisatie van het onderwijs</a:t>
            </a:r>
          </a:p>
          <a:p>
            <a:pPr marL="457200" indent="-457200">
              <a:buFont typeface="+mj-lt"/>
              <a:buAutoNum type="arabicPeriod" startAt="3"/>
            </a:pPr>
            <a:r>
              <a:rPr lang="nl-BE" b="1" dirty="0" smtClean="0"/>
              <a:t>VIVES verankeren in de regionale samenleving</a:t>
            </a:r>
          </a:p>
          <a:p>
            <a:pPr marL="857250" lvl="1" indent="-457200">
              <a:buFont typeface="Courier New" panose="02070309020205020404" pitchFamily="49" charset="0"/>
              <a:buChar char="o"/>
            </a:pPr>
            <a:r>
              <a:rPr lang="nl-BE" dirty="0" smtClean="0"/>
              <a:t>1 doelstelling</a:t>
            </a:r>
          </a:p>
          <a:p>
            <a:pPr marL="857250" lvl="1" indent="-457200">
              <a:buFont typeface="Courier New" panose="02070309020205020404" pitchFamily="49" charset="0"/>
              <a:buChar char="o"/>
            </a:pPr>
            <a:r>
              <a:rPr lang="nl-BE" dirty="0" smtClean="0"/>
              <a:t>Thema</a:t>
            </a:r>
          </a:p>
          <a:p>
            <a:pPr marL="1257300" lvl="2" indent="-457200">
              <a:buFont typeface="Courier New" panose="02070309020205020404" pitchFamily="49" charset="0"/>
              <a:buChar char="o"/>
            </a:pPr>
            <a:r>
              <a:rPr lang="nl-BE" dirty="0" smtClean="0"/>
              <a:t>Regionale verankering en valorisatie</a:t>
            </a:r>
            <a:endParaRPr lang="nl-BE" dirty="0"/>
          </a:p>
        </p:txBody>
      </p:sp>
    </p:spTree>
    <p:extLst>
      <p:ext uri="{BB962C8B-B14F-4D97-AF65-F5344CB8AC3E}">
        <p14:creationId xmlns:p14="http://schemas.microsoft.com/office/powerpoint/2010/main" val="36498692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Doelstellingenboom</a:t>
            </a:r>
            <a:endParaRPr lang="nl-BE" b="1" dirty="0">
              <a:solidFill>
                <a:srgbClr val="FF0000"/>
              </a:solidFill>
            </a:endParaRPr>
          </a:p>
        </p:txBody>
      </p:sp>
      <p:pic>
        <p:nvPicPr>
          <p:cNvPr id="4" name="Tijdelijke aanduiding voor inhoud 3"/>
          <p:cNvPicPr>
            <a:picLocks noGrp="1" noChangeAspect="1"/>
          </p:cNvPicPr>
          <p:nvPr>
            <p:ph idx="1"/>
          </p:nvPr>
        </p:nvPicPr>
        <p:blipFill>
          <a:blip r:embed="rId2"/>
          <a:stretch>
            <a:fillRect/>
          </a:stretch>
        </p:blipFill>
        <p:spPr>
          <a:xfrm>
            <a:off x="457200" y="2212817"/>
            <a:ext cx="8229600" cy="3300729"/>
          </a:xfrm>
          <a:prstGeom prst="rect">
            <a:avLst/>
          </a:prstGeom>
        </p:spPr>
      </p:pic>
    </p:spTree>
    <p:extLst>
      <p:ext uri="{BB962C8B-B14F-4D97-AF65-F5344CB8AC3E}">
        <p14:creationId xmlns:p14="http://schemas.microsoft.com/office/powerpoint/2010/main" val="26097792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Realisatie onderwijsbeleidsplan</a:t>
            </a:r>
            <a:endParaRPr lang="nl-BE" b="1" dirty="0">
              <a:solidFill>
                <a:srgbClr val="FF0000"/>
              </a:solidFill>
            </a:endParaRPr>
          </a:p>
        </p:txBody>
      </p:sp>
      <p:graphicFrame>
        <p:nvGraphicFramePr>
          <p:cNvPr id="4" name="Tijdelijke aanduiding voor inhoud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18279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a:solidFill>
                  <a:srgbClr val="FF0000"/>
                </a:solidFill>
              </a:rPr>
              <a:t>Realisatie onderwijsbeleidsplan</a:t>
            </a:r>
          </a:p>
        </p:txBody>
      </p:sp>
      <p:pic>
        <p:nvPicPr>
          <p:cNvPr id="5" name="Tijdelijke aanduiding voor inhoud 4"/>
          <p:cNvPicPr>
            <a:picLocks noGrp="1" noChangeAspect="1"/>
          </p:cNvPicPr>
          <p:nvPr>
            <p:ph idx="1"/>
          </p:nvPr>
        </p:nvPicPr>
        <p:blipFill>
          <a:blip r:embed="rId2"/>
          <a:stretch>
            <a:fillRect/>
          </a:stretch>
        </p:blipFill>
        <p:spPr>
          <a:xfrm>
            <a:off x="991673" y="1349990"/>
            <a:ext cx="6478073" cy="4915050"/>
          </a:xfrm>
          <a:prstGeom prst="rect">
            <a:avLst/>
          </a:prstGeom>
        </p:spPr>
      </p:pic>
    </p:spTree>
    <p:extLst>
      <p:ext uri="{BB962C8B-B14F-4D97-AF65-F5344CB8AC3E}">
        <p14:creationId xmlns:p14="http://schemas.microsoft.com/office/powerpoint/2010/main" val="13241933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VIVES-referentiekader</a:t>
            </a:r>
            <a:endParaRPr lang="nl-BE" b="1" dirty="0">
              <a:solidFill>
                <a:srgbClr val="FF0000"/>
              </a:solidFill>
            </a:endParaRPr>
          </a:p>
        </p:txBody>
      </p:sp>
      <p:sp>
        <p:nvSpPr>
          <p:cNvPr id="3" name="Tijdelijke aanduiding voor inhoud 2"/>
          <p:cNvSpPr>
            <a:spLocks noGrp="1"/>
          </p:cNvSpPr>
          <p:nvPr>
            <p:ph idx="1"/>
          </p:nvPr>
        </p:nvSpPr>
        <p:spPr>
          <a:xfrm>
            <a:off x="457200" y="1094704"/>
            <a:ext cx="8229600" cy="5254581"/>
          </a:xfrm>
        </p:spPr>
        <p:txBody>
          <a:bodyPr>
            <a:normAutofit fontScale="62500" lnSpcReduction="20000"/>
          </a:bodyPr>
          <a:lstStyle/>
          <a:p>
            <a:pPr marL="0" indent="0">
              <a:buNone/>
            </a:pPr>
            <a:r>
              <a:rPr lang="nl-BE" sz="3200" b="1" dirty="0"/>
              <a:t>6 standaarden</a:t>
            </a:r>
          </a:p>
          <a:p>
            <a:pPr marL="0" indent="0">
              <a:buNone/>
            </a:pPr>
            <a:endParaRPr lang="nl-BE" sz="3200" dirty="0"/>
          </a:p>
          <a:p>
            <a:pPr marL="625475" indent="-354013">
              <a:buFont typeface="+mj-lt"/>
              <a:buAutoNum type="arabicPeriod"/>
            </a:pPr>
            <a:r>
              <a:rPr lang="nl-BE" sz="3200" dirty="0"/>
              <a:t>Beoogde eindniveau</a:t>
            </a:r>
          </a:p>
          <a:p>
            <a:pPr marL="625475" indent="-354013">
              <a:buFont typeface="+mj-lt"/>
              <a:buAutoNum type="arabicPeriod"/>
            </a:pPr>
            <a:r>
              <a:rPr lang="nl-BE" sz="3200" dirty="0"/>
              <a:t>Opleidingsprogramma</a:t>
            </a:r>
          </a:p>
          <a:p>
            <a:pPr marL="625475" indent="-354013">
              <a:buFont typeface="+mj-lt"/>
              <a:buAutoNum type="arabicPeriod"/>
            </a:pPr>
            <a:r>
              <a:rPr lang="nl-BE" sz="3200" dirty="0"/>
              <a:t>Onderwijsproces</a:t>
            </a:r>
          </a:p>
          <a:p>
            <a:pPr marL="625475" indent="-354013">
              <a:buFont typeface="+mj-lt"/>
              <a:buAutoNum type="arabicPeriod"/>
            </a:pPr>
            <a:r>
              <a:rPr lang="nl-BE" sz="3200" dirty="0"/>
              <a:t>Personeel</a:t>
            </a:r>
          </a:p>
          <a:p>
            <a:pPr marL="625475" indent="-354013">
              <a:buFont typeface="+mj-lt"/>
              <a:buAutoNum type="arabicPeriod"/>
            </a:pPr>
            <a:r>
              <a:rPr lang="nl-BE" sz="3200" dirty="0"/>
              <a:t>Resultaten van het onderwijsproces</a:t>
            </a:r>
          </a:p>
          <a:p>
            <a:pPr marL="625475" indent="-354013">
              <a:buFont typeface="+mj-lt"/>
              <a:buAutoNum type="arabicPeriod"/>
            </a:pPr>
            <a:r>
              <a:rPr lang="nl-BE" sz="3200" dirty="0"/>
              <a:t>Kwaliteitszorg</a:t>
            </a:r>
          </a:p>
          <a:p>
            <a:pPr marL="625475" indent="-354013">
              <a:buFont typeface="+mj-lt"/>
              <a:buAutoNum type="arabicPeriod"/>
            </a:pPr>
            <a:endParaRPr lang="nl-BE" sz="3200" dirty="0"/>
          </a:p>
          <a:p>
            <a:pPr marL="625475" indent="-354013">
              <a:buFont typeface="+mj-lt"/>
              <a:buAutoNum type="arabicPeriod"/>
            </a:pPr>
            <a:endParaRPr lang="nl-BE" sz="3200" dirty="0"/>
          </a:p>
          <a:p>
            <a:r>
              <a:rPr lang="nl-BE" sz="3200" b="1" dirty="0"/>
              <a:t>Per standaard</a:t>
            </a:r>
          </a:p>
          <a:p>
            <a:pPr lvl="1"/>
            <a:r>
              <a:rPr lang="nl-BE" sz="3200" dirty="0"/>
              <a:t>Een aantal criteria</a:t>
            </a:r>
          </a:p>
          <a:p>
            <a:pPr lvl="1"/>
            <a:r>
              <a:rPr lang="nl-BE" sz="3200" dirty="0"/>
              <a:t>Een aantal verplichte documenten</a:t>
            </a:r>
          </a:p>
          <a:p>
            <a:endParaRPr lang="nl-BE" sz="3200" dirty="0"/>
          </a:p>
          <a:p>
            <a:r>
              <a:rPr lang="nl-BE" sz="3200" b="1" dirty="0"/>
              <a:t>Per criterium</a:t>
            </a:r>
          </a:p>
          <a:p>
            <a:pPr lvl="1"/>
            <a:r>
              <a:rPr lang="nl-BE" sz="3200" dirty="0"/>
              <a:t>Eén of meerdere aandachtspunten</a:t>
            </a:r>
          </a:p>
          <a:p>
            <a:endParaRPr lang="nl-BE" dirty="0"/>
          </a:p>
        </p:txBody>
      </p:sp>
    </p:spTree>
    <p:extLst>
      <p:ext uri="{BB962C8B-B14F-4D97-AF65-F5344CB8AC3E}">
        <p14:creationId xmlns:p14="http://schemas.microsoft.com/office/powerpoint/2010/main" val="40048954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Onderwijsondersteuning</a:t>
            </a:r>
            <a:endParaRPr lang="nl-BE" b="1" dirty="0">
              <a:solidFill>
                <a:srgbClr val="FF0000"/>
              </a:solidFill>
            </a:endParaRPr>
          </a:p>
        </p:txBody>
      </p:sp>
      <p:sp>
        <p:nvSpPr>
          <p:cNvPr id="3" name="Tijdelijke aanduiding voor inhoud 2"/>
          <p:cNvSpPr>
            <a:spLocks noGrp="1"/>
          </p:cNvSpPr>
          <p:nvPr>
            <p:ph idx="1"/>
          </p:nvPr>
        </p:nvSpPr>
        <p:spPr/>
        <p:txBody>
          <a:bodyPr>
            <a:noAutofit/>
          </a:bodyPr>
          <a:lstStyle/>
          <a:p>
            <a:r>
              <a:rPr lang="nl-BE" sz="2800" dirty="0" smtClean="0"/>
              <a:t>Dienst onderwijsbeleid</a:t>
            </a:r>
          </a:p>
          <a:p>
            <a:endParaRPr lang="nl-BE" sz="2800" dirty="0"/>
          </a:p>
          <a:p>
            <a:r>
              <a:rPr lang="nl-BE" sz="2800" dirty="0" smtClean="0"/>
              <a:t>5 domeinen</a:t>
            </a:r>
          </a:p>
          <a:p>
            <a:pPr marL="914400" lvl="1" indent="-457200">
              <a:buFont typeface="+mj-lt"/>
              <a:buAutoNum type="arabicPeriod"/>
            </a:pPr>
            <a:r>
              <a:rPr lang="nl-BE" sz="2800" dirty="0" smtClean="0"/>
              <a:t>Onderwijsontwikkeling en professionalisering</a:t>
            </a:r>
          </a:p>
          <a:p>
            <a:pPr marL="914400" lvl="1" indent="-457200">
              <a:buFont typeface="+mj-lt"/>
              <a:buAutoNum type="arabicPeriod"/>
            </a:pPr>
            <a:r>
              <a:rPr lang="nl-BE" sz="2800" dirty="0" smtClean="0"/>
              <a:t>Onderwijsmedia / Onderwijstechnologie</a:t>
            </a:r>
          </a:p>
          <a:p>
            <a:pPr marL="914400" lvl="1" indent="-457200">
              <a:buFont typeface="+mj-lt"/>
              <a:buAutoNum type="arabicPeriod"/>
            </a:pPr>
            <a:r>
              <a:rPr lang="nl-BE" sz="2800" dirty="0" smtClean="0"/>
              <a:t>Internationalisering</a:t>
            </a:r>
          </a:p>
          <a:p>
            <a:pPr marL="914400" lvl="1" indent="-457200">
              <a:buFont typeface="+mj-lt"/>
              <a:buAutoNum type="arabicPeriod"/>
            </a:pPr>
            <a:r>
              <a:rPr lang="nl-BE" sz="2800" dirty="0" smtClean="0"/>
              <a:t>Kwaliteitszorg</a:t>
            </a:r>
          </a:p>
          <a:p>
            <a:pPr marL="914400" lvl="1" indent="-457200">
              <a:buFont typeface="+mj-lt"/>
              <a:buAutoNum type="arabicPeriod"/>
            </a:pPr>
            <a:r>
              <a:rPr lang="nl-BE" sz="2800" dirty="0" smtClean="0"/>
              <a:t>Studietrajectbegeleiding en gelijke onderwijskansenbeleid</a:t>
            </a:r>
            <a:endParaRPr lang="nl-BE" sz="2800" dirty="0"/>
          </a:p>
        </p:txBody>
      </p:sp>
    </p:spTree>
    <p:extLst>
      <p:ext uri="{BB962C8B-B14F-4D97-AF65-F5344CB8AC3E}">
        <p14:creationId xmlns:p14="http://schemas.microsoft.com/office/powerpoint/2010/main" val="2819134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Instellingsreview</a:t>
            </a:r>
            <a:endParaRPr lang="nl-BE" b="1" dirty="0">
              <a:solidFill>
                <a:srgbClr val="FF0000"/>
              </a:solidFill>
            </a:endParaRPr>
          </a:p>
        </p:txBody>
      </p:sp>
      <p:sp>
        <p:nvSpPr>
          <p:cNvPr id="3" name="Tijdelijke aanduiding voor inhoud 2"/>
          <p:cNvSpPr>
            <a:spLocks noGrp="1"/>
          </p:cNvSpPr>
          <p:nvPr>
            <p:ph idx="1"/>
          </p:nvPr>
        </p:nvSpPr>
        <p:spPr/>
        <p:txBody>
          <a:bodyPr/>
          <a:lstStyle/>
          <a:p>
            <a:pPr marL="628650" indent="-457200">
              <a:buFont typeface="Arial" pitchFamily="34" charset="0"/>
              <a:buChar char="•"/>
            </a:pPr>
            <a:r>
              <a:rPr lang="en-GB" dirty="0"/>
              <a:t>De </a:t>
            </a:r>
            <a:r>
              <a:rPr lang="en-GB" dirty="0" err="1"/>
              <a:t>instellingsreview</a:t>
            </a:r>
            <a:r>
              <a:rPr lang="en-GB" dirty="0"/>
              <a:t> (IR) is </a:t>
            </a:r>
            <a:r>
              <a:rPr lang="en-GB" dirty="0" err="1"/>
              <a:t>een</a:t>
            </a:r>
            <a:r>
              <a:rPr lang="en-GB" dirty="0"/>
              <a:t> </a:t>
            </a:r>
            <a:r>
              <a:rPr lang="en-GB" dirty="0" err="1"/>
              <a:t>periodieke</a:t>
            </a:r>
            <a:r>
              <a:rPr lang="en-GB" dirty="0"/>
              <a:t> </a:t>
            </a:r>
            <a:r>
              <a:rPr lang="en-GB" dirty="0" err="1"/>
              <a:t>toetsing</a:t>
            </a:r>
            <a:r>
              <a:rPr lang="en-GB" dirty="0"/>
              <a:t> van de </a:t>
            </a:r>
            <a:r>
              <a:rPr lang="en-GB" dirty="0" err="1"/>
              <a:t>kwaliteit</a:t>
            </a:r>
            <a:r>
              <a:rPr lang="en-GB" dirty="0"/>
              <a:t> van het </a:t>
            </a:r>
            <a:r>
              <a:rPr lang="en-GB" dirty="0" err="1"/>
              <a:t>onderwijsbeleid</a:t>
            </a:r>
            <a:r>
              <a:rPr lang="en-GB" dirty="0"/>
              <a:t> van </a:t>
            </a:r>
            <a:r>
              <a:rPr lang="en-GB" dirty="0" err="1"/>
              <a:t>een</a:t>
            </a:r>
            <a:r>
              <a:rPr lang="en-GB" dirty="0"/>
              <a:t> </a:t>
            </a:r>
            <a:r>
              <a:rPr lang="en-GB" dirty="0" err="1"/>
              <a:t>instelling</a:t>
            </a:r>
            <a:r>
              <a:rPr lang="en-GB" dirty="0"/>
              <a:t>. De </a:t>
            </a:r>
            <a:r>
              <a:rPr lang="en-GB" dirty="0" err="1"/>
              <a:t>reviewcommissie</a:t>
            </a:r>
            <a:r>
              <a:rPr lang="en-GB" dirty="0"/>
              <a:t> </a:t>
            </a:r>
            <a:r>
              <a:rPr lang="en-GB" dirty="0" err="1"/>
              <a:t>geeft</a:t>
            </a:r>
            <a:r>
              <a:rPr lang="en-GB" dirty="0"/>
              <a:t> </a:t>
            </a:r>
            <a:r>
              <a:rPr lang="en-GB" dirty="0" err="1"/>
              <a:t>bijgevolg</a:t>
            </a:r>
            <a:r>
              <a:rPr lang="en-GB" dirty="0"/>
              <a:t> </a:t>
            </a:r>
            <a:r>
              <a:rPr lang="en-GB" dirty="0" err="1"/>
              <a:t>een</a:t>
            </a:r>
            <a:r>
              <a:rPr lang="en-GB" dirty="0"/>
              <a:t> </a:t>
            </a:r>
            <a:r>
              <a:rPr lang="en-GB" dirty="0" err="1"/>
              <a:t>antwoord</a:t>
            </a:r>
            <a:r>
              <a:rPr lang="en-GB" dirty="0"/>
              <a:t> op de </a:t>
            </a:r>
            <a:r>
              <a:rPr lang="en-GB" dirty="0" err="1"/>
              <a:t>volgende</a:t>
            </a:r>
            <a:r>
              <a:rPr lang="en-GB" dirty="0"/>
              <a:t> </a:t>
            </a:r>
            <a:r>
              <a:rPr lang="en-GB" dirty="0" err="1"/>
              <a:t>vraag</a:t>
            </a:r>
            <a:r>
              <a:rPr lang="en-GB" dirty="0" smtClean="0"/>
              <a:t>:</a:t>
            </a:r>
          </a:p>
          <a:p>
            <a:pPr marL="171450" indent="0">
              <a:buNone/>
            </a:pPr>
            <a:endParaRPr lang="en-GB" dirty="0"/>
          </a:p>
          <a:p>
            <a:pPr marL="628650" indent="-457200">
              <a:buFont typeface="Arial" pitchFamily="34" charset="0"/>
              <a:buChar char="•"/>
            </a:pPr>
            <a:r>
              <a:rPr lang="en-GB" i="1" dirty="0" err="1"/>
              <a:t>Heeft</a:t>
            </a:r>
            <a:r>
              <a:rPr lang="en-GB" i="1" dirty="0"/>
              <a:t> de </a:t>
            </a:r>
            <a:r>
              <a:rPr lang="en-GB" i="1" dirty="0" err="1"/>
              <a:t>instelling</a:t>
            </a:r>
            <a:r>
              <a:rPr lang="en-GB" i="1" dirty="0"/>
              <a:t> </a:t>
            </a:r>
            <a:r>
              <a:rPr lang="en-GB" i="1" dirty="0" err="1"/>
              <a:t>een</a:t>
            </a:r>
            <a:r>
              <a:rPr lang="en-GB" i="1" dirty="0"/>
              <a:t> </a:t>
            </a:r>
            <a:r>
              <a:rPr lang="en-GB" i="1" u="sng" dirty="0" err="1"/>
              <a:t>adequaat</a:t>
            </a:r>
            <a:r>
              <a:rPr lang="en-GB" i="1" u="sng" dirty="0"/>
              <a:t> </a:t>
            </a:r>
            <a:r>
              <a:rPr lang="en-GB" i="1" u="sng" dirty="0" err="1"/>
              <a:t>onderwijsbeleid</a:t>
            </a:r>
            <a:r>
              <a:rPr lang="en-GB" i="1" u="sng" dirty="0"/>
              <a:t> </a:t>
            </a:r>
            <a:r>
              <a:rPr lang="en-GB" i="1" dirty="0" err="1"/>
              <a:t>dat</a:t>
            </a:r>
            <a:r>
              <a:rPr lang="en-GB" i="1" dirty="0"/>
              <a:t> </a:t>
            </a:r>
            <a:r>
              <a:rPr lang="en-GB" i="1" dirty="0" err="1"/>
              <a:t>zij</a:t>
            </a:r>
            <a:r>
              <a:rPr lang="en-GB" i="1" dirty="0"/>
              <a:t> </a:t>
            </a:r>
            <a:r>
              <a:rPr lang="en-GB" i="1" dirty="0" err="1"/>
              <a:t>effectief</a:t>
            </a:r>
            <a:r>
              <a:rPr lang="en-GB" i="1" dirty="0"/>
              <a:t> </a:t>
            </a:r>
            <a:r>
              <a:rPr lang="en-GB" i="1" dirty="0" err="1"/>
              <a:t>en</a:t>
            </a:r>
            <a:r>
              <a:rPr lang="en-GB" i="1" dirty="0"/>
              <a:t> </a:t>
            </a:r>
            <a:r>
              <a:rPr lang="en-GB" i="1" dirty="0" err="1"/>
              <a:t>verbeteringsgericht</a:t>
            </a:r>
            <a:r>
              <a:rPr lang="en-GB" i="1" dirty="0"/>
              <a:t> </a:t>
            </a:r>
            <a:r>
              <a:rPr lang="en-GB" i="1" dirty="0" err="1"/>
              <a:t>uitvoert</a:t>
            </a:r>
            <a:r>
              <a:rPr lang="en-GB" i="1" dirty="0"/>
              <a:t>, </a:t>
            </a:r>
            <a:r>
              <a:rPr lang="en-GB" i="1" dirty="0" err="1"/>
              <a:t>zodat</a:t>
            </a:r>
            <a:r>
              <a:rPr lang="en-GB" i="1" dirty="0"/>
              <a:t> </a:t>
            </a:r>
            <a:r>
              <a:rPr lang="en-GB" i="1" dirty="0" err="1"/>
              <a:t>zij</a:t>
            </a:r>
            <a:r>
              <a:rPr lang="en-GB" i="1" dirty="0"/>
              <a:t>, </a:t>
            </a:r>
            <a:r>
              <a:rPr lang="en-GB" i="1" dirty="0" err="1"/>
              <a:t>mede</a:t>
            </a:r>
            <a:r>
              <a:rPr lang="en-GB" i="1" dirty="0"/>
              <a:t> op basis van de </a:t>
            </a:r>
            <a:r>
              <a:rPr lang="en-GB" i="1" dirty="0" err="1"/>
              <a:t>heersende</a:t>
            </a:r>
            <a:r>
              <a:rPr lang="en-GB" i="1" dirty="0"/>
              <a:t> </a:t>
            </a:r>
            <a:r>
              <a:rPr lang="en-GB" i="1" dirty="0" err="1"/>
              <a:t>kwaliteitscultuur</a:t>
            </a:r>
            <a:r>
              <a:rPr lang="en-GB" i="1" dirty="0"/>
              <a:t>, </a:t>
            </a:r>
            <a:r>
              <a:rPr lang="en-GB" i="1" dirty="0" err="1"/>
              <a:t>kan</a:t>
            </a:r>
            <a:r>
              <a:rPr lang="en-GB" i="1" dirty="0"/>
              <a:t> </a:t>
            </a:r>
            <a:r>
              <a:rPr lang="en-GB" i="1" dirty="0" err="1"/>
              <a:t>garanderen</a:t>
            </a:r>
            <a:r>
              <a:rPr lang="en-GB" i="1" dirty="0"/>
              <a:t> </a:t>
            </a:r>
            <a:r>
              <a:rPr lang="en-GB" i="1" dirty="0" err="1"/>
              <a:t>dat</a:t>
            </a:r>
            <a:r>
              <a:rPr lang="en-GB" i="1" dirty="0"/>
              <a:t> de </a:t>
            </a:r>
            <a:r>
              <a:rPr lang="en-GB" i="1" dirty="0" err="1"/>
              <a:t>kwaliteit</a:t>
            </a:r>
            <a:r>
              <a:rPr lang="en-GB" i="1" dirty="0"/>
              <a:t> van </a:t>
            </a:r>
            <a:r>
              <a:rPr lang="en-GB" i="1" dirty="0" err="1"/>
              <a:t>haar</a:t>
            </a:r>
            <a:r>
              <a:rPr lang="en-GB" i="1" dirty="0"/>
              <a:t> </a:t>
            </a:r>
            <a:r>
              <a:rPr lang="en-GB" i="1" dirty="0" err="1"/>
              <a:t>onderwijs</a:t>
            </a:r>
            <a:r>
              <a:rPr lang="en-GB" i="1" dirty="0"/>
              <a:t> </a:t>
            </a:r>
            <a:r>
              <a:rPr lang="en-GB" i="1" dirty="0" err="1"/>
              <a:t>zich</a:t>
            </a:r>
            <a:r>
              <a:rPr lang="en-GB" i="1" dirty="0"/>
              <a:t> op </a:t>
            </a:r>
            <a:r>
              <a:rPr lang="en-GB" i="1" dirty="0" err="1"/>
              <a:t>een</a:t>
            </a:r>
            <a:r>
              <a:rPr lang="en-GB" i="1" dirty="0"/>
              <a:t> </a:t>
            </a:r>
            <a:r>
              <a:rPr lang="en-GB" i="1" dirty="0" err="1"/>
              <a:t>internationaal</a:t>
            </a:r>
            <a:r>
              <a:rPr lang="en-GB" i="1" dirty="0"/>
              <a:t> </a:t>
            </a:r>
            <a:r>
              <a:rPr lang="en-GB" i="1" dirty="0" err="1"/>
              <a:t>en</a:t>
            </a:r>
            <a:r>
              <a:rPr lang="en-GB" i="1" dirty="0"/>
              <a:t> </a:t>
            </a:r>
            <a:r>
              <a:rPr lang="en-GB" i="1" dirty="0" err="1"/>
              <a:t>maatschappelijk</a:t>
            </a:r>
            <a:r>
              <a:rPr lang="en-GB" i="1" dirty="0"/>
              <a:t> relevant </a:t>
            </a:r>
            <a:r>
              <a:rPr lang="en-GB" i="1" dirty="0" err="1"/>
              <a:t>niveau</a:t>
            </a:r>
            <a:r>
              <a:rPr lang="en-GB" i="1" dirty="0"/>
              <a:t> </a:t>
            </a:r>
            <a:r>
              <a:rPr lang="en-GB" i="1" dirty="0" err="1"/>
              <a:t>bevindt</a:t>
            </a:r>
            <a:r>
              <a:rPr lang="en-GB" i="1" dirty="0"/>
              <a:t>? </a:t>
            </a:r>
          </a:p>
          <a:p>
            <a:endParaRPr lang="nl-BE" dirty="0"/>
          </a:p>
        </p:txBody>
      </p:sp>
    </p:spTree>
    <p:extLst>
      <p:ext uri="{BB962C8B-B14F-4D97-AF65-F5344CB8AC3E}">
        <p14:creationId xmlns:p14="http://schemas.microsoft.com/office/powerpoint/2010/main" val="14427102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Standaard 1: Visie en beleid</a:t>
            </a:r>
            <a:endParaRPr lang="nl-BE" b="1" dirty="0">
              <a:solidFill>
                <a:srgbClr val="FF0000"/>
              </a:solidFill>
            </a:endParaRPr>
          </a:p>
        </p:txBody>
      </p:sp>
      <p:sp>
        <p:nvSpPr>
          <p:cNvPr id="3" name="Tijdelijke aanduiding voor inhoud 2"/>
          <p:cNvSpPr>
            <a:spLocks noGrp="1"/>
          </p:cNvSpPr>
          <p:nvPr>
            <p:ph idx="1"/>
          </p:nvPr>
        </p:nvSpPr>
        <p:spPr/>
        <p:txBody>
          <a:bodyPr/>
          <a:lstStyle/>
          <a:p>
            <a:r>
              <a:rPr lang="en-GB" i="1" dirty="0"/>
              <a:t>De </a:t>
            </a:r>
            <a:r>
              <a:rPr lang="en-GB" i="1" dirty="0" err="1"/>
              <a:t>visie</a:t>
            </a:r>
            <a:r>
              <a:rPr lang="en-GB" i="1" dirty="0"/>
              <a:t> van de </a:t>
            </a:r>
            <a:r>
              <a:rPr lang="en-GB" i="1" dirty="0" err="1"/>
              <a:t>instelling</a:t>
            </a:r>
            <a:r>
              <a:rPr lang="en-GB" i="1" dirty="0"/>
              <a:t> op </a:t>
            </a:r>
            <a:r>
              <a:rPr lang="en-GB" i="1" dirty="0" err="1"/>
              <a:t>hoger</a:t>
            </a:r>
            <a:r>
              <a:rPr lang="en-GB" i="1" dirty="0"/>
              <a:t> </a:t>
            </a:r>
            <a:r>
              <a:rPr lang="en-GB" i="1" dirty="0" err="1"/>
              <a:t>onderwijs</a:t>
            </a:r>
            <a:r>
              <a:rPr lang="en-GB" i="1" dirty="0"/>
              <a:t> </a:t>
            </a:r>
            <a:r>
              <a:rPr lang="en-GB" i="1" dirty="0" err="1"/>
              <a:t>en</a:t>
            </a:r>
            <a:r>
              <a:rPr lang="en-GB" i="1" dirty="0"/>
              <a:t> de </a:t>
            </a:r>
            <a:r>
              <a:rPr lang="en-GB" i="1" dirty="0" err="1"/>
              <a:t>kwaliteit</a:t>
            </a:r>
            <a:r>
              <a:rPr lang="en-GB" i="1" dirty="0"/>
              <a:t> </a:t>
            </a:r>
            <a:r>
              <a:rPr lang="en-GB" i="1" dirty="0" err="1"/>
              <a:t>ervan</a:t>
            </a:r>
            <a:r>
              <a:rPr lang="en-GB" i="1" dirty="0"/>
              <a:t>, </a:t>
            </a:r>
            <a:r>
              <a:rPr lang="en-GB" i="1" dirty="0" err="1"/>
              <a:t>en</a:t>
            </a:r>
            <a:r>
              <a:rPr lang="en-GB" i="1" dirty="0"/>
              <a:t> </a:t>
            </a:r>
            <a:r>
              <a:rPr lang="en-GB" i="1" dirty="0" err="1"/>
              <a:t>haar</a:t>
            </a:r>
            <a:r>
              <a:rPr lang="en-GB" i="1" dirty="0"/>
              <a:t> </a:t>
            </a:r>
            <a:r>
              <a:rPr lang="en-GB" i="1" dirty="0" err="1"/>
              <a:t>gevoerde</a:t>
            </a:r>
            <a:r>
              <a:rPr lang="en-GB" i="1" dirty="0"/>
              <a:t> </a:t>
            </a:r>
            <a:r>
              <a:rPr lang="en-GB" i="1" dirty="0" err="1"/>
              <a:t>beleid</a:t>
            </a:r>
            <a:r>
              <a:rPr lang="en-GB" i="1" dirty="0"/>
              <a:t> op het </a:t>
            </a:r>
            <a:r>
              <a:rPr lang="en-GB" i="1" dirty="0" err="1"/>
              <a:t>terrein</a:t>
            </a:r>
            <a:r>
              <a:rPr lang="en-GB" i="1" dirty="0"/>
              <a:t> van </a:t>
            </a:r>
            <a:r>
              <a:rPr lang="en-GB" i="1" dirty="0" err="1"/>
              <a:t>onderwijs</a:t>
            </a:r>
            <a:r>
              <a:rPr lang="en-GB" i="1" dirty="0"/>
              <a:t>, </a:t>
            </a:r>
            <a:r>
              <a:rPr lang="en-GB" i="1" dirty="0" err="1"/>
              <a:t>alsmede</a:t>
            </a:r>
            <a:r>
              <a:rPr lang="en-GB" i="1" dirty="0"/>
              <a:t> het </a:t>
            </a:r>
            <a:r>
              <a:rPr lang="en-GB" i="1" dirty="0" err="1"/>
              <a:t>gevoerde</a:t>
            </a:r>
            <a:r>
              <a:rPr lang="en-GB" i="1" dirty="0"/>
              <a:t> </a:t>
            </a:r>
            <a:r>
              <a:rPr lang="en-GB" i="1" dirty="0" err="1"/>
              <a:t>beleid</a:t>
            </a:r>
            <a:r>
              <a:rPr lang="en-GB" i="1" dirty="0"/>
              <a:t> op het </a:t>
            </a:r>
            <a:r>
              <a:rPr lang="en-GB" i="1" dirty="0" err="1"/>
              <a:t>terrein</a:t>
            </a:r>
            <a:r>
              <a:rPr lang="en-GB" i="1" dirty="0"/>
              <a:t> van </a:t>
            </a:r>
            <a:r>
              <a:rPr lang="en-GB" i="1" dirty="0" err="1"/>
              <a:t>onderzoek</a:t>
            </a:r>
            <a:r>
              <a:rPr lang="en-GB" i="1" dirty="0"/>
              <a:t> </a:t>
            </a:r>
            <a:r>
              <a:rPr lang="en-GB" i="1" dirty="0" err="1"/>
              <a:t>en</a:t>
            </a:r>
            <a:r>
              <a:rPr lang="en-GB" i="1" dirty="0"/>
              <a:t> </a:t>
            </a:r>
            <a:r>
              <a:rPr lang="en-GB" i="1" dirty="0" err="1"/>
              <a:t>maatschappelijke</a:t>
            </a:r>
            <a:r>
              <a:rPr lang="en-GB" i="1" dirty="0"/>
              <a:t> </a:t>
            </a:r>
            <a:r>
              <a:rPr lang="en-GB" i="1" dirty="0" err="1"/>
              <a:t>en</a:t>
            </a:r>
            <a:r>
              <a:rPr lang="en-GB" i="1" dirty="0"/>
              <a:t> </a:t>
            </a:r>
            <a:r>
              <a:rPr lang="en-GB" i="1" dirty="0" err="1"/>
              <a:t>wetenschappelijke</a:t>
            </a:r>
            <a:r>
              <a:rPr lang="en-GB" i="1" dirty="0"/>
              <a:t> </a:t>
            </a:r>
            <a:r>
              <a:rPr lang="en-GB" i="1" dirty="0" err="1"/>
              <a:t>dienstverlening</a:t>
            </a:r>
            <a:r>
              <a:rPr lang="en-GB" i="1" dirty="0"/>
              <a:t> in </a:t>
            </a:r>
            <a:r>
              <a:rPr lang="en-GB" i="1" dirty="0" err="1"/>
              <a:t>relatie</a:t>
            </a:r>
            <a:r>
              <a:rPr lang="en-GB" i="1" dirty="0"/>
              <a:t> tot de </a:t>
            </a:r>
            <a:r>
              <a:rPr lang="en-GB" i="1" dirty="0" err="1"/>
              <a:t>onderwijskwaliteit</a:t>
            </a:r>
            <a:r>
              <a:rPr lang="en-GB" i="1" dirty="0"/>
              <a:t>, </a:t>
            </a:r>
            <a:r>
              <a:rPr lang="en-GB" i="1" dirty="0" err="1"/>
              <a:t>bieden</a:t>
            </a:r>
            <a:r>
              <a:rPr lang="en-GB" i="1" dirty="0"/>
              <a:t> </a:t>
            </a:r>
            <a:r>
              <a:rPr lang="en-GB" i="1" dirty="0" err="1"/>
              <a:t>een</a:t>
            </a:r>
            <a:r>
              <a:rPr lang="en-GB" i="1" dirty="0"/>
              <a:t> </a:t>
            </a:r>
            <a:r>
              <a:rPr lang="en-GB" i="1" dirty="0" err="1"/>
              <a:t>adequaat</a:t>
            </a:r>
            <a:r>
              <a:rPr lang="en-GB" i="1" dirty="0"/>
              <a:t> </a:t>
            </a:r>
            <a:r>
              <a:rPr lang="en-GB" i="1" dirty="0" err="1"/>
              <a:t>antwoord</a:t>
            </a:r>
            <a:r>
              <a:rPr lang="en-GB" i="1" dirty="0"/>
              <a:t> op de </a:t>
            </a:r>
            <a:r>
              <a:rPr lang="en-GB" i="1" dirty="0" err="1"/>
              <a:t>maatschappelijke</a:t>
            </a:r>
            <a:r>
              <a:rPr lang="en-GB" i="1" dirty="0"/>
              <a:t> </a:t>
            </a:r>
            <a:r>
              <a:rPr lang="en-GB" i="1" dirty="0" err="1"/>
              <a:t>uitdagingen</a:t>
            </a:r>
            <a:r>
              <a:rPr lang="en-GB" i="1" dirty="0"/>
              <a:t>.</a:t>
            </a:r>
          </a:p>
          <a:p>
            <a:endParaRPr lang="nl-BE" dirty="0"/>
          </a:p>
        </p:txBody>
      </p:sp>
    </p:spTree>
    <p:extLst>
      <p:ext uri="{BB962C8B-B14F-4D97-AF65-F5344CB8AC3E}">
        <p14:creationId xmlns:p14="http://schemas.microsoft.com/office/powerpoint/2010/main" val="812959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Standaard 2: Beleidsuitvoering</a:t>
            </a:r>
            <a:endParaRPr lang="nl-BE" b="1" dirty="0">
              <a:solidFill>
                <a:srgbClr val="FF0000"/>
              </a:solidFill>
            </a:endParaRPr>
          </a:p>
        </p:txBody>
      </p:sp>
      <p:sp>
        <p:nvSpPr>
          <p:cNvPr id="3" name="Tijdelijke aanduiding voor inhoud 2"/>
          <p:cNvSpPr>
            <a:spLocks noGrp="1"/>
          </p:cNvSpPr>
          <p:nvPr>
            <p:ph idx="1"/>
          </p:nvPr>
        </p:nvSpPr>
        <p:spPr/>
        <p:txBody>
          <a:bodyPr/>
          <a:lstStyle/>
          <a:p>
            <a:r>
              <a:rPr lang="en-GB" i="1" dirty="0"/>
              <a:t>De </a:t>
            </a:r>
            <a:r>
              <a:rPr lang="en-GB" i="1" dirty="0" err="1"/>
              <a:t>instelling</a:t>
            </a:r>
            <a:r>
              <a:rPr lang="en-GB" i="1" dirty="0"/>
              <a:t> </a:t>
            </a:r>
            <a:r>
              <a:rPr lang="en-GB" i="1" dirty="0" err="1"/>
              <a:t>beschikt</a:t>
            </a:r>
            <a:r>
              <a:rPr lang="en-GB" i="1" dirty="0"/>
              <a:t> over adequate </a:t>
            </a:r>
            <a:r>
              <a:rPr lang="en-GB" i="1" dirty="0" err="1"/>
              <a:t>beleidsacties</a:t>
            </a:r>
            <a:r>
              <a:rPr lang="en-GB" i="1" dirty="0"/>
              <a:t>, -</a:t>
            </a:r>
            <a:r>
              <a:rPr lang="en-GB" i="1" dirty="0" err="1"/>
              <a:t>processen</a:t>
            </a:r>
            <a:r>
              <a:rPr lang="en-GB" i="1" dirty="0"/>
              <a:t>, -procedures, -</a:t>
            </a:r>
            <a:r>
              <a:rPr lang="en-GB" i="1" dirty="0" err="1"/>
              <a:t>praktijken</a:t>
            </a:r>
            <a:r>
              <a:rPr lang="en-GB" i="1" dirty="0"/>
              <a:t> </a:t>
            </a:r>
            <a:r>
              <a:rPr lang="en-GB" i="1" dirty="0" err="1"/>
              <a:t>en</a:t>
            </a:r>
            <a:r>
              <a:rPr lang="en-GB" i="1" dirty="0"/>
              <a:t> -</a:t>
            </a:r>
            <a:r>
              <a:rPr lang="en-GB" i="1" dirty="0" err="1"/>
              <a:t>instrumenten</a:t>
            </a:r>
            <a:r>
              <a:rPr lang="en-GB" i="1" dirty="0"/>
              <a:t> om </a:t>
            </a:r>
            <a:r>
              <a:rPr lang="en-GB" i="1" dirty="0" err="1"/>
              <a:t>haar</a:t>
            </a:r>
            <a:r>
              <a:rPr lang="en-GB" i="1" dirty="0"/>
              <a:t> </a:t>
            </a:r>
            <a:r>
              <a:rPr lang="en-GB" i="1" dirty="0" err="1"/>
              <a:t>beleid</a:t>
            </a:r>
            <a:r>
              <a:rPr lang="en-GB" i="1" dirty="0"/>
              <a:t> op </a:t>
            </a:r>
            <a:r>
              <a:rPr lang="en-GB" i="1" dirty="0" err="1"/>
              <a:t>effectieve</a:t>
            </a:r>
            <a:r>
              <a:rPr lang="en-GB" i="1" dirty="0"/>
              <a:t> </a:t>
            </a:r>
            <a:r>
              <a:rPr lang="en-GB" i="1" dirty="0" err="1"/>
              <a:t>wijze</a:t>
            </a:r>
            <a:r>
              <a:rPr lang="en-GB" i="1" dirty="0"/>
              <a:t> </a:t>
            </a:r>
            <a:r>
              <a:rPr lang="en-GB" i="1" dirty="0" err="1"/>
              <a:t>te</a:t>
            </a:r>
            <a:r>
              <a:rPr lang="en-GB" i="1" dirty="0"/>
              <a:t> </a:t>
            </a:r>
            <a:r>
              <a:rPr lang="en-GB" i="1" dirty="0" err="1"/>
              <a:t>realiseren</a:t>
            </a:r>
            <a:r>
              <a:rPr lang="en-GB" i="1" dirty="0"/>
              <a:t> </a:t>
            </a:r>
            <a:r>
              <a:rPr lang="en-GB" i="1" dirty="0" err="1"/>
              <a:t>en</a:t>
            </a:r>
            <a:r>
              <a:rPr lang="en-GB" i="1" dirty="0"/>
              <a:t> de </a:t>
            </a:r>
            <a:r>
              <a:rPr lang="en-GB" i="1" dirty="0" err="1"/>
              <a:t>kwaliteit</a:t>
            </a:r>
            <a:r>
              <a:rPr lang="en-GB" i="1" dirty="0"/>
              <a:t> van de </a:t>
            </a:r>
            <a:r>
              <a:rPr lang="en-GB" i="1" dirty="0" err="1"/>
              <a:t>aangeboden</a:t>
            </a:r>
            <a:r>
              <a:rPr lang="en-GB" i="1" dirty="0"/>
              <a:t> </a:t>
            </a:r>
            <a:r>
              <a:rPr lang="en-GB" i="1" dirty="0" err="1"/>
              <a:t>opleidingen</a:t>
            </a:r>
            <a:r>
              <a:rPr lang="en-GB" i="1" dirty="0"/>
              <a:t> </a:t>
            </a:r>
            <a:r>
              <a:rPr lang="en-GB" i="1" dirty="0" err="1"/>
              <a:t>te</a:t>
            </a:r>
            <a:r>
              <a:rPr lang="en-GB" i="1" dirty="0"/>
              <a:t> </a:t>
            </a:r>
            <a:r>
              <a:rPr lang="en-GB" i="1" dirty="0" err="1"/>
              <a:t>optimaliseren</a:t>
            </a:r>
            <a:r>
              <a:rPr lang="en-GB" i="1" dirty="0"/>
              <a:t>.</a:t>
            </a:r>
          </a:p>
          <a:p>
            <a:endParaRPr lang="nl-BE" dirty="0"/>
          </a:p>
        </p:txBody>
      </p:sp>
    </p:spTree>
    <p:extLst>
      <p:ext uri="{BB962C8B-B14F-4D97-AF65-F5344CB8AC3E}">
        <p14:creationId xmlns:p14="http://schemas.microsoft.com/office/powerpoint/2010/main" val="25721367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Standaard 3: Evaluatie en monitoring</a:t>
            </a:r>
            <a:endParaRPr lang="nl-BE" b="1" dirty="0">
              <a:solidFill>
                <a:srgbClr val="FF0000"/>
              </a:solidFill>
            </a:endParaRPr>
          </a:p>
        </p:txBody>
      </p:sp>
      <p:sp>
        <p:nvSpPr>
          <p:cNvPr id="3" name="Tijdelijke aanduiding voor inhoud 2"/>
          <p:cNvSpPr>
            <a:spLocks noGrp="1"/>
          </p:cNvSpPr>
          <p:nvPr>
            <p:ph idx="1"/>
          </p:nvPr>
        </p:nvSpPr>
        <p:spPr/>
        <p:txBody>
          <a:bodyPr/>
          <a:lstStyle/>
          <a:p>
            <a:r>
              <a:rPr lang="en-GB" i="1" dirty="0"/>
              <a:t>De </a:t>
            </a:r>
            <a:r>
              <a:rPr lang="en-GB" i="1" dirty="0" err="1"/>
              <a:t>instelling</a:t>
            </a:r>
            <a:r>
              <a:rPr lang="en-GB" i="1" dirty="0"/>
              <a:t> </a:t>
            </a:r>
            <a:r>
              <a:rPr lang="en-GB" i="1" dirty="0" err="1"/>
              <a:t>garandeert</a:t>
            </a:r>
            <a:r>
              <a:rPr lang="en-GB" i="1" dirty="0"/>
              <a:t> de </a:t>
            </a:r>
            <a:r>
              <a:rPr lang="en-GB" i="1" dirty="0" err="1"/>
              <a:t>effectiviteit</a:t>
            </a:r>
            <a:r>
              <a:rPr lang="en-GB" i="1" dirty="0"/>
              <a:t> van </a:t>
            </a:r>
            <a:r>
              <a:rPr lang="en-GB" i="1" dirty="0" err="1"/>
              <a:t>haar</a:t>
            </a:r>
            <a:r>
              <a:rPr lang="en-GB" i="1" dirty="0"/>
              <a:t> </a:t>
            </a:r>
            <a:r>
              <a:rPr lang="en-GB" i="1" dirty="0" err="1"/>
              <a:t>beleidsuitvoering</a:t>
            </a:r>
            <a:r>
              <a:rPr lang="en-GB" i="1" dirty="0"/>
              <a:t> in </a:t>
            </a:r>
            <a:r>
              <a:rPr lang="en-GB" i="1" dirty="0" err="1"/>
              <a:t>functie</a:t>
            </a:r>
            <a:r>
              <a:rPr lang="en-GB" i="1" dirty="0"/>
              <a:t> van de </a:t>
            </a:r>
            <a:r>
              <a:rPr lang="en-GB" i="1" dirty="0" err="1"/>
              <a:t>onderwijskwaliteit</a:t>
            </a:r>
            <a:r>
              <a:rPr lang="en-GB" i="1" dirty="0"/>
              <a:t> door het </a:t>
            </a:r>
            <a:r>
              <a:rPr lang="en-GB" i="1" dirty="0" err="1"/>
              <a:t>inzetten</a:t>
            </a:r>
            <a:r>
              <a:rPr lang="en-GB" i="1" dirty="0"/>
              <a:t> van feedback- </a:t>
            </a:r>
            <a:r>
              <a:rPr lang="en-GB" i="1" dirty="0" err="1"/>
              <a:t>en</a:t>
            </a:r>
            <a:r>
              <a:rPr lang="en-GB" i="1" dirty="0"/>
              <a:t> </a:t>
            </a:r>
            <a:r>
              <a:rPr lang="en-GB" i="1" dirty="0" err="1"/>
              <a:t>opvolgsystemen</a:t>
            </a:r>
            <a:r>
              <a:rPr lang="en-GB" i="1" dirty="0"/>
              <a:t> </a:t>
            </a:r>
            <a:r>
              <a:rPr lang="en-GB" i="1" dirty="0" err="1"/>
              <a:t>en</a:t>
            </a:r>
            <a:r>
              <a:rPr lang="en-GB" i="1" dirty="0"/>
              <a:t> in het </a:t>
            </a:r>
            <a:r>
              <a:rPr lang="en-GB" i="1" dirty="0" err="1"/>
              <a:t>bijzonder</a:t>
            </a:r>
            <a:r>
              <a:rPr lang="en-GB" i="1" dirty="0"/>
              <a:t> interne </a:t>
            </a:r>
            <a:r>
              <a:rPr lang="en-GB" i="1" dirty="0" err="1"/>
              <a:t>systemen</a:t>
            </a:r>
            <a:r>
              <a:rPr lang="en-GB" i="1" dirty="0"/>
              <a:t> van </a:t>
            </a:r>
            <a:r>
              <a:rPr lang="en-GB" i="1" dirty="0" err="1"/>
              <a:t>kwaliteitsbewaking</a:t>
            </a:r>
            <a:r>
              <a:rPr lang="en-GB" i="1" dirty="0"/>
              <a:t>.</a:t>
            </a:r>
          </a:p>
          <a:p>
            <a:endParaRPr lang="nl-BE" dirty="0"/>
          </a:p>
        </p:txBody>
      </p:sp>
    </p:spTree>
    <p:extLst>
      <p:ext uri="{BB962C8B-B14F-4D97-AF65-F5344CB8AC3E}">
        <p14:creationId xmlns:p14="http://schemas.microsoft.com/office/powerpoint/2010/main" val="16388971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Standaard 4: Verbeterbeleid</a:t>
            </a:r>
            <a:endParaRPr lang="nl-BE" b="1" dirty="0">
              <a:solidFill>
                <a:srgbClr val="FF0000"/>
              </a:solidFill>
            </a:endParaRPr>
          </a:p>
        </p:txBody>
      </p:sp>
      <p:sp>
        <p:nvSpPr>
          <p:cNvPr id="3" name="Tijdelijke aanduiding voor inhoud 2"/>
          <p:cNvSpPr>
            <a:spLocks noGrp="1"/>
          </p:cNvSpPr>
          <p:nvPr>
            <p:ph idx="1"/>
          </p:nvPr>
        </p:nvSpPr>
        <p:spPr/>
        <p:txBody>
          <a:bodyPr/>
          <a:lstStyle/>
          <a:p>
            <a:r>
              <a:rPr lang="en-GB" i="1" dirty="0"/>
              <a:t>De </a:t>
            </a:r>
            <a:r>
              <a:rPr lang="en-GB" i="1" dirty="0" err="1"/>
              <a:t>instelling</a:t>
            </a:r>
            <a:r>
              <a:rPr lang="en-GB" i="1" dirty="0"/>
              <a:t> </a:t>
            </a:r>
            <a:r>
              <a:rPr lang="en-GB" i="1" dirty="0" err="1"/>
              <a:t>onderneemt</a:t>
            </a:r>
            <a:r>
              <a:rPr lang="en-GB" i="1" dirty="0"/>
              <a:t> </a:t>
            </a:r>
            <a:r>
              <a:rPr lang="en-GB" i="1" dirty="0" err="1"/>
              <a:t>acties</a:t>
            </a:r>
            <a:r>
              <a:rPr lang="en-GB" i="1" dirty="0"/>
              <a:t> om de </a:t>
            </a:r>
            <a:r>
              <a:rPr lang="en-GB" i="1" dirty="0" err="1"/>
              <a:t>realisatie</a:t>
            </a:r>
            <a:r>
              <a:rPr lang="en-GB" i="1" dirty="0"/>
              <a:t> van </a:t>
            </a:r>
            <a:r>
              <a:rPr lang="en-GB" i="1" dirty="0" err="1"/>
              <a:t>haar</a:t>
            </a:r>
            <a:r>
              <a:rPr lang="en-GB" i="1" dirty="0"/>
              <a:t> </a:t>
            </a:r>
            <a:r>
              <a:rPr lang="en-GB" i="1" dirty="0" err="1"/>
              <a:t>beleidsdoelstellingen</a:t>
            </a:r>
            <a:r>
              <a:rPr lang="en-GB" i="1" dirty="0"/>
              <a:t> </a:t>
            </a:r>
            <a:r>
              <a:rPr lang="en-GB" i="1" dirty="0" err="1"/>
              <a:t>te</a:t>
            </a:r>
            <a:r>
              <a:rPr lang="en-GB" i="1" dirty="0"/>
              <a:t> </a:t>
            </a:r>
            <a:r>
              <a:rPr lang="en-GB" i="1" dirty="0" err="1"/>
              <a:t>verbeteren</a:t>
            </a:r>
            <a:r>
              <a:rPr lang="en-GB" i="1" dirty="0"/>
              <a:t>.</a:t>
            </a:r>
          </a:p>
          <a:p>
            <a:endParaRPr lang="nl-BE" dirty="0"/>
          </a:p>
        </p:txBody>
      </p:sp>
    </p:spTree>
    <p:extLst>
      <p:ext uri="{BB962C8B-B14F-4D97-AF65-F5344CB8AC3E}">
        <p14:creationId xmlns:p14="http://schemas.microsoft.com/office/powerpoint/2010/main" val="42255903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a:solidFill>
                  <a:srgbClr val="FF0000"/>
                </a:solidFill>
              </a:rPr>
              <a:t>Onderwijsbeleidsplan 2017 – 2022 </a:t>
            </a:r>
            <a:r>
              <a:rPr lang="nl-BE" sz="2800" b="1" dirty="0">
                <a:solidFill>
                  <a:srgbClr val="FF0000"/>
                </a:solidFill>
              </a:rPr>
              <a:t>(mei 2017)</a:t>
            </a:r>
            <a:endParaRPr lang="nl-BE" dirty="0">
              <a:solidFill>
                <a:srgbClr val="FF0000"/>
              </a:solidFill>
            </a:endParaRPr>
          </a:p>
        </p:txBody>
      </p:sp>
      <p:sp>
        <p:nvSpPr>
          <p:cNvPr id="3" name="Tijdelijke aanduiding voor inhoud 2"/>
          <p:cNvSpPr>
            <a:spLocks noGrp="1"/>
          </p:cNvSpPr>
          <p:nvPr>
            <p:ph idx="1"/>
          </p:nvPr>
        </p:nvSpPr>
        <p:spPr/>
        <p:txBody>
          <a:bodyPr/>
          <a:lstStyle/>
          <a:p>
            <a:pPr marL="457200" lvl="0" indent="-457200">
              <a:buFont typeface="+mj-lt"/>
              <a:buAutoNum type="arabicPeriod"/>
            </a:pPr>
            <a:r>
              <a:rPr lang="nl-BE" dirty="0"/>
              <a:t>VIVES is een hogeschool waar het </a:t>
            </a:r>
            <a:r>
              <a:rPr lang="nl-BE" b="1" u="sng" dirty="0"/>
              <a:t>werkveld</a:t>
            </a:r>
            <a:r>
              <a:rPr lang="nl-BE" dirty="0"/>
              <a:t> en de </a:t>
            </a:r>
            <a:r>
              <a:rPr lang="nl-BE" b="1" u="sng" dirty="0"/>
              <a:t>maatschappij</a:t>
            </a:r>
            <a:r>
              <a:rPr lang="nl-BE" b="1" dirty="0"/>
              <a:t> </a:t>
            </a:r>
            <a:r>
              <a:rPr lang="nl-BE" dirty="0"/>
              <a:t>integraal deel uitmaken van de leeromgeving.</a:t>
            </a:r>
          </a:p>
          <a:p>
            <a:pPr marL="457200" lvl="0" indent="-457200">
              <a:buFont typeface="+mj-lt"/>
              <a:buAutoNum type="arabicPeriod"/>
            </a:pPr>
            <a:endParaRPr lang="nl-BE" dirty="0"/>
          </a:p>
          <a:p>
            <a:pPr marL="457200" lvl="0" indent="-457200">
              <a:buFont typeface="+mj-lt"/>
              <a:buAutoNum type="arabicPeriod"/>
            </a:pPr>
            <a:r>
              <a:rPr lang="nl-BE" dirty="0"/>
              <a:t>VIVES valideert </a:t>
            </a:r>
            <a:r>
              <a:rPr lang="nl-BE" b="1" u="sng" dirty="0"/>
              <a:t>internationalisering</a:t>
            </a:r>
            <a:r>
              <a:rPr lang="nl-BE" b="1" dirty="0"/>
              <a:t> </a:t>
            </a:r>
            <a:r>
              <a:rPr lang="nl-BE" dirty="0"/>
              <a:t>in de curricula.</a:t>
            </a:r>
          </a:p>
          <a:p>
            <a:pPr marL="457200" lvl="0" indent="-457200">
              <a:buFont typeface="+mj-lt"/>
              <a:buAutoNum type="arabicPeriod"/>
            </a:pPr>
            <a:endParaRPr lang="nl-BE" dirty="0"/>
          </a:p>
          <a:p>
            <a:pPr marL="457200" lvl="0" indent="-457200">
              <a:buFont typeface="+mj-lt"/>
              <a:buAutoNum type="arabicPeriod"/>
            </a:pPr>
            <a:r>
              <a:rPr lang="nl-BE" dirty="0"/>
              <a:t>VIVES bewaakt en stimuleert de </a:t>
            </a:r>
            <a:r>
              <a:rPr lang="nl-BE" b="1" u="sng" dirty="0"/>
              <a:t>digitale competenties </a:t>
            </a:r>
            <a:r>
              <a:rPr lang="nl-BE" dirty="0"/>
              <a:t>met als doel aan te sluiten bij de maatschappij van vandaag en morgen.</a:t>
            </a:r>
          </a:p>
          <a:p>
            <a:pPr marL="457200" lvl="0" indent="-457200">
              <a:buFont typeface="+mj-lt"/>
              <a:buAutoNum type="arabicPeriod"/>
            </a:pPr>
            <a:endParaRPr lang="nl-BE" dirty="0"/>
          </a:p>
          <a:p>
            <a:pPr marL="457200" lvl="0" indent="-457200">
              <a:buFont typeface="+mj-lt"/>
              <a:buAutoNum type="arabicPeriod"/>
            </a:pPr>
            <a:r>
              <a:rPr lang="nl-BE" dirty="0"/>
              <a:t>VIVES versterkt de </a:t>
            </a:r>
            <a:r>
              <a:rPr lang="nl-BE" b="1" u="sng" dirty="0"/>
              <a:t>externe blik </a:t>
            </a:r>
            <a:r>
              <a:rPr lang="nl-BE" dirty="0"/>
              <a:t>in de opleidingen.</a:t>
            </a:r>
          </a:p>
          <a:p>
            <a:endParaRPr lang="nl-BE" dirty="0"/>
          </a:p>
        </p:txBody>
      </p:sp>
    </p:spTree>
    <p:extLst>
      <p:ext uri="{BB962C8B-B14F-4D97-AF65-F5344CB8AC3E}">
        <p14:creationId xmlns:p14="http://schemas.microsoft.com/office/powerpoint/2010/main" val="9684266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Realisatie onderwijsbeleidsplan</a:t>
            </a:r>
            <a:endParaRPr lang="nl-BE" b="1" dirty="0">
              <a:solidFill>
                <a:srgbClr val="FF0000"/>
              </a:solidFill>
            </a:endParaRPr>
          </a:p>
        </p:txBody>
      </p:sp>
      <p:graphicFrame>
        <p:nvGraphicFramePr>
          <p:cNvPr id="4" name="Tijdelijke aanduiding voor inhoud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00768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b="1" dirty="0" smtClean="0">
                <a:solidFill>
                  <a:srgbClr val="FF0000"/>
                </a:solidFill>
              </a:rPr>
              <a:t>Uitdagingen voor het voeren van onderwijsbeleid</a:t>
            </a:r>
            <a:endParaRPr lang="nl-BE" b="1" dirty="0">
              <a:solidFill>
                <a:srgbClr val="FF0000"/>
              </a:solidFill>
            </a:endParaRPr>
          </a:p>
        </p:txBody>
      </p:sp>
      <p:sp>
        <p:nvSpPr>
          <p:cNvPr id="3" name="Tijdelijke aanduiding voor inhoud 2"/>
          <p:cNvSpPr>
            <a:spLocks noGrp="1"/>
          </p:cNvSpPr>
          <p:nvPr>
            <p:ph idx="1"/>
          </p:nvPr>
        </p:nvSpPr>
        <p:spPr>
          <a:xfrm>
            <a:off x="683568" y="1556792"/>
            <a:ext cx="7772400" cy="4612188"/>
          </a:xfrm>
        </p:spPr>
        <p:txBody>
          <a:bodyPr>
            <a:noAutofit/>
          </a:bodyPr>
          <a:lstStyle/>
          <a:p>
            <a:r>
              <a:rPr lang="nl-BE" sz="2000" b="1" dirty="0" smtClean="0">
                <a:solidFill>
                  <a:schemeClr val="tx1"/>
                </a:solidFill>
              </a:rPr>
              <a:t>Betrokkenheid </a:t>
            </a:r>
            <a:r>
              <a:rPr lang="nl-BE" sz="2000" dirty="0" smtClean="0">
                <a:solidFill>
                  <a:schemeClr val="tx1"/>
                </a:solidFill>
              </a:rPr>
              <a:t>creëren</a:t>
            </a:r>
          </a:p>
          <a:p>
            <a:pPr lvl="1"/>
            <a:r>
              <a:rPr lang="nl-BE" sz="2000" dirty="0" smtClean="0">
                <a:solidFill>
                  <a:schemeClr val="tx1"/>
                </a:solidFill>
              </a:rPr>
              <a:t>Docenten </a:t>
            </a:r>
          </a:p>
          <a:p>
            <a:pPr lvl="1"/>
            <a:r>
              <a:rPr lang="nl-BE" sz="2000" dirty="0" smtClean="0">
                <a:solidFill>
                  <a:schemeClr val="tx1"/>
                </a:solidFill>
              </a:rPr>
              <a:t>Studenten</a:t>
            </a:r>
          </a:p>
          <a:p>
            <a:pPr lvl="1"/>
            <a:r>
              <a:rPr lang="nl-BE" sz="2000" dirty="0" smtClean="0">
                <a:solidFill>
                  <a:schemeClr val="tx1"/>
                </a:solidFill>
              </a:rPr>
              <a:t>Alumni</a:t>
            </a:r>
          </a:p>
          <a:p>
            <a:pPr lvl="1"/>
            <a:r>
              <a:rPr lang="nl-BE" sz="2000" dirty="0" smtClean="0">
                <a:solidFill>
                  <a:schemeClr val="tx1"/>
                </a:solidFill>
              </a:rPr>
              <a:t>Vertegenwoordigers van het werkveld</a:t>
            </a:r>
          </a:p>
          <a:p>
            <a:pPr marL="457200" lvl="1" indent="0">
              <a:buNone/>
            </a:pPr>
            <a:endParaRPr lang="nl-BE" sz="2000" dirty="0" smtClean="0">
              <a:solidFill>
                <a:schemeClr val="tx1"/>
              </a:solidFill>
            </a:endParaRPr>
          </a:p>
          <a:p>
            <a:r>
              <a:rPr lang="nl-BE" sz="2000" b="1" dirty="0">
                <a:solidFill>
                  <a:schemeClr val="tx1"/>
                </a:solidFill>
              </a:rPr>
              <a:t>Draagvlak</a:t>
            </a:r>
            <a:r>
              <a:rPr lang="nl-BE" sz="2000" dirty="0">
                <a:solidFill>
                  <a:schemeClr val="tx1"/>
                </a:solidFill>
              </a:rPr>
              <a:t> creëren</a:t>
            </a:r>
          </a:p>
          <a:p>
            <a:pPr lvl="1"/>
            <a:r>
              <a:rPr lang="nl-BE" sz="2000" dirty="0">
                <a:solidFill>
                  <a:schemeClr val="tx1"/>
                </a:solidFill>
              </a:rPr>
              <a:t>Docenten</a:t>
            </a:r>
          </a:p>
          <a:p>
            <a:endParaRPr lang="nl-BE" sz="2000" b="1" dirty="0" smtClean="0">
              <a:solidFill>
                <a:schemeClr val="tx1"/>
              </a:solidFill>
            </a:endParaRPr>
          </a:p>
          <a:p>
            <a:r>
              <a:rPr lang="nl-BE" sz="2000" b="1" dirty="0" smtClean="0">
                <a:solidFill>
                  <a:schemeClr val="tx1"/>
                </a:solidFill>
              </a:rPr>
              <a:t>Informatie</a:t>
            </a:r>
            <a:r>
              <a:rPr lang="nl-BE" sz="2000" dirty="0" smtClean="0">
                <a:solidFill>
                  <a:schemeClr val="tx1"/>
                </a:solidFill>
              </a:rPr>
              <a:t> ter beschikking stellen en </a:t>
            </a:r>
            <a:r>
              <a:rPr lang="nl-BE" sz="2000" b="1" dirty="0" smtClean="0">
                <a:solidFill>
                  <a:schemeClr val="tx1"/>
                </a:solidFill>
              </a:rPr>
              <a:t>communiceren</a:t>
            </a:r>
            <a:r>
              <a:rPr lang="nl-BE" sz="2000" dirty="0" smtClean="0">
                <a:solidFill>
                  <a:schemeClr val="tx1"/>
                </a:solidFill>
              </a:rPr>
              <a:t> over beleid</a:t>
            </a:r>
          </a:p>
          <a:p>
            <a:endParaRPr lang="nl-BE" sz="2000" dirty="0" smtClean="0">
              <a:solidFill>
                <a:schemeClr val="tx1"/>
              </a:solidFill>
            </a:endParaRPr>
          </a:p>
          <a:p>
            <a:r>
              <a:rPr lang="nl-BE" sz="2000" dirty="0" smtClean="0">
                <a:solidFill>
                  <a:schemeClr val="tx1"/>
                </a:solidFill>
              </a:rPr>
              <a:t>Alle betrokkenen </a:t>
            </a:r>
            <a:r>
              <a:rPr lang="nl-BE" sz="2000" b="1" dirty="0" smtClean="0">
                <a:solidFill>
                  <a:schemeClr val="tx1"/>
                </a:solidFill>
              </a:rPr>
              <a:t>mobiliseren</a:t>
            </a:r>
            <a:r>
              <a:rPr lang="nl-BE" sz="2000" dirty="0" smtClean="0">
                <a:solidFill>
                  <a:schemeClr val="tx1"/>
                </a:solidFill>
              </a:rPr>
              <a:t> om de geplande acties te realiseren</a:t>
            </a:r>
          </a:p>
        </p:txBody>
      </p:sp>
    </p:spTree>
    <p:extLst>
      <p:ext uri="{BB962C8B-B14F-4D97-AF65-F5344CB8AC3E}">
        <p14:creationId xmlns:p14="http://schemas.microsoft.com/office/powerpoint/2010/main" val="24396824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lstStyle/>
          <a:p>
            <a:pPr algn="ctr"/>
            <a:endParaRPr lang="nl-BE" dirty="0" smtClean="0"/>
          </a:p>
          <a:p>
            <a:pPr marL="0" indent="0" algn="ctr">
              <a:buNone/>
            </a:pPr>
            <a:r>
              <a:rPr lang="nl-BE" sz="5400" b="1" dirty="0" err="1" smtClean="0">
                <a:solidFill>
                  <a:srgbClr val="FF0000"/>
                </a:solidFill>
              </a:rPr>
              <a:t>Blended</a:t>
            </a:r>
            <a:r>
              <a:rPr lang="nl-BE" sz="5400" b="1" dirty="0" smtClean="0">
                <a:solidFill>
                  <a:srgbClr val="FF0000"/>
                </a:solidFill>
              </a:rPr>
              <a:t> leren</a:t>
            </a:r>
            <a:endParaRPr lang="nl-BE" sz="5400" b="1" dirty="0">
              <a:solidFill>
                <a:srgbClr val="FF0000"/>
              </a:solidFill>
            </a:endParaRPr>
          </a:p>
        </p:txBody>
      </p:sp>
    </p:spTree>
    <p:extLst>
      <p:ext uri="{BB962C8B-B14F-4D97-AF65-F5344CB8AC3E}">
        <p14:creationId xmlns:p14="http://schemas.microsoft.com/office/powerpoint/2010/main" val="7944612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Kwaliteitsvol onderwijs</a:t>
            </a:r>
            <a:endParaRPr lang="nl-BE" b="1" dirty="0">
              <a:solidFill>
                <a:srgbClr val="FF0000"/>
              </a:solidFill>
            </a:endParaRPr>
          </a:p>
        </p:txBody>
      </p:sp>
      <p:sp>
        <p:nvSpPr>
          <p:cNvPr id="3" name="Tijdelijke aanduiding voor inhoud 2"/>
          <p:cNvSpPr>
            <a:spLocks noGrp="1"/>
          </p:cNvSpPr>
          <p:nvPr>
            <p:ph idx="1"/>
          </p:nvPr>
        </p:nvSpPr>
        <p:spPr/>
        <p:txBody>
          <a:bodyPr>
            <a:normAutofit lnSpcReduction="10000"/>
          </a:bodyPr>
          <a:lstStyle/>
          <a:p>
            <a:endParaRPr lang="nl-BE" dirty="0" smtClean="0"/>
          </a:p>
          <a:p>
            <a:endParaRPr lang="nl-BE" dirty="0"/>
          </a:p>
          <a:p>
            <a:endParaRPr lang="nl-BE" dirty="0" smtClean="0"/>
          </a:p>
          <a:p>
            <a:endParaRPr lang="nl-BE" dirty="0"/>
          </a:p>
          <a:p>
            <a:endParaRPr lang="nl-BE" dirty="0" smtClean="0"/>
          </a:p>
          <a:p>
            <a:endParaRPr lang="nl-BE" dirty="0"/>
          </a:p>
          <a:p>
            <a:endParaRPr lang="nl-BE" dirty="0" smtClean="0"/>
          </a:p>
          <a:p>
            <a:endParaRPr lang="nl-BE" dirty="0"/>
          </a:p>
          <a:p>
            <a:endParaRPr lang="nl-BE" dirty="0" smtClean="0"/>
          </a:p>
          <a:p>
            <a:endParaRPr lang="nl-BE" dirty="0" smtClean="0"/>
          </a:p>
          <a:p>
            <a:pPr marL="0" indent="0">
              <a:buNone/>
            </a:pPr>
            <a:endParaRPr lang="nl-BE" sz="1200" dirty="0" smtClean="0"/>
          </a:p>
          <a:p>
            <a:pPr marL="0" indent="0">
              <a:buNone/>
            </a:pPr>
            <a:r>
              <a:rPr lang="nl-BE" sz="1400" dirty="0" smtClean="0"/>
              <a:t>Bron: Delphine Wante</a:t>
            </a:r>
            <a:endParaRPr lang="nl-BE" sz="1400" dirty="0"/>
          </a:p>
        </p:txBody>
      </p:sp>
      <p:pic>
        <p:nvPicPr>
          <p:cNvPr id="5" name="Afbeelding 4"/>
          <p:cNvPicPr/>
          <p:nvPr/>
        </p:nvPicPr>
        <p:blipFill>
          <a:blip r:embed="rId2">
            <a:extLst>
              <a:ext uri="{28A0092B-C50C-407E-A947-70E740481C1C}">
                <a14:useLocalDpi xmlns:a14="http://schemas.microsoft.com/office/drawing/2010/main" val="0"/>
              </a:ext>
            </a:extLst>
          </a:blip>
          <a:stretch>
            <a:fillRect/>
          </a:stretch>
        </p:blipFill>
        <p:spPr>
          <a:xfrm>
            <a:off x="334851" y="592426"/>
            <a:ext cx="8100812" cy="5628069"/>
          </a:xfrm>
          <a:prstGeom prst="rect">
            <a:avLst/>
          </a:prstGeom>
        </p:spPr>
      </p:pic>
    </p:spTree>
    <p:extLst>
      <p:ext uri="{BB962C8B-B14F-4D97-AF65-F5344CB8AC3E}">
        <p14:creationId xmlns:p14="http://schemas.microsoft.com/office/powerpoint/2010/main" val="21769182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VIVES-eigen invulling concept ‘</a:t>
            </a:r>
            <a:r>
              <a:rPr lang="nl-BE" b="1" dirty="0" err="1" smtClean="0">
                <a:solidFill>
                  <a:srgbClr val="FF0000"/>
                </a:solidFill>
              </a:rPr>
              <a:t>blended</a:t>
            </a:r>
            <a:r>
              <a:rPr lang="nl-BE" b="1" dirty="0" smtClean="0">
                <a:solidFill>
                  <a:srgbClr val="FF0000"/>
                </a:solidFill>
              </a:rPr>
              <a:t> leren’</a:t>
            </a:r>
            <a:endParaRPr lang="nl-BE" b="1" dirty="0">
              <a:solidFill>
                <a:srgbClr val="FF0000"/>
              </a:solidFill>
            </a:endParaRPr>
          </a:p>
        </p:txBody>
      </p:sp>
      <p:sp>
        <p:nvSpPr>
          <p:cNvPr id="3" name="Tijdelijke aanduiding voor inhoud 2"/>
          <p:cNvSpPr>
            <a:spLocks noGrp="1"/>
          </p:cNvSpPr>
          <p:nvPr>
            <p:ph idx="1"/>
          </p:nvPr>
        </p:nvSpPr>
        <p:spPr>
          <a:xfrm>
            <a:off x="457200" y="1313646"/>
            <a:ext cx="8229600" cy="4812518"/>
          </a:xfrm>
        </p:spPr>
        <p:txBody>
          <a:bodyPr>
            <a:normAutofit/>
          </a:bodyPr>
          <a:lstStyle/>
          <a:p>
            <a:pPr>
              <a:buFontTx/>
              <a:buChar char="-"/>
            </a:pPr>
            <a:r>
              <a:rPr lang="nl-BE" dirty="0" smtClean="0"/>
              <a:t>de </a:t>
            </a:r>
            <a:r>
              <a:rPr lang="nl-BE" u="sng" dirty="0" smtClean="0"/>
              <a:t>didactische aanpak </a:t>
            </a:r>
            <a:r>
              <a:rPr lang="nl-BE" dirty="0" smtClean="0"/>
              <a:t>centraal</a:t>
            </a:r>
          </a:p>
          <a:p>
            <a:pPr>
              <a:buFontTx/>
              <a:buChar char="-"/>
            </a:pPr>
            <a:r>
              <a:rPr lang="nl-BE" u="sng" dirty="0" smtClean="0"/>
              <a:t>doelgerichte </a:t>
            </a:r>
            <a:r>
              <a:rPr lang="nl-BE" u="sng" dirty="0"/>
              <a:t>inzet </a:t>
            </a:r>
            <a:r>
              <a:rPr lang="nl-BE" dirty="0"/>
              <a:t>van </a:t>
            </a:r>
            <a:r>
              <a:rPr lang="nl-BE" u="sng" dirty="0"/>
              <a:t>onderwijstechnologie</a:t>
            </a:r>
          </a:p>
          <a:p>
            <a:pPr>
              <a:buFontTx/>
              <a:buChar char="-"/>
            </a:pPr>
            <a:r>
              <a:rPr lang="nl-BE" dirty="0" smtClean="0"/>
              <a:t>meer dan het louter toevoegen van nieuwe onderwijstechnologie in de bestaande onderwijspraktijk</a:t>
            </a:r>
          </a:p>
          <a:p>
            <a:pPr>
              <a:buFontTx/>
              <a:buChar char="-"/>
            </a:pPr>
            <a:r>
              <a:rPr lang="nl-BE" dirty="0" smtClean="0"/>
              <a:t>didactische </a:t>
            </a:r>
            <a:r>
              <a:rPr lang="nl-BE" dirty="0"/>
              <a:t>focus op </a:t>
            </a:r>
            <a:r>
              <a:rPr lang="nl-BE" u="sng" dirty="0" err="1"/>
              <a:t>studentgecentreerd</a:t>
            </a:r>
            <a:r>
              <a:rPr lang="nl-BE" u="sng" dirty="0"/>
              <a:t> </a:t>
            </a:r>
            <a:r>
              <a:rPr lang="nl-BE" u="sng" dirty="0" smtClean="0"/>
              <a:t>leren</a:t>
            </a:r>
          </a:p>
          <a:p>
            <a:pPr>
              <a:buFontTx/>
              <a:buChar char="-"/>
            </a:pPr>
            <a:r>
              <a:rPr lang="nl-BE" dirty="0"/>
              <a:t>extra aandacht voor wat essentieel is in </a:t>
            </a:r>
            <a:r>
              <a:rPr lang="nl-BE" dirty="0" smtClean="0"/>
              <a:t>contacturen</a:t>
            </a:r>
          </a:p>
          <a:p>
            <a:pPr>
              <a:buFontTx/>
              <a:buChar char="-"/>
            </a:pPr>
            <a:r>
              <a:rPr lang="nl-BE" u="sng" dirty="0" smtClean="0"/>
              <a:t>integratie </a:t>
            </a:r>
            <a:r>
              <a:rPr lang="nl-BE" u="sng" dirty="0"/>
              <a:t>van on en off-campus </a:t>
            </a:r>
            <a:r>
              <a:rPr lang="nl-BE" u="sng" dirty="0" smtClean="0"/>
              <a:t>leeractiviteiten</a:t>
            </a:r>
            <a:r>
              <a:rPr lang="nl-BE" dirty="0"/>
              <a:t> (voorbereiden, begeleiden en verwerken van leerstof </a:t>
            </a:r>
            <a:endParaRPr lang="nl-BE" dirty="0" smtClean="0"/>
          </a:p>
          <a:p>
            <a:pPr>
              <a:buFontTx/>
              <a:buChar char="-"/>
            </a:pPr>
            <a:r>
              <a:rPr lang="nl-BE" dirty="0"/>
              <a:t>werkvormen, leeractiviteiten en toetsing </a:t>
            </a:r>
            <a:r>
              <a:rPr lang="nl-BE" dirty="0" smtClean="0"/>
              <a:t>optimaliseren</a:t>
            </a:r>
            <a:endParaRPr lang="nl-BE" dirty="0"/>
          </a:p>
          <a:p>
            <a:pPr>
              <a:buFontTx/>
              <a:buChar char="-"/>
            </a:pPr>
            <a:r>
              <a:rPr lang="nl-BE" dirty="0" smtClean="0"/>
              <a:t>een </a:t>
            </a:r>
            <a:r>
              <a:rPr lang="nl-BE" dirty="0"/>
              <a:t>uitdagender en </a:t>
            </a:r>
            <a:r>
              <a:rPr lang="nl-BE" dirty="0" smtClean="0"/>
              <a:t>flexibelere leeromgeving</a:t>
            </a:r>
          </a:p>
        </p:txBody>
      </p:sp>
    </p:spTree>
    <p:extLst>
      <p:ext uri="{BB962C8B-B14F-4D97-AF65-F5344CB8AC3E}">
        <p14:creationId xmlns:p14="http://schemas.microsoft.com/office/powerpoint/2010/main" val="21520008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err="1" smtClean="0">
                <a:solidFill>
                  <a:srgbClr val="FF0000"/>
                </a:solidFill>
              </a:rPr>
              <a:t>Blended</a:t>
            </a:r>
            <a:r>
              <a:rPr lang="nl-BE" b="1" dirty="0" smtClean="0">
                <a:solidFill>
                  <a:srgbClr val="FF0000"/>
                </a:solidFill>
              </a:rPr>
              <a:t> leren vanuit de onderwijsvisie</a:t>
            </a:r>
            <a:endParaRPr lang="nl-BE" b="1" dirty="0">
              <a:solidFill>
                <a:srgbClr val="FF0000"/>
              </a:solidFill>
            </a:endParaRPr>
          </a:p>
        </p:txBody>
      </p:sp>
      <p:sp>
        <p:nvSpPr>
          <p:cNvPr id="3" name="Tijdelijke aanduiding voor inhoud 2"/>
          <p:cNvSpPr>
            <a:spLocks noGrp="1"/>
          </p:cNvSpPr>
          <p:nvPr>
            <p:ph idx="1"/>
          </p:nvPr>
        </p:nvSpPr>
        <p:spPr/>
        <p:txBody>
          <a:bodyPr>
            <a:normAutofit lnSpcReduction="10000"/>
          </a:bodyPr>
          <a:lstStyle/>
          <a:p>
            <a:r>
              <a:rPr lang="nl-BE" b="1" dirty="0" smtClean="0"/>
              <a:t>Drive</a:t>
            </a:r>
          </a:p>
          <a:p>
            <a:pPr lvl="1"/>
            <a:r>
              <a:rPr lang="nl-BE" dirty="0" smtClean="0"/>
              <a:t>Studenten activeren</a:t>
            </a:r>
          </a:p>
          <a:p>
            <a:pPr lvl="1"/>
            <a:r>
              <a:rPr lang="nl-BE" dirty="0" smtClean="0"/>
              <a:t>Differentiatie</a:t>
            </a:r>
          </a:p>
          <a:p>
            <a:r>
              <a:rPr lang="nl-BE" b="1" dirty="0" smtClean="0"/>
              <a:t>Connectie</a:t>
            </a:r>
          </a:p>
          <a:p>
            <a:pPr lvl="1"/>
            <a:r>
              <a:rPr lang="nl-BE" dirty="0" smtClean="0"/>
              <a:t>Samenwerkend leren</a:t>
            </a:r>
          </a:p>
          <a:p>
            <a:pPr lvl="1"/>
            <a:r>
              <a:rPr lang="nl-BE" dirty="0" smtClean="0"/>
              <a:t>Interdisciplinariteit – Internationalisering</a:t>
            </a:r>
          </a:p>
          <a:p>
            <a:pPr lvl="1"/>
            <a:r>
              <a:rPr lang="nl-BE" dirty="0" smtClean="0"/>
              <a:t>Kwaliteitsvol leermateriaal door samenwerking van experten</a:t>
            </a:r>
          </a:p>
          <a:p>
            <a:r>
              <a:rPr lang="nl-BE" b="1" dirty="0" smtClean="0"/>
              <a:t>Innovatie</a:t>
            </a:r>
          </a:p>
          <a:p>
            <a:pPr lvl="1"/>
            <a:r>
              <a:rPr lang="nl-BE" dirty="0" smtClean="0"/>
              <a:t>Vaardigheden van de 21</a:t>
            </a:r>
            <a:r>
              <a:rPr lang="nl-BE" baseline="30000" dirty="0" smtClean="0"/>
              <a:t>ste</a:t>
            </a:r>
            <a:r>
              <a:rPr lang="nl-BE" dirty="0" smtClean="0"/>
              <a:t> eeuw</a:t>
            </a:r>
          </a:p>
          <a:p>
            <a:pPr lvl="1"/>
            <a:r>
              <a:rPr lang="nl-BE" dirty="0" smtClean="0"/>
              <a:t>Aansluiten bij de studentenpopulatie</a:t>
            </a:r>
            <a:endParaRPr lang="nl-BE" dirty="0"/>
          </a:p>
        </p:txBody>
      </p:sp>
    </p:spTree>
    <p:extLst>
      <p:ext uri="{BB962C8B-B14F-4D97-AF65-F5344CB8AC3E}">
        <p14:creationId xmlns:p14="http://schemas.microsoft.com/office/powerpoint/2010/main" val="1233972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Onderwijskundig stappenplan voor het ontwerpen van een opleidingsonderdeel</a:t>
            </a:r>
            <a:endParaRPr lang="nl-BE" b="1" dirty="0">
              <a:solidFill>
                <a:srgbClr val="FF0000"/>
              </a:solidFill>
            </a:endParaRPr>
          </a:p>
        </p:txBody>
      </p:sp>
      <p:sp>
        <p:nvSpPr>
          <p:cNvPr id="3" name="Tijdelijke aanduiding voor inhoud 2"/>
          <p:cNvSpPr>
            <a:spLocks noGrp="1"/>
          </p:cNvSpPr>
          <p:nvPr>
            <p:ph idx="1"/>
          </p:nvPr>
        </p:nvSpPr>
        <p:spPr/>
        <p:txBody>
          <a:bodyPr>
            <a:normAutofit/>
          </a:bodyPr>
          <a:lstStyle/>
          <a:p>
            <a:pPr marL="457200" indent="-457200">
              <a:buFont typeface="+mj-lt"/>
              <a:buAutoNum type="arabicPeriod"/>
            </a:pPr>
            <a:r>
              <a:rPr lang="nl-BE" dirty="0" smtClean="0"/>
              <a:t>Focus </a:t>
            </a:r>
            <a:r>
              <a:rPr lang="nl-BE" dirty="0" err="1" smtClean="0"/>
              <a:t>blended</a:t>
            </a:r>
            <a:r>
              <a:rPr lang="nl-BE" dirty="0" smtClean="0"/>
              <a:t> leren binnen de opleiding</a:t>
            </a:r>
          </a:p>
          <a:p>
            <a:pPr marL="457200" indent="-457200">
              <a:buFont typeface="+mj-lt"/>
              <a:buAutoNum type="arabicPeriod"/>
            </a:pPr>
            <a:r>
              <a:rPr lang="nl-BE" dirty="0" smtClean="0"/>
              <a:t>Wenselijke blend uitgedrukt in studietijd voor studenten</a:t>
            </a:r>
          </a:p>
          <a:p>
            <a:pPr marL="457200" indent="-457200">
              <a:buFont typeface="+mj-lt"/>
              <a:buAutoNum type="arabicPeriod"/>
            </a:pPr>
            <a:r>
              <a:rPr lang="nl-BE" dirty="0" smtClean="0"/>
              <a:t>Leerdoelgericht ontwerpen van een opleidingsonderdeel</a:t>
            </a:r>
          </a:p>
          <a:p>
            <a:pPr marL="457200" indent="-457200">
              <a:buFont typeface="+mj-lt"/>
              <a:buAutoNum type="arabicPeriod"/>
            </a:pPr>
            <a:endParaRPr lang="nl-BE" dirty="0"/>
          </a:p>
          <a:p>
            <a:pPr marL="457200" indent="-457200">
              <a:buFont typeface="+mj-lt"/>
              <a:buAutoNum type="arabicPeriod"/>
            </a:pPr>
            <a:endParaRPr lang="nl-BE" dirty="0" smtClean="0"/>
          </a:p>
          <a:p>
            <a:pPr marL="457200" indent="-457200">
              <a:buFont typeface="+mj-lt"/>
              <a:buAutoNum type="arabicPeriod"/>
            </a:pPr>
            <a:endParaRPr lang="nl-BE" dirty="0"/>
          </a:p>
          <a:p>
            <a:pPr marL="457200" indent="-457200">
              <a:buFont typeface="+mj-lt"/>
              <a:buAutoNum type="arabicPeriod"/>
            </a:pPr>
            <a:endParaRPr lang="nl-BE" dirty="0" smtClean="0"/>
          </a:p>
          <a:p>
            <a:pPr marL="457200" indent="-457200">
              <a:buFont typeface="+mj-lt"/>
              <a:buAutoNum type="arabicPeriod"/>
            </a:pPr>
            <a:endParaRPr lang="nl-BE" dirty="0" smtClean="0"/>
          </a:p>
        </p:txBody>
      </p:sp>
      <p:pic>
        <p:nvPicPr>
          <p:cNvPr id="4" name="Tijdelijke aanduiding voor inhoud 3"/>
          <p:cNvPicPr>
            <a:picLocks noChangeAspect="1"/>
          </p:cNvPicPr>
          <p:nvPr/>
        </p:nvPicPr>
        <p:blipFill>
          <a:blip r:embed="rId2"/>
          <a:stretch>
            <a:fillRect/>
          </a:stretch>
        </p:blipFill>
        <p:spPr>
          <a:xfrm>
            <a:off x="1381829" y="3330080"/>
            <a:ext cx="5762156" cy="2405607"/>
          </a:xfrm>
          <a:prstGeom prst="rect">
            <a:avLst/>
          </a:prstGeom>
        </p:spPr>
      </p:pic>
    </p:spTree>
    <p:extLst>
      <p:ext uri="{BB962C8B-B14F-4D97-AF65-F5344CB8AC3E}">
        <p14:creationId xmlns:p14="http://schemas.microsoft.com/office/powerpoint/2010/main" val="3523911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Onderwijskundig stappenplan voor het ontwerpen van een opleidingsonderdeel</a:t>
            </a:r>
            <a:endParaRPr lang="nl-BE" b="1" dirty="0">
              <a:solidFill>
                <a:srgbClr val="FF0000"/>
              </a:solidFill>
            </a:endParaRPr>
          </a:p>
        </p:txBody>
      </p:sp>
      <p:sp>
        <p:nvSpPr>
          <p:cNvPr id="3" name="Tijdelijke aanduiding voor inhoud 2"/>
          <p:cNvSpPr>
            <a:spLocks noGrp="1"/>
          </p:cNvSpPr>
          <p:nvPr>
            <p:ph idx="1"/>
          </p:nvPr>
        </p:nvSpPr>
        <p:spPr/>
        <p:txBody>
          <a:bodyPr>
            <a:normAutofit/>
          </a:bodyPr>
          <a:lstStyle/>
          <a:p>
            <a:pPr marL="457200" indent="-457200">
              <a:buFont typeface="+mj-lt"/>
              <a:buAutoNum type="arabicPeriod" startAt="4"/>
            </a:pPr>
            <a:r>
              <a:rPr lang="nl-BE" dirty="0" smtClean="0"/>
              <a:t>Concreet aan de slag met een opleidingsonderdeel</a:t>
            </a:r>
          </a:p>
          <a:p>
            <a:pPr marL="457200" indent="-457200">
              <a:buFont typeface="+mj-lt"/>
              <a:buAutoNum type="arabicPeriod" startAt="4"/>
            </a:pPr>
            <a:r>
              <a:rPr lang="nl-BE" dirty="0" smtClean="0"/>
              <a:t>Implementatie</a:t>
            </a:r>
          </a:p>
          <a:p>
            <a:pPr marL="457200" indent="-457200">
              <a:buFont typeface="+mj-lt"/>
              <a:buAutoNum type="arabicPeriod" startAt="4"/>
            </a:pPr>
            <a:r>
              <a:rPr lang="nl-BE" dirty="0" smtClean="0"/>
              <a:t>Evaluatie</a:t>
            </a:r>
          </a:p>
          <a:p>
            <a:pPr marL="457200" indent="-457200">
              <a:buFont typeface="+mj-lt"/>
              <a:buAutoNum type="arabicPeriod" startAt="4"/>
            </a:pPr>
            <a:endParaRPr lang="nl-BE" dirty="0"/>
          </a:p>
          <a:p>
            <a:pPr marL="457200" indent="-457200">
              <a:buFont typeface="+mj-lt"/>
              <a:buAutoNum type="arabicPeriod" startAt="4"/>
            </a:pPr>
            <a:endParaRPr lang="nl-BE" dirty="0" smtClean="0"/>
          </a:p>
          <a:p>
            <a:pPr marL="0" indent="0">
              <a:buNone/>
            </a:pPr>
            <a:r>
              <a:rPr lang="nl-BE" dirty="0">
                <a:hlinkClick r:id="rId2"/>
              </a:rPr>
              <a:t>https://</a:t>
            </a:r>
            <a:r>
              <a:rPr lang="nl-BE" dirty="0" smtClean="0">
                <a:hlinkClick r:id="rId2"/>
              </a:rPr>
              <a:t>vivesonline.sharepoint.com/diensten/Onderwijsbeleid/Blended-Learning/SitePages/Introductiepagina.aspx?web=1</a:t>
            </a:r>
            <a:endParaRPr lang="nl-BE" dirty="0" smtClean="0"/>
          </a:p>
          <a:p>
            <a:pPr marL="0" indent="0">
              <a:buNone/>
            </a:pPr>
            <a:endParaRPr lang="nl-BE" dirty="0"/>
          </a:p>
        </p:txBody>
      </p:sp>
    </p:spTree>
    <p:extLst>
      <p:ext uri="{BB962C8B-B14F-4D97-AF65-F5344CB8AC3E}">
        <p14:creationId xmlns:p14="http://schemas.microsoft.com/office/powerpoint/2010/main" val="18073801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22949708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4277578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27967967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37669962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21233006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42676895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40757946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25563115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20995694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Onderwijstools</a:t>
            </a:r>
            <a:endParaRPr lang="nl-BE" b="1" dirty="0">
              <a:solidFill>
                <a:srgbClr val="FF0000"/>
              </a:solidFill>
            </a:endParaRPr>
          </a:p>
        </p:txBody>
      </p:sp>
      <p:pic>
        <p:nvPicPr>
          <p:cNvPr id="4" name="Tijdelijke aanduiding voor inhoud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71223" y="1372580"/>
            <a:ext cx="5294339" cy="5223748"/>
          </a:xfrm>
        </p:spPr>
      </p:pic>
    </p:spTree>
    <p:extLst>
      <p:ext uri="{BB962C8B-B14F-4D97-AF65-F5344CB8AC3E}">
        <p14:creationId xmlns:p14="http://schemas.microsoft.com/office/powerpoint/2010/main" val="19591322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lstStyle/>
          <a:p>
            <a:pPr algn="ctr"/>
            <a:endParaRPr lang="nl-BE" dirty="0" smtClean="0"/>
          </a:p>
          <a:p>
            <a:pPr marL="0" indent="0" algn="ctr">
              <a:buNone/>
            </a:pPr>
            <a:r>
              <a:rPr lang="nl-BE" sz="5400" b="1" dirty="0" smtClean="0">
                <a:solidFill>
                  <a:srgbClr val="FF0000"/>
                </a:solidFill>
              </a:rPr>
              <a:t>Afstandsonderwijs</a:t>
            </a:r>
            <a:endParaRPr lang="nl-BE" sz="5400" b="1" dirty="0">
              <a:solidFill>
                <a:srgbClr val="FF0000"/>
              </a:solidFill>
            </a:endParaRPr>
          </a:p>
        </p:txBody>
      </p:sp>
    </p:spTree>
    <p:extLst>
      <p:ext uri="{BB962C8B-B14F-4D97-AF65-F5344CB8AC3E}">
        <p14:creationId xmlns:p14="http://schemas.microsoft.com/office/powerpoint/2010/main" val="31803996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Cascademodel in begeleiding in onderwijs op afstand</a:t>
            </a:r>
            <a:endParaRPr lang="nl-BE" b="1" dirty="0">
              <a:solidFill>
                <a:srgbClr val="FF0000"/>
              </a:solidFill>
            </a:endParaRPr>
          </a:p>
        </p:txBody>
      </p:sp>
      <p:graphicFrame>
        <p:nvGraphicFramePr>
          <p:cNvPr id="7" name="Tijdelijke aanduiding voor inhoud 6"/>
          <p:cNvGraphicFramePr>
            <a:graphicFrameLocks noGrp="1"/>
          </p:cNvGraphicFramePr>
          <p:nvPr>
            <p:ph idx="1"/>
            <p:extLst/>
          </p:nvPr>
        </p:nvGraphicFramePr>
        <p:xfrm>
          <a:off x="457200" y="1600200"/>
          <a:ext cx="8229600" cy="1463040"/>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xmlns="" val="2477918325"/>
                    </a:ext>
                  </a:extLst>
                </a:gridCol>
                <a:gridCol w="2620851">
                  <a:extLst>
                    <a:ext uri="{9D8B030D-6E8A-4147-A177-3AD203B41FA5}">
                      <a16:colId xmlns:a16="http://schemas.microsoft.com/office/drawing/2014/main" xmlns="" val="2492513663"/>
                    </a:ext>
                  </a:extLst>
                </a:gridCol>
                <a:gridCol w="2865549">
                  <a:extLst>
                    <a:ext uri="{9D8B030D-6E8A-4147-A177-3AD203B41FA5}">
                      <a16:colId xmlns:a16="http://schemas.microsoft.com/office/drawing/2014/main" xmlns="" val="2454809308"/>
                    </a:ext>
                  </a:extLst>
                </a:gridCol>
              </a:tblGrid>
              <a:tr h="370840">
                <a:tc>
                  <a:txBody>
                    <a:bodyPr/>
                    <a:lstStyle/>
                    <a:p>
                      <a:r>
                        <a:rPr lang="nl-BE" sz="2800" dirty="0" smtClean="0"/>
                        <a:t>Veel ‘fysiek’ contact</a:t>
                      </a:r>
                      <a:endParaRPr lang="nl-BE" sz="2800" dirty="0"/>
                    </a:p>
                  </a:txBody>
                  <a:tcPr/>
                </a:tc>
                <a:tc>
                  <a:txBody>
                    <a:bodyPr/>
                    <a:lstStyle/>
                    <a:p>
                      <a:endParaRPr lang="nl-BE" sz="2800" dirty="0"/>
                    </a:p>
                  </a:txBody>
                  <a:tcPr/>
                </a:tc>
                <a:tc>
                  <a:txBody>
                    <a:bodyPr/>
                    <a:lstStyle/>
                    <a:p>
                      <a:r>
                        <a:rPr lang="nl-BE" sz="2800" dirty="0" smtClean="0"/>
                        <a:t>Geen ‘fysiek’ contact</a:t>
                      </a:r>
                      <a:endParaRPr lang="nl-BE" sz="2800" dirty="0"/>
                    </a:p>
                  </a:txBody>
                  <a:tcPr/>
                </a:tc>
                <a:extLst>
                  <a:ext uri="{0D108BD9-81ED-4DB2-BD59-A6C34878D82A}">
                    <a16:rowId xmlns:a16="http://schemas.microsoft.com/office/drawing/2014/main" xmlns="" val="102061843"/>
                  </a:ext>
                </a:extLst>
              </a:tr>
              <a:tr h="370840">
                <a:tc>
                  <a:txBody>
                    <a:bodyPr/>
                    <a:lstStyle/>
                    <a:p>
                      <a:r>
                        <a:rPr lang="nl-BE" sz="2800" dirty="0" smtClean="0"/>
                        <a:t>Contactonderwijs</a:t>
                      </a:r>
                      <a:endParaRPr lang="nl-BE" sz="2800" dirty="0"/>
                    </a:p>
                  </a:txBody>
                  <a:tcPr/>
                </a:tc>
                <a:tc>
                  <a:txBody>
                    <a:bodyPr/>
                    <a:lstStyle/>
                    <a:p>
                      <a:r>
                        <a:rPr lang="nl-BE" sz="2800" dirty="0" err="1" smtClean="0"/>
                        <a:t>Blended</a:t>
                      </a:r>
                      <a:r>
                        <a:rPr lang="nl-BE" sz="2800" baseline="0" dirty="0" smtClean="0"/>
                        <a:t> </a:t>
                      </a:r>
                      <a:r>
                        <a:rPr lang="nl-BE" sz="2800" baseline="0" dirty="0" err="1" smtClean="0"/>
                        <a:t>learing</a:t>
                      </a:r>
                      <a:endParaRPr lang="nl-BE" sz="2800" dirty="0"/>
                    </a:p>
                  </a:txBody>
                  <a:tcPr/>
                </a:tc>
                <a:tc>
                  <a:txBody>
                    <a:bodyPr/>
                    <a:lstStyle/>
                    <a:p>
                      <a:r>
                        <a:rPr lang="nl-BE" sz="2800" dirty="0" smtClean="0"/>
                        <a:t>Afstandsonderwijs</a:t>
                      </a:r>
                      <a:endParaRPr lang="nl-BE" sz="2800" dirty="0"/>
                    </a:p>
                  </a:txBody>
                  <a:tcPr/>
                </a:tc>
                <a:extLst>
                  <a:ext uri="{0D108BD9-81ED-4DB2-BD59-A6C34878D82A}">
                    <a16:rowId xmlns:a16="http://schemas.microsoft.com/office/drawing/2014/main" xmlns="" val="413361192"/>
                  </a:ext>
                </a:extLst>
              </a:tr>
            </a:tbl>
          </a:graphicData>
        </a:graphic>
      </p:graphicFrame>
    </p:spTree>
    <p:extLst>
      <p:ext uri="{BB962C8B-B14F-4D97-AF65-F5344CB8AC3E}">
        <p14:creationId xmlns:p14="http://schemas.microsoft.com/office/powerpoint/2010/main" val="11419909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Overzicht ‘ruimte’ waarbinnen leerprocessen afspelen</a:t>
            </a:r>
            <a:endParaRPr lang="nl-BE" b="1" dirty="0">
              <a:solidFill>
                <a:srgbClr val="FF0000"/>
              </a:solidFill>
            </a:endParaRPr>
          </a:p>
        </p:txBody>
      </p:sp>
      <p:sp>
        <p:nvSpPr>
          <p:cNvPr id="3" name="Tijdelijke aanduiding voor inhoud 2"/>
          <p:cNvSpPr>
            <a:spLocks noGrp="1"/>
          </p:cNvSpPr>
          <p:nvPr>
            <p:ph idx="1"/>
          </p:nvPr>
        </p:nvSpPr>
        <p:spPr/>
        <p:txBody>
          <a:bodyPr/>
          <a:lstStyle/>
          <a:p>
            <a:endParaRPr lang="nl-BE" dirty="0" smtClean="0"/>
          </a:p>
          <a:p>
            <a:endParaRPr lang="nl-BE" dirty="0"/>
          </a:p>
          <a:p>
            <a:endParaRPr lang="nl-BE" dirty="0" smtClean="0"/>
          </a:p>
          <a:p>
            <a:endParaRPr lang="nl-BE" dirty="0"/>
          </a:p>
          <a:p>
            <a:endParaRPr lang="nl-BE" dirty="0" smtClean="0"/>
          </a:p>
          <a:p>
            <a:endParaRPr lang="nl-BE" dirty="0"/>
          </a:p>
          <a:p>
            <a:endParaRPr lang="nl-BE" dirty="0" smtClean="0"/>
          </a:p>
          <a:p>
            <a:endParaRPr lang="nl-BE" dirty="0"/>
          </a:p>
          <a:p>
            <a:endParaRPr lang="nl-BE" dirty="0" smtClean="0"/>
          </a:p>
          <a:p>
            <a:pPr marL="0" indent="0">
              <a:buNone/>
            </a:pPr>
            <a:r>
              <a:rPr lang="nl-BE" sz="1600" dirty="0" smtClean="0"/>
              <a:t>Bron: </a:t>
            </a:r>
            <a:r>
              <a:rPr lang="nl-BE" sz="1600" dirty="0" err="1" smtClean="0"/>
              <a:t>Nevejan</a:t>
            </a:r>
            <a:r>
              <a:rPr lang="nl-BE" sz="1600" dirty="0" smtClean="0"/>
              <a:t>, 2001</a:t>
            </a:r>
            <a:endParaRPr lang="nl-BE" sz="1600" dirty="0"/>
          </a:p>
        </p:txBody>
      </p:sp>
      <p:pic>
        <p:nvPicPr>
          <p:cNvPr id="4" name="Tijdelijke aanduiding voor inhoud 8"/>
          <p:cNvPicPr>
            <a:picLocks noChangeAspect="1"/>
          </p:cNvPicPr>
          <p:nvPr/>
        </p:nvPicPr>
        <p:blipFill>
          <a:blip r:embed="rId2"/>
          <a:stretch>
            <a:fillRect/>
          </a:stretch>
        </p:blipFill>
        <p:spPr>
          <a:xfrm>
            <a:off x="778108" y="1538654"/>
            <a:ext cx="8283752" cy="3868615"/>
          </a:xfrm>
          <a:prstGeom prst="rect">
            <a:avLst/>
          </a:prstGeom>
        </p:spPr>
      </p:pic>
    </p:spTree>
    <p:extLst>
      <p:ext uri="{BB962C8B-B14F-4D97-AF65-F5344CB8AC3E}">
        <p14:creationId xmlns:p14="http://schemas.microsoft.com/office/powerpoint/2010/main" val="33090911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Cascademodel in begeleiding in onderwijs op afstand</a:t>
            </a:r>
            <a:endParaRPr lang="nl-BE" b="1" dirty="0">
              <a:solidFill>
                <a:srgbClr val="FF0000"/>
              </a:solidFill>
            </a:endParaRPr>
          </a:p>
        </p:txBody>
      </p:sp>
      <p:pic>
        <p:nvPicPr>
          <p:cNvPr id="4" name="Tijdelijke aanduiding voor inhoud 3"/>
          <p:cNvPicPr>
            <a:picLocks noGrp="1" noChangeAspect="1"/>
          </p:cNvPicPr>
          <p:nvPr>
            <p:ph idx="1"/>
          </p:nvPr>
        </p:nvPicPr>
        <p:blipFill>
          <a:blip r:embed="rId2"/>
          <a:stretch>
            <a:fillRect/>
          </a:stretch>
        </p:blipFill>
        <p:spPr>
          <a:xfrm>
            <a:off x="1553882" y="2283391"/>
            <a:ext cx="5754882" cy="2755134"/>
          </a:xfrm>
          <a:prstGeom prst="rect">
            <a:avLst/>
          </a:prstGeom>
        </p:spPr>
      </p:pic>
    </p:spTree>
    <p:extLst>
      <p:ext uri="{BB962C8B-B14F-4D97-AF65-F5344CB8AC3E}">
        <p14:creationId xmlns:p14="http://schemas.microsoft.com/office/powerpoint/2010/main" val="15403141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Succesfactoren afstandsonderwijs</a:t>
            </a:r>
            <a:endParaRPr lang="nl-BE" b="1" dirty="0">
              <a:solidFill>
                <a:srgbClr val="FF0000"/>
              </a:solidFill>
            </a:endParaRPr>
          </a:p>
        </p:txBody>
      </p:sp>
      <p:sp>
        <p:nvSpPr>
          <p:cNvPr id="3" name="Tijdelijke aanduiding voor inhoud 2"/>
          <p:cNvSpPr>
            <a:spLocks noGrp="1"/>
          </p:cNvSpPr>
          <p:nvPr>
            <p:ph idx="1"/>
          </p:nvPr>
        </p:nvSpPr>
        <p:spPr/>
        <p:txBody>
          <a:bodyPr>
            <a:normAutofit fontScale="92500" lnSpcReduction="20000"/>
          </a:bodyPr>
          <a:lstStyle/>
          <a:p>
            <a:endParaRPr lang="nl-BE" dirty="0" smtClean="0"/>
          </a:p>
          <a:p>
            <a:endParaRPr lang="nl-BE" dirty="0"/>
          </a:p>
          <a:p>
            <a:endParaRPr lang="nl-BE" dirty="0" smtClean="0"/>
          </a:p>
          <a:p>
            <a:endParaRPr lang="nl-BE" dirty="0"/>
          </a:p>
          <a:p>
            <a:endParaRPr lang="nl-BE" dirty="0" smtClean="0"/>
          </a:p>
          <a:p>
            <a:endParaRPr lang="nl-BE" dirty="0"/>
          </a:p>
          <a:p>
            <a:endParaRPr lang="nl-BE" dirty="0" smtClean="0"/>
          </a:p>
          <a:p>
            <a:endParaRPr lang="nl-BE" sz="2200" dirty="0" smtClean="0"/>
          </a:p>
          <a:p>
            <a:endParaRPr lang="nl-BE" sz="2200" dirty="0"/>
          </a:p>
          <a:p>
            <a:r>
              <a:rPr lang="nl-BE" sz="2200" dirty="0" smtClean="0"/>
              <a:t>De toegankelijkheid voor de student verhogen</a:t>
            </a:r>
          </a:p>
          <a:p>
            <a:r>
              <a:rPr lang="nl-BE" sz="2200" dirty="0" smtClean="0"/>
              <a:t>De kwaliteit van de opleiding behouden</a:t>
            </a:r>
          </a:p>
          <a:p>
            <a:r>
              <a:rPr lang="nl-BE" sz="2200" dirty="0" smtClean="0"/>
              <a:t>De kost (tijd) verlagen</a:t>
            </a:r>
            <a:endParaRPr lang="nl-BE" sz="2200" dirty="0"/>
          </a:p>
          <a:p>
            <a:endParaRPr lang="nl-BE" dirty="0" smtClean="0"/>
          </a:p>
          <a:p>
            <a:pPr marL="0" indent="0">
              <a:buNone/>
            </a:pPr>
            <a:r>
              <a:rPr lang="nl-BE" sz="1800" dirty="0" smtClean="0"/>
              <a:t>Bron: John Daniel</a:t>
            </a:r>
            <a:endParaRPr lang="nl-BE" sz="1800" dirty="0"/>
          </a:p>
        </p:txBody>
      </p:sp>
      <p:pic>
        <p:nvPicPr>
          <p:cNvPr id="5" name="Afbeelding 4"/>
          <p:cNvPicPr>
            <a:picLocks noChangeAspect="1"/>
          </p:cNvPicPr>
          <p:nvPr/>
        </p:nvPicPr>
        <p:blipFill>
          <a:blip r:embed="rId2"/>
          <a:stretch>
            <a:fillRect/>
          </a:stretch>
        </p:blipFill>
        <p:spPr>
          <a:xfrm>
            <a:off x="5697415" y="1778727"/>
            <a:ext cx="2286209" cy="2821057"/>
          </a:xfrm>
          <a:prstGeom prst="rect">
            <a:avLst/>
          </a:prstGeom>
        </p:spPr>
      </p:pic>
      <p:sp>
        <p:nvSpPr>
          <p:cNvPr id="6" name="Pijl-rechts 5"/>
          <p:cNvSpPr/>
          <p:nvPr/>
        </p:nvSpPr>
        <p:spPr>
          <a:xfrm>
            <a:off x="4273062" y="2708031"/>
            <a:ext cx="1213338" cy="38450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p>
        </p:txBody>
      </p:sp>
      <p:pic>
        <p:nvPicPr>
          <p:cNvPr id="7" name="Afbeelding 6"/>
          <p:cNvPicPr>
            <a:picLocks noChangeAspect="1"/>
          </p:cNvPicPr>
          <p:nvPr/>
        </p:nvPicPr>
        <p:blipFill>
          <a:blip r:embed="rId3"/>
          <a:stretch>
            <a:fillRect/>
          </a:stretch>
        </p:blipFill>
        <p:spPr>
          <a:xfrm>
            <a:off x="780652" y="1778727"/>
            <a:ext cx="2929912" cy="2727811"/>
          </a:xfrm>
          <a:prstGeom prst="rect">
            <a:avLst/>
          </a:prstGeom>
        </p:spPr>
      </p:pic>
    </p:spTree>
    <p:extLst>
      <p:ext uri="{BB962C8B-B14F-4D97-AF65-F5344CB8AC3E}">
        <p14:creationId xmlns:p14="http://schemas.microsoft.com/office/powerpoint/2010/main" val="9828142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Uitdagingen afstandsonderwijs</a:t>
            </a:r>
            <a:endParaRPr lang="nl-BE" b="1" dirty="0">
              <a:solidFill>
                <a:srgbClr val="FF0000"/>
              </a:solidFill>
            </a:endParaRPr>
          </a:p>
        </p:txBody>
      </p:sp>
      <p:sp>
        <p:nvSpPr>
          <p:cNvPr id="3" name="Tijdelijke aanduiding voor inhoud 2"/>
          <p:cNvSpPr>
            <a:spLocks noGrp="1"/>
          </p:cNvSpPr>
          <p:nvPr>
            <p:ph idx="1"/>
          </p:nvPr>
        </p:nvSpPr>
        <p:spPr/>
        <p:txBody>
          <a:bodyPr/>
          <a:lstStyle/>
          <a:p>
            <a:r>
              <a:rPr lang="nl-BE" sz="2800" dirty="0" smtClean="0"/>
              <a:t>Uitval (drop-out) verminderen</a:t>
            </a:r>
          </a:p>
          <a:p>
            <a:r>
              <a:rPr lang="nl-BE" sz="2800" dirty="0" smtClean="0"/>
              <a:t>Retentie verhogen (= de mate waarin een student verbonden blijft aan de hogeschool) </a:t>
            </a:r>
          </a:p>
          <a:p>
            <a:endParaRPr lang="nl-BE" dirty="0" smtClean="0"/>
          </a:p>
          <a:p>
            <a:endParaRPr lang="nl-BE" dirty="0"/>
          </a:p>
        </p:txBody>
      </p:sp>
    </p:spTree>
    <p:extLst>
      <p:ext uri="{BB962C8B-B14F-4D97-AF65-F5344CB8AC3E}">
        <p14:creationId xmlns:p14="http://schemas.microsoft.com/office/powerpoint/2010/main" val="14295106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solidFill>
                  <a:srgbClr val="FF0000"/>
                </a:solidFill>
              </a:rPr>
              <a:t>Actiepunten afstandsonderwijs</a:t>
            </a:r>
            <a:endParaRPr lang="nl-BE" b="1" dirty="0">
              <a:solidFill>
                <a:srgbClr val="FF0000"/>
              </a:solidFill>
            </a:endParaRPr>
          </a:p>
        </p:txBody>
      </p:sp>
      <p:sp>
        <p:nvSpPr>
          <p:cNvPr id="3" name="Tijdelijke aanduiding voor inhoud 2"/>
          <p:cNvSpPr>
            <a:spLocks noGrp="1"/>
          </p:cNvSpPr>
          <p:nvPr>
            <p:ph idx="1"/>
          </p:nvPr>
        </p:nvSpPr>
        <p:spPr/>
        <p:txBody>
          <a:bodyPr>
            <a:normAutofit/>
          </a:bodyPr>
          <a:lstStyle/>
          <a:p>
            <a:pPr marL="457200" indent="-457200">
              <a:buFont typeface="+mj-lt"/>
              <a:buAutoNum type="arabicPeriod"/>
            </a:pPr>
            <a:r>
              <a:rPr lang="nl-BE" sz="2800" dirty="0" smtClean="0"/>
              <a:t>Studiemateriaal optimaliseren in functie van afstandsonderwijs</a:t>
            </a:r>
          </a:p>
          <a:p>
            <a:pPr marL="457200" indent="-457200">
              <a:buFont typeface="+mj-lt"/>
              <a:buAutoNum type="arabicPeriod"/>
            </a:pPr>
            <a:r>
              <a:rPr lang="nl-BE" sz="2800" dirty="0" smtClean="0"/>
              <a:t>Zo weinig mogelijk contactmomenten</a:t>
            </a:r>
          </a:p>
          <a:p>
            <a:pPr marL="457200" indent="-457200">
              <a:buFont typeface="+mj-lt"/>
              <a:buAutoNum type="arabicPeriod"/>
            </a:pPr>
            <a:r>
              <a:rPr lang="nl-BE" sz="2800" dirty="0" smtClean="0"/>
              <a:t>Flexibele examenregeling</a:t>
            </a:r>
          </a:p>
          <a:p>
            <a:pPr marL="457200" indent="-457200">
              <a:buFont typeface="+mj-lt"/>
              <a:buAutoNum type="arabicPeriod"/>
            </a:pPr>
            <a:r>
              <a:rPr lang="nl-BE" sz="2800" dirty="0" smtClean="0"/>
              <a:t>Snelle feedback</a:t>
            </a:r>
            <a:endParaRPr lang="nl-BE" sz="2800" dirty="0"/>
          </a:p>
        </p:txBody>
      </p:sp>
    </p:spTree>
    <p:extLst>
      <p:ext uri="{BB962C8B-B14F-4D97-AF65-F5344CB8AC3E}">
        <p14:creationId xmlns:p14="http://schemas.microsoft.com/office/powerpoint/2010/main" val="25739617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Bronnen</a:t>
            </a:r>
            <a:endParaRPr lang="nl-BE" dirty="0"/>
          </a:p>
        </p:txBody>
      </p:sp>
      <p:sp>
        <p:nvSpPr>
          <p:cNvPr id="3" name="Tijdelijke aanduiding voor inhoud 2"/>
          <p:cNvSpPr>
            <a:spLocks noGrp="1"/>
          </p:cNvSpPr>
          <p:nvPr>
            <p:ph idx="1"/>
          </p:nvPr>
        </p:nvSpPr>
        <p:spPr/>
        <p:txBody>
          <a:bodyPr/>
          <a:lstStyle/>
          <a:p>
            <a:r>
              <a:rPr lang="nl-BE" dirty="0" smtClean="0"/>
              <a:t>Kor, R., Wijnen, G., Weggeman, M. </a:t>
            </a:r>
            <a:r>
              <a:rPr lang="nl-BE" b="1" dirty="0" smtClean="0"/>
              <a:t>Meesterlijk organiseren</a:t>
            </a:r>
            <a:r>
              <a:rPr lang="nl-BE" dirty="0" smtClean="0"/>
              <a:t>, Handreikingen voor ondernemende managers, 2</a:t>
            </a:r>
            <a:r>
              <a:rPr lang="nl-BE" baseline="30000" dirty="0" smtClean="0"/>
              <a:t>e</a:t>
            </a:r>
            <a:r>
              <a:rPr lang="nl-BE" dirty="0" smtClean="0"/>
              <a:t> herziene druk, Kluwer, 2008 </a:t>
            </a:r>
          </a:p>
          <a:p>
            <a:endParaRPr lang="nl-BE" dirty="0"/>
          </a:p>
          <a:p>
            <a:r>
              <a:rPr lang="nl-BE" dirty="0" smtClean="0"/>
              <a:t>Grit, R., Gerritsma, M., </a:t>
            </a:r>
            <a:r>
              <a:rPr lang="nl-BE" b="1" dirty="0" smtClean="0"/>
              <a:t>Zo maak je een beleidsplan</a:t>
            </a:r>
            <a:r>
              <a:rPr lang="nl-BE" dirty="0" smtClean="0"/>
              <a:t>, 1</a:t>
            </a:r>
            <a:r>
              <a:rPr lang="nl-BE" baseline="30000" dirty="0" smtClean="0"/>
              <a:t>ste</a:t>
            </a:r>
            <a:r>
              <a:rPr lang="nl-BE" dirty="0" smtClean="0"/>
              <a:t> druk, Noordhoff Uitgevers, 2009</a:t>
            </a:r>
          </a:p>
          <a:p>
            <a:endParaRPr lang="nl-BE" dirty="0"/>
          </a:p>
          <a:p>
            <a:r>
              <a:rPr lang="nl-BE" dirty="0" smtClean="0"/>
              <a:t>The Art </a:t>
            </a:r>
            <a:r>
              <a:rPr lang="nl-BE" dirty="0"/>
              <a:t>of Management: </a:t>
            </a:r>
            <a:r>
              <a:rPr lang="nl-BE" dirty="0">
                <a:hlinkClick r:id="rId2"/>
              </a:rPr>
              <a:t>http://123management.nl</a:t>
            </a:r>
            <a:r>
              <a:rPr lang="nl-BE" dirty="0" smtClean="0">
                <a:hlinkClick r:id="rId2"/>
              </a:rPr>
              <a:t>/</a:t>
            </a:r>
            <a:endParaRPr lang="nl-BE" dirty="0" smtClean="0"/>
          </a:p>
          <a:p>
            <a:endParaRPr lang="nl-BE" dirty="0"/>
          </a:p>
        </p:txBody>
      </p:sp>
    </p:spTree>
    <p:extLst>
      <p:ext uri="{BB962C8B-B14F-4D97-AF65-F5344CB8AC3E}">
        <p14:creationId xmlns:p14="http://schemas.microsoft.com/office/powerpoint/2010/main" val="2007942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BRANCHTO" val="257"/>
  <p:tag name="HOTSPOTTYPE" val="DefinedInNavigator"/>
  <p:tag name="DEFINEDINNAVIGATOR" val="True"/>
</p:tagLst>
</file>

<file path=ppt/theme/theme1.xml><?xml version="1.0" encoding="utf-8"?>
<a:theme xmlns:a="http://schemas.openxmlformats.org/drawingml/2006/main" name="sjabloon VIVES_2013">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th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h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113</TotalTime>
  <Words>1288</Words>
  <Application>Microsoft Office PowerPoint</Application>
  <PresentationFormat>Diavoorstelling (4:3)</PresentationFormat>
  <Paragraphs>316</Paragraphs>
  <Slides>53</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53</vt:i4>
      </vt:variant>
    </vt:vector>
  </HeadingPairs>
  <TitlesOfParts>
    <vt:vector size="58" baseType="lpstr">
      <vt:lpstr>Arial</vt:lpstr>
      <vt:lpstr>Calibri</vt:lpstr>
      <vt:lpstr>Courier New</vt:lpstr>
      <vt:lpstr>Times New Roman</vt:lpstr>
      <vt:lpstr>sjabloon VIVES_2013</vt:lpstr>
      <vt:lpstr>Onderwijsbeleid voor krachtigere en kansrijkere leercontexten   </vt:lpstr>
      <vt:lpstr>PowerPoint-presentatie</vt:lpstr>
      <vt:lpstr>Fusies</vt:lpstr>
      <vt:lpstr>Verschillende organisatiestructuur en organisatiecultuur</vt:lpstr>
      <vt:lpstr>Organisatiestructuur</vt:lpstr>
      <vt:lpstr>Organiseren</vt:lpstr>
      <vt:lpstr>Modellen</vt:lpstr>
      <vt:lpstr>Fusies</vt:lpstr>
      <vt:lpstr>Onderwijsbeleid gestuurd door externe kwaliteitszorg</vt:lpstr>
      <vt:lpstr>Onderwijsbeleid gestuurd door externe kwaliteitszorg</vt:lpstr>
      <vt:lpstr>Onderwijsbeleidsplan 2014 - 2017</vt:lpstr>
      <vt:lpstr>Missie</vt:lpstr>
      <vt:lpstr>Onderwijsvisie</vt:lpstr>
      <vt:lpstr>Strategische krachtlijnen</vt:lpstr>
      <vt:lpstr>Strategische krachtlijnen en doelstellingen</vt:lpstr>
      <vt:lpstr>Strategische krachtlijnen</vt:lpstr>
      <vt:lpstr>Doelstellingenboom</vt:lpstr>
      <vt:lpstr>Realisatie onderwijsbeleidsplan</vt:lpstr>
      <vt:lpstr>Realisatie onderwijsbeleidsplan</vt:lpstr>
      <vt:lpstr>VIVES-referentiekader</vt:lpstr>
      <vt:lpstr>Onderwijsondersteuning</vt:lpstr>
      <vt:lpstr>Instellingsreview</vt:lpstr>
      <vt:lpstr>Standaard 1: Visie en beleid</vt:lpstr>
      <vt:lpstr>Standaard 2: Beleidsuitvoering</vt:lpstr>
      <vt:lpstr>Standaard 3: Evaluatie en monitoring</vt:lpstr>
      <vt:lpstr>Standaard 4: Verbeterbeleid</vt:lpstr>
      <vt:lpstr>Onderwijsbeleidsplan 2017 – 2022 (mei 2017)</vt:lpstr>
      <vt:lpstr>Realisatie onderwijsbeleidsplan</vt:lpstr>
      <vt:lpstr>Uitdagingen voor het voeren van onderwijsbeleid</vt:lpstr>
      <vt:lpstr>PowerPoint-presentatie</vt:lpstr>
      <vt:lpstr>Kwaliteitsvol onderwijs</vt:lpstr>
      <vt:lpstr>VIVES-eigen invulling concept ‘blended leren’</vt:lpstr>
      <vt:lpstr>Blended leren vanuit de onderwijsvisie</vt:lpstr>
      <vt:lpstr>Onderwijskundig stappenplan voor het ontwerpen van een opleidingsonderdeel</vt:lpstr>
      <vt:lpstr>Onderwijskundig stappenplan voor het ontwerpen van een opleidingsonderdeel</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Onderwijstools</vt:lpstr>
      <vt:lpstr>PowerPoint-presentatie</vt:lpstr>
      <vt:lpstr>Cascademodel in begeleiding in onderwijs op afstand</vt:lpstr>
      <vt:lpstr>Overzicht ‘ruimte’ waarbinnen leerprocessen afspelen</vt:lpstr>
      <vt:lpstr>Cascademodel in begeleiding in onderwijs op afstand</vt:lpstr>
      <vt:lpstr>Succesfactoren afstandsonderwijs</vt:lpstr>
      <vt:lpstr>Uitdagingen afstandsonderwijs</vt:lpstr>
      <vt:lpstr>Actiepunten afstandsonderwijs</vt:lpstr>
      <vt:lpstr>Bronnen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Bart Dhaenens en Serge Schroef</dc:creator>
  <cp:lastModifiedBy>Michel Maricau</cp:lastModifiedBy>
  <cp:revision>500</cp:revision>
  <cp:lastPrinted>2015-11-18T14:03:10Z</cp:lastPrinted>
  <dcterms:created xsi:type="dcterms:W3CDTF">2011-07-05T13:03:35Z</dcterms:created>
  <dcterms:modified xsi:type="dcterms:W3CDTF">2017-11-20T12:58:31Z</dcterms:modified>
</cp:coreProperties>
</file>