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notesSlides/notesSlide1.xml" ContentType="application/vnd.openxmlformats-officedocument.presentationml.notesSlide+xml"/>
  <Override PartName="/ppt/charts/chart2.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29" r:id="rId1"/>
    <p:sldMasterId id="2147483845" r:id="rId2"/>
  </p:sldMasterIdLst>
  <p:notesMasterIdLst>
    <p:notesMasterId r:id="rId58"/>
  </p:notesMasterIdLst>
  <p:handoutMasterIdLst>
    <p:handoutMasterId r:id="rId59"/>
  </p:handoutMasterIdLst>
  <p:sldIdLst>
    <p:sldId id="258" r:id="rId3"/>
    <p:sldId id="290" r:id="rId4"/>
    <p:sldId id="282" r:id="rId5"/>
    <p:sldId id="260" r:id="rId6"/>
    <p:sldId id="261" r:id="rId7"/>
    <p:sldId id="339" r:id="rId8"/>
    <p:sldId id="340" r:id="rId9"/>
    <p:sldId id="262" r:id="rId10"/>
    <p:sldId id="329" r:id="rId11"/>
    <p:sldId id="330" r:id="rId12"/>
    <p:sldId id="331" r:id="rId13"/>
    <p:sldId id="332" r:id="rId14"/>
    <p:sldId id="288" r:id="rId15"/>
    <p:sldId id="334" r:id="rId16"/>
    <p:sldId id="335" r:id="rId17"/>
    <p:sldId id="347" r:id="rId18"/>
    <p:sldId id="296" r:id="rId19"/>
    <p:sldId id="320" r:id="rId20"/>
    <p:sldId id="336" r:id="rId21"/>
    <p:sldId id="295" r:id="rId22"/>
    <p:sldId id="337" r:id="rId23"/>
    <p:sldId id="322" r:id="rId24"/>
    <p:sldId id="323" r:id="rId25"/>
    <p:sldId id="263" r:id="rId26"/>
    <p:sldId id="264" r:id="rId27"/>
    <p:sldId id="265" r:id="rId28"/>
    <p:sldId id="266" r:id="rId29"/>
    <p:sldId id="267" r:id="rId30"/>
    <p:sldId id="268" r:id="rId31"/>
    <p:sldId id="283" r:id="rId32"/>
    <p:sldId id="271" r:id="rId33"/>
    <p:sldId id="274" r:id="rId34"/>
    <p:sldId id="277" r:id="rId35"/>
    <p:sldId id="294" r:id="rId36"/>
    <p:sldId id="311" r:id="rId37"/>
    <p:sldId id="313" r:id="rId38"/>
    <p:sldId id="314" r:id="rId39"/>
    <p:sldId id="319" r:id="rId40"/>
    <p:sldId id="298" r:id="rId41"/>
    <p:sldId id="299" r:id="rId42"/>
    <p:sldId id="307" r:id="rId43"/>
    <p:sldId id="354" r:id="rId44"/>
    <p:sldId id="355" r:id="rId45"/>
    <p:sldId id="303" r:id="rId46"/>
    <p:sldId id="356" r:id="rId47"/>
    <p:sldId id="308" r:id="rId48"/>
    <p:sldId id="338" r:id="rId49"/>
    <p:sldId id="289" r:id="rId50"/>
    <p:sldId id="291" r:id="rId51"/>
    <p:sldId id="292" r:id="rId52"/>
    <p:sldId id="293" r:id="rId53"/>
    <p:sldId id="357" r:id="rId54"/>
    <p:sldId id="341" r:id="rId55"/>
    <p:sldId id="352" r:id="rId56"/>
    <p:sldId id="353" r:id="rId57"/>
  </p:sldIdLst>
  <p:sldSz cx="9144000" cy="6858000" type="screen4x3"/>
  <p:notesSz cx="6669088" cy="9926638"/>
  <p:defaultText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eur" initials="A" lastIdx="3" clrIdx="0"/>
</p:cmAuthorLst>
</file>

<file path=ppt/presProps.xml><?xml version="1.0" encoding="utf-8"?>
<p:presentationPr xmlns:a="http://schemas.openxmlformats.org/drawingml/2006/main" xmlns:r="http://schemas.openxmlformats.org/officeDocument/2006/relationships" xmlns:p="http://schemas.openxmlformats.org/presentationml/2006/main">
  <p:prnPr prnWhat="handouts3" clrMode="gray"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2" autoAdjust="0"/>
    <p:restoredTop sz="94620" autoAdjust="0"/>
  </p:normalViewPr>
  <p:slideViewPr>
    <p:cSldViewPr snapToGrid="0" snapToObjects="1">
      <p:cViewPr varScale="1">
        <p:scale>
          <a:sx n="81" d="100"/>
          <a:sy n="81" d="100"/>
        </p:scale>
        <p:origin x="802"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oleObject" Target="file:///C:\Users\Maurice\Desktop\Algemene%20Vergaderingen\AV%2007%20november%202017\Kliks%20AV%2007%20november%20201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42"/>
    </mc:Choice>
    <mc:Fallback>
      <c:style val="42"/>
    </mc:Fallback>
  </mc:AlternateContent>
  <c:chart>
    <c:autoTitleDeleted val="0"/>
    <c:plotArea>
      <c:layout>
        <c:manualLayout>
          <c:layoutTarget val="inner"/>
          <c:xMode val="edge"/>
          <c:yMode val="edge"/>
          <c:x val="8.6266206752147592E-2"/>
          <c:y val="3.5034604612970859E-2"/>
          <c:w val="0.79065478657273103"/>
          <c:h val="0.86680413321789562"/>
        </c:manualLayout>
      </c:layout>
      <c:lineChart>
        <c:grouping val="standard"/>
        <c:varyColors val="0"/>
        <c:ser>
          <c:idx val="1"/>
          <c:order val="0"/>
          <c:tx>
            <c:strRef>
              <c:f>'\\ka-data-pers-02.vivesnet.be\users$\u0082151\Desktop\[2017Marktaandelen.xlsx]Totaal'!$B$25</c:f>
              <c:strCache>
                <c:ptCount val="1"/>
                <c:pt idx="0">
                  <c:v>Ahs</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[1]Totaal!$C$25:$P$25</c:f>
              <c:numCache>
                <c:formatCode>General</c:formatCode>
                <c:ptCount val="14"/>
                <c:pt idx="0">
                  <c:v>9.3065226139232016E-2</c:v>
                </c:pt>
                <c:pt idx="1">
                  <c:v>9.2589943494742866E-2</c:v>
                </c:pt>
                <c:pt idx="2">
                  <c:v>9.0555575135986097E-2</c:v>
                </c:pt>
                <c:pt idx="3">
                  <c:v>9.144250903150096E-2</c:v>
                </c:pt>
                <c:pt idx="4">
                  <c:v>8.8507933715265941E-2</c:v>
                </c:pt>
                <c:pt idx="5">
                  <c:v>9.1388472823522166E-2</c:v>
                </c:pt>
                <c:pt idx="6">
                  <c:v>9.7855644472068987E-2</c:v>
                </c:pt>
                <c:pt idx="7">
                  <c:v>0.10110729428943156</c:v>
                </c:pt>
                <c:pt idx="8">
                  <c:v>0.10635382474698059</c:v>
                </c:pt>
                <c:pt idx="9">
                  <c:v>0.10653007353403306</c:v>
                </c:pt>
                <c:pt idx="10">
                  <c:v>0.10508923822726758</c:v>
                </c:pt>
                <c:pt idx="11">
                  <c:v>0.1041769712268254</c:v>
                </c:pt>
                <c:pt idx="12">
                  <c:v>0.10447785572533423</c:v>
                </c:pt>
                <c:pt idx="13">
                  <c:v>0.10219280435312271</c:v>
                </c:pt>
              </c:numCache>
            </c:numRef>
          </c:val>
          <c:smooth val="0"/>
          <c:extLst>
            <c:ext xmlns:c16="http://schemas.microsoft.com/office/drawing/2014/chart" uri="{C3380CC4-5D6E-409C-BE32-E72D297353CC}">
              <c16:uniqueId val="{00000000-76FF-4110-8930-7E21C5F0ACC4}"/>
            </c:ext>
          </c:extLst>
        </c:ser>
        <c:ser>
          <c:idx val="2"/>
          <c:order val="1"/>
          <c:tx>
            <c:strRef>
              <c:f>'\\ka-data-pers-02.vivesnet.be\users$\u0082151\Desktop\[2017Marktaandelen.xlsx]Totaal'!$B$26</c:f>
              <c:strCache>
                <c:ptCount val="1"/>
                <c:pt idx="0">
                  <c:v>AP</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[1]Totaal!$C$26:$P$26</c:f>
              <c:numCache>
                <c:formatCode>General</c:formatCode>
                <c:ptCount val="14"/>
                <c:pt idx="0">
                  <c:v>8.6382869755020908E-2</c:v>
                </c:pt>
                <c:pt idx="1">
                  <c:v>8.4972462627852088E-2</c:v>
                </c:pt>
                <c:pt idx="2">
                  <c:v>7.9535708831165786E-2</c:v>
                </c:pt>
                <c:pt idx="3">
                  <c:v>7.7716928599369517E-2</c:v>
                </c:pt>
                <c:pt idx="4">
                  <c:v>7.6302217921509555E-2</c:v>
                </c:pt>
                <c:pt idx="5">
                  <c:v>7.5373945872745554E-2</c:v>
                </c:pt>
                <c:pt idx="6">
                  <c:v>7.5207831559319399E-2</c:v>
                </c:pt>
                <c:pt idx="7">
                  <c:v>7.8867807969149259E-2</c:v>
                </c:pt>
                <c:pt idx="8">
                  <c:v>7.6390939282970749E-2</c:v>
                </c:pt>
                <c:pt idx="9">
                  <c:v>7.3273656140854931E-2</c:v>
                </c:pt>
                <c:pt idx="10">
                  <c:v>7.3587751650057112E-2</c:v>
                </c:pt>
                <c:pt idx="11">
                  <c:v>8.0367041326260852E-2</c:v>
                </c:pt>
                <c:pt idx="12">
                  <c:v>8.8348428299590845E-2</c:v>
                </c:pt>
                <c:pt idx="13">
                  <c:v>8.9360838138552751E-2</c:v>
                </c:pt>
              </c:numCache>
            </c:numRef>
          </c:val>
          <c:smooth val="0"/>
          <c:extLst>
            <c:ext xmlns:c16="http://schemas.microsoft.com/office/drawing/2014/chart" uri="{C3380CC4-5D6E-409C-BE32-E72D297353CC}">
              <c16:uniqueId val="{00000001-76FF-4110-8930-7E21C5F0ACC4}"/>
            </c:ext>
          </c:extLst>
        </c:ser>
        <c:ser>
          <c:idx val="3"/>
          <c:order val="2"/>
          <c:tx>
            <c:strRef>
              <c:f>'\\ka-data-pers-02.vivesnet.be\users$\u0082151\Desktop\[2017Marktaandelen.xlsx]Totaal'!$B$27</c:f>
              <c:strCache>
                <c:ptCount val="1"/>
                <c:pt idx="0">
                  <c:v>ehb</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[1]Totaal!$C$27:$P$27</c:f>
              <c:numCache>
                <c:formatCode>General</c:formatCode>
                <c:ptCount val="14"/>
                <c:pt idx="0">
                  <c:v>4.1240381918616703E-2</c:v>
                </c:pt>
                <c:pt idx="1">
                  <c:v>4.3368380897885223E-2</c:v>
                </c:pt>
                <c:pt idx="2">
                  <c:v>4.3609534886453083E-2</c:v>
                </c:pt>
                <c:pt idx="3">
                  <c:v>4.2752939552221633E-2</c:v>
                </c:pt>
                <c:pt idx="4">
                  <c:v>4.0894645979261277E-2</c:v>
                </c:pt>
                <c:pt idx="5">
                  <c:v>4.0605699981533537E-2</c:v>
                </c:pt>
                <c:pt idx="6">
                  <c:v>4.1576023618988427E-2</c:v>
                </c:pt>
                <c:pt idx="7">
                  <c:v>4.0997032863146661E-2</c:v>
                </c:pt>
                <c:pt idx="8">
                  <c:v>4.232571526272734E-2</c:v>
                </c:pt>
                <c:pt idx="9">
                  <c:v>4.1588478770302667E-2</c:v>
                </c:pt>
                <c:pt idx="10">
                  <c:v>4.3010471432432668E-2</c:v>
                </c:pt>
                <c:pt idx="11">
                  <c:v>4.422575088263888E-2</c:v>
                </c:pt>
                <c:pt idx="12">
                  <c:v>4.446821890287226E-2</c:v>
                </c:pt>
                <c:pt idx="13">
                  <c:v>4.4115974985787378E-2</c:v>
                </c:pt>
              </c:numCache>
            </c:numRef>
          </c:val>
          <c:smooth val="0"/>
          <c:extLst>
            <c:ext xmlns:c16="http://schemas.microsoft.com/office/drawing/2014/chart" uri="{C3380CC4-5D6E-409C-BE32-E72D297353CC}">
              <c16:uniqueId val="{00000002-76FF-4110-8930-7E21C5F0ACC4}"/>
            </c:ext>
          </c:extLst>
        </c:ser>
        <c:ser>
          <c:idx val="4"/>
          <c:order val="3"/>
          <c:tx>
            <c:strRef>
              <c:f>'\\ka-data-pers-02.vivesnet.be\users$\u0082151\Desktop\[2017Marktaandelen.xlsx]Totaal'!$B$28</c:f>
              <c:strCache>
                <c:ptCount val="1"/>
                <c:pt idx="0">
                  <c:v>HoGent</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[1]Totaal!$C$28:$P$28</c:f>
              <c:numCache>
                <c:formatCode>General</c:formatCode>
                <c:ptCount val="14"/>
                <c:pt idx="0">
                  <c:v>0.11297816040094139</c:v>
                </c:pt>
                <c:pt idx="1">
                  <c:v>0.11312972367260329</c:v>
                </c:pt>
                <c:pt idx="2">
                  <c:v>0.1140403435190733</c:v>
                </c:pt>
                <c:pt idx="3">
                  <c:v>0.12141328608573598</c:v>
                </c:pt>
                <c:pt idx="4">
                  <c:v>0.12474021618411937</c:v>
                </c:pt>
                <c:pt idx="5">
                  <c:v>0.12078092619570346</c:v>
                </c:pt>
                <c:pt idx="6">
                  <c:v>0.1199207520783156</c:v>
                </c:pt>
                <c:pt idx="7">
                  <c:v>0.11420200866740923</c:v>
                </c:pt>
                <c:pt idx="8">
                  <c:v>0.10780499212741695</c:v>
                </c:pt>
                <c:pt idx="9">
                  <c:v>0.10918771380087451</c:v>
                </c:pt>
                <c:pt idx="10">
                  <c:v>0.10952717253886463</c:v>
                </c:pt>
                <c:pt idx="11">
                  <c:v>0.11221026419470928</c:v>
                </c:pt>
                <c:pt idx="12">
                  <c:v>0.10777724239875211</c:v>
                </c:pt>
                <c:pt idx="13">
                  <c:v>0.10932347924957363</c:v>
                </c:pt>
              </c:numCache>
            </c:numRef>
          </c:val>
          <c:smooth val="0"/>
          <c:extLst>
            <c:ext xmlns:c16="http://schemas.microsoft.com/office/drawing/2014/chart" uri="{C3380CC4-5D6E-409C-BE32-E72D297353CC}">
              <c16:uniqueId val="{00000003-76FF-4110-8930-7E21C5F0ACC4}"/>
            </c:ext>
          </c:extLst>
        </c:ser>
        <c:ser>
          <c:idx val="5"/>
          <c:order val="4"/>
          <c:tx>
            <c:strRef>
              <c:f>'\\ka-data-pers-02.vivesnet.be\users$\u0082151\Desktop\[2017Marktaandelen.xlsx]Totaal'!$B$29</c:f>
              <c:strCache>
                <c:ptCount val="1"/>
                <c:pt idx="0">
                  <c:v>HOWEST</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[1]Totaal!$C$29:$P$29</c:f>
              <c:numCache>
                <c:formatCode>General</c:formatCode>
                <c:ptCount val="14"/>
                <c:pt idx="0">
                  <c:v>4.5227846403355809E-2</c:v>
                </c:pt>
                <c:pt idx="1">
                  <c:v>4.3594878764036907E-2</c:v>
                </c:pt>
                <c:pt idx="2">
                  <c:v>4.3492052303246043E-2</c:v>
                </c:pt>
                <c:pt idx="3">
                  <c:v>4.2338756068938541E-2</c:v>
                </c:pt>
                <c:pt idx="4">
                  <c:v>4.3973565278587215E-2</c:v>
                </c:pt>
                <c:pt idx="5">
                  <c:v>4.4575989494634469E-2</c:v>
                </c:pt>
                <c:pt idx="6">
                  <c:v>4.4508973661720144E-2</c:v>
                </c:pt>
                <c:pt idx="7">
                  <c:v>4.6397783539410507E-2</c:v>
                </c:pt>
                <c:pt idx="8">
                  <c:v>4.5702470128742734E-2</c:v>
                </c:pt>
                <c:pt idx="9">
                  <c:v>4.8663548129326523E-2</c:v>
                </c:pt>
                <c:pt idx="10">
                  <c:v>4.7282746113537881E-2</c:v>
                </c:pt>
                <c:pt idx="11">
                  <c:v>4.6980266411966363E-2</c:v>
                </c:pt>
                <c:pt idx="12">
                  <c:v>4.5480901941248049E-2</c:v>
                </c:pt>
                <c:pt idx="13">
                  <c:v>4.6373751319743362E-2</c:v>
                </c:pt>
              </c:numCache>
            </c:numRef>
          </c:val>
          <c:smooth val="0"/>
          <c:extLst>
            <c:ext xmlns:c16="http://schemas.microsoft.com/office/drawing/2014/chart" uri="{C3380CC4-5D6E-409C-BE32-E72D297353CC}">
              <c16:uniqueId val="{00000004-76FF-4110-8930-7E21C5F0ACC4}"/>
            </c:ext>
          </c:extLst>
        </c:ser>
        <c:ser>
          <c:idx val="6"/>
          <c:order val="5"/>
          <c:tx>
            <c:strRef>
              <c:f>'\\ka-data-pers-02.vivesnet.be\users$\u0082151\Desktop\[2017Marktaandelen.xlsx]Totaal'!$B$30</c:f>
              <c:strCache>
                <c:ptCount val="1"/>
                <c:pt idx="0">
                  <c:v>HUB-KAHO</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[1]Totaal!$C$30:$P$30</c:f>
              <c:numCache>
                <c:formatCode>General</c:formatCode>
                <c:ptCount val="14"/>
                <c:pt idx="0">
                  <c:v>6.8433182533198383E-2</c:v>
                </c:pt>
                <c:pt idx="1">
                  <c:v>6.8187778651980072E-2</c:v>
                </c:pt>
                <c:pt idx="2">
                  <c:v>7.0736263348958522E-2</c:v>
                </c:pt>
                <c:pt idx="3">
                  <c:v>6.6913642743735471E-2</c:v>
                </c:pt>
                <c:pt idx="4">
                  <c:v>8.0436766694890097E-2</c:v>
                </c:pt>
                <c:pt idx="5">
                  <c:v>8.1867985308902894E-2</c:v>
                </c:pt>
                <c:pt idx="6">
                  <c:v>8.610442079092534E-2</c:v>
                </c:pt>
                <c:pt idx="7">
                  <c:v>8.9828430225483674E-2</c:v>
                </c:pt>
                <c:pt idx="8">
                  <c:v>9.0567728307233711E-2</c:v>
                </c:pt>
                <c:pt idx="9">
                  <c:v>9.0593210447399375E-2</c:v>
                </c:pt>
                <c:pt idx="10">
                  <c:v>8.7790885232751775E-2</c:v>
                </c:pt>
                <c:pt idx="11">
                  <c:v>8.3471201241663961E-2</c:v>
                </c:pt>
                <c:pt idx="12">
                  <c:v>7.9503785311195868E-2</c:v>
                </c:pt>
                <c:pt idx="13">
                  <c:v>7.6821245837732477E-2</c:v>
                </c:pt>
              </c:numCache>
            </c:numRef>
          </c:val>
          <c:smooth val="0"/>
          <c:extLst>
            <c:ext xmlns:c16="http://schemas.microsoft.com/office/drawing/2014/chart" uri="{C3380CC4-5D6E-409C-BE32-E72D297353CC}">
              <c16:uniqueId val="{00000005-76FF-4110-8930-7E21C5F0ACC4}"/>
            </c:ext>
          </c:extLst>
        </c:ser>
        <c:ser>
          <c:idx val="7"/>
          <c:order val="6"/>
          <c:tx>
            <c:strRef>
              <c:f>'\\ka-data-pers-02.vivesnet.be\users$\u0082151\Desktop\[2017Marktaandelen.xlsx]Totaal'!$B$31</c:f>
              <c:strCache>
                <c:ptCount val="1"/>
                <c:pt idx="0">
                  <c:v>HZS</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[1]Totaal!$C$31:$P$31</c:f>
              <c:numCache>
                <c:formatCode>General</c:formatCode>
                <c:ptCount val="14"/>
                <c:pt idx="0">
                  <c:v>5.0117672881583282E-3</c:v>
                </c:pt>
                <c:pt idx="1">
                  <c:v>6.1154423860954156E-3</c:v>
                </c:pt>
                <c:pt idx="2">
                  <c:v>6.1560873600488729E-3</c:v>
                </c:pt>
                <c:pt idx="3">
                  <c:v>4.4409673485354016E-3</c:v>
                </c:pt>
                <c:pt idx="4">
                  <c:v>4.5633982472152272E-3</c:v>
                </c:pt>
                <c:pt idx="5">
                  <c:v>4.6884297351088497E-3</c:v>
                </c:pt>
                <c:pt idx="6">
                  <c:v>4.6616424520239301E-3</c:v>
                </c:pt>
                <c:pt idx="7">
                  <c:v>4.2120239242958903E-3</c:v>
                </c:pt>
                <c:pt idx="8">
                  <c:v>4.3069903662951116E-3</c:v>
                </c:pt>
                <c:pt idx="9">
                  <c:v>4.7316770967075787E-3</c:v>
                </c:pt>
                <c:pt idx="10">
                  <c:v>4.6210317979301268E-3</c:v>
                </c:pt>
                <c:pt idx="11">
                  <c:v>4.5197932834166229E-3</c:v>
                </c:pt>
                <c:pt idx="12">
                  <c:v>4.3284033091868322E-3</c:v>
                </c:pt>
                <c:pt idx="13">
                  <c:v>4.1094777877040524E-3</c:v>
                </c:pt>
              </c:numCache>
            </c:numRef>
          </c:val>
          <c:smooth val="0"/>
          <c:extLst>
            <c:ext xmlns:c16="http://schemas.microsoft.com/office/drawing/2014/chart" uri="{C3380CC4-5D6E-409C-BE32-E72D297353CC}">
              <c16:uniqueId val="{00000006-76FF-4110-8930-7E21C5F0ACC4}"/>
            </c:ext>
          </c:extLst>
        </c:ser>
        <c:ser>
          <c:idx val="8"/>
          <c:order val="7"/>
          <c:tx>
            <c:strRef>
              <c:f>'\\ka-data-pers-02.vivesnet.be\users$\u0082151\Desktop\[2017Marktaandelen.xlsx]Totaal'!$B$32</c:f>
              <c:strCache>
                <c:ptCount val="1"/>
                <c:pt idx="0">
                  <c:v>KdG</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[1]Totaal!$C$32:$P$32</c:f>
              <c:numCache>
                <c:formatCode>General</c:formatCode>
                <c:ptCount val="14"/>
                <c:pt idx="0">
                  <c:v>7.6700769446510664E-2</c:v>
                </c:pt>
                <c:pt idx="1">
                  <c:v>8.1479627112986674E-2</c:v>
                </c:pt>
                <c:pt idx="2">
                  <c:v>8.5797530516100992E-2</c:v>
                </c:pt>
                <c:pt idx="3">
                  <c:v>9.0268989162198859E-2</c:v>
                </c:pt>
                <c:pt idx="4">
                  <c:v>9.2873401436095931E-2</c:v>
                </c:pt>
                <c:pt idx="5">
                  <c:v>9.3183823378541975E-2</c:v>
                </c:pt>
                <c:pt idx="6">
                  <c:v>9.1057415896200755E-2</c:v>
                </c:pt>
                <c:pt idx="7">
                  <c:v>9.1307318625569789E-2</c:v>
                </c:pt>
                <c:pt idx="8">
                  <c:v>9.6335188408967987E-2</c:v>
                </c:pt>
                <c:pt idx="9">
                  <c:v>0.10185226752381552</c:v>
                </c:pt>
                <c:pt idx="10">
                  <c:v>0.10434812935401463</c:v>
                </c:pt>
                <c:pt idx="11">
                  <c:v>0.10085961351503471</c:v>
                </c:pt>
                <c:pt idx="12">
                  <c:v>0.10016578601354055</c:v>
                </c:pt>
                <c:pt idx="13">
                  <c:v>0.10418257126614147</c:v>
                </c:pt>
              </c:numCache>
            </c:numRef>
          </c:val>
          <c:smooth val="0"/>
          <c:extLst>
            <c:ext xmlns:c16="http://schemas.microsoft.com/office/drawing/2014/chart" uri="{C3380CC4-5D6E-409C-BE32-E72D297353CC}">
              <c16:uniqueId val="{00000007-76FF-4110-8930-7E21C5F0ACC4}"/>
            </c:ext>
          </c:extLst>
        </c:ser>
        <c:ser>
          <c:idx val="9"/>
          <c:order val="8"/>
          <c:tx>
            <c:strRef>
              <c:f>'\\ka-data-pers-02.vivesnet.be\users$\u0082151\Desktop\[2017Marktaandelen.xlsx]Totaal'!$B$33</c:f>
              <c:strCache>
                <c:ptCount val="1"/>
                <c:pt idx="0">
                  <c:v>UCLEU</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[1]Totaal!$C$33:$P$33</c:f>
              <c:numCache>
                <c:formatCode>General</c:formatCode>
                <c:ptCount val="14"/>
                <c:pt idx="0">
                  <c:v>7.216457131708269E-2</c:v>
                </c:pt>
                <c:pt idx="1">
                  <c:v>6.8175857711656296E-2</c:v>
                </c:pt>
                <c:pt idx="2">
                  <c:v>6.6036960020676938E-2</c:v>
                </c:pt>
                <c:pt idx="3">
                  <c:v>6.6476449066936658E-2</c:v>
                </c:pt>
                <c:pt idx="4">
                  <c:v>6.9110742129512542E-2</c:v>
                </c:pt>
                <c:pt idx="5">
                  <c:v>7.0613702115435911E-2</c:v>
                </c:pt>
                <c:pt idx="6">
                  <c:v>7.0322818739802659E-2</c:v>
                </c:pt>
                <c:pt idx="7">
                  <c:v>7.2765053305502772E-2</c:v>
                </c:pt>
                <c:pt idx="8">
                  <c:v>7.5376982587665856E-2</c:v>
                </c:pt>
                <c:pt idx="9">
                  <c:v>7.6532856873501712E-2</c:v>
                </c:pt>
                <c:pt idx="10">
                  <c:v>7.3561594866295238E-2</c:v>
                </c:pt>
                <c:pt idx="11">
                  <c:v>6.9545121181627464E-2</c:v>
                </c:pt>
                <c:pt idx="12">
                  <c:v>7.1369653809403258E-2</c:v>
                </c:pt>
                <c:pt idx="13">
                  <c:v>7.0250954275968489E-2</c:v>
                </c:pt>
              </c:numCache>
            </c:numRef>
          </c:val>
          <c:smooth val="0"/>
          <c:extLst>
            <c:ext xmlns:c16="http://schemas.microsoft.com/office/drawing/2014/chart" uri="{C3380CC4-5D6E-409C-BE32-E72D297353CC}">
              <c16:uniqueId val="{00000008-76FF-4110-8930-7E21C5F0ACC4}"/>
            </c:ext>
          </c:extLst>
        </c:ser>
        <c:ser>
          <c:idx val="10"/>
          <c:order val="9"/>
          <c:tx>
            <c:strRef>
              <c:f>'\\ka-data-pers-02.vivesnet.be\users$\u0082151\Desktop\[2017Marktaandelen.xlsx]Totaal'!$B$34</c:f>
              <c:strCache>
                <c:ptCount val="1"/>
                <c:pt idx="0">
                  <c:v>UCLim</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[1]Totaal!$C$34:$P$34</c:f>
              <c:numCache>
                <c:formatCode>General</c:formatCode>
                <c:ptCount val="14"/>
                <c:pt idx="0">
                  <c:v>5.9421756679307866E-2</c:v>
                </c:pt>
                <c:pt idx="1">
                  <c:v>5.621915456691224E-2</c:v>
                </c:pt>
                <c:pt idx="2">
                  <c:v>5.626240909785124E-2</c:v>
                </c:pt>
                <c:pt idx="3">
                  <c:v>5.5028877792862238E-2</c:v>
                </c:pt>
                <c:pt idx="4">
                  <c:v>5.556349721247842E-2</c:v>
                </c:pt>
                <c:pt idx="5">
                  <c:v>5.5871309272216181E-2</c:v>
                </c:pt>
                <c:pt idx="6">
                  <c:v>5.7658690078470978E-2</c:v>
                </c:pt>
                <c:pt idx="7">
                  <c:v>5.5682956279191669E-2</c:v>
                </c:pt>
                <c:pt idx="8">
                  <c:v>5.2558305765804281E-2</c:v>
                </c:pt>
                <c:pt idx="9">
                  <c:v>5.2156190236763426E-2</c:v>
                </c:pt>
                <c:pt idx="10">
                  <c:v>4.5678463376143272E-2</c:v>
                </c:pt>
                <c:pt idx="11">
                  <c:v>4.1914686769797545E-2</c:v>
                </c:pt>
                <c:pt idx="12">
                  <c:v>3.9706975262766751E-2</c:v>
                </c:pt>
                <c:pt idx="13">
                  <c:v>3.8300982701210101E-2</c:v>
                </c:pt>
              </c:numCache>
            </c:numRef>
          </c:val>
          <c:smooth val="0"/>
          <c:extLst>
            <c:ext xmlns:c16="http://schemas.microsoft.com/office/drawing/2014/chart" uri="{C3380CC4-5D6E-409C-BE32-E72D297353CC}">
              <c16:uniqueId val="{00000009-76FF-4110-8930-7E21C5F0ACC4}"/>
            </c:ext>
          </c:extLst>
        </c:ser>
        <c:ser>
          <c:idx val="11"/>
          <c:order val="10"/>
          <c:tx>
            <c:strRef>
              <c:f>'\\ka-data-pers-02.vivesnet.be\users$\u0082151\Desktop\[2017Marktaandelen.xlsx]Totaal'!$B$35</c:f>
              <c:strCache>
                <c:ptCount val="1"/>
                <c:pt idx="0">
                  <c:v>LUCA</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[1]Totaal!$C$35:$P$35</c:f>
              <c:numCache>
                <c:formatCode>General</c:formatCode>
                <c:ptCount val="14"/>
                <c:pt idx="0">
                  <c:v>2.8668284414745084E-2</c:v>
                </c:pt>
                <c:pt idx="1">
                  <c:v>2.6965167012373937E-2</c:v>
                </c:pt>
                <c:pt idx="2">
                  <c:v>2.6727287679601499E-2</c:v>
                </c:pt>
                <c:pt idx="3">
                  <c:v>2.6657309187970272E-2</c:v>
                </c:pt>
                <c:pt idx="4">
                  <c:v>2.4719323517445376E-2</c:v>
                </c:pt>
                <c:pt idx="5">
                  <c:v>2.4632209614871659E-2</c:v>
                </c:pt>
                <c:pt idx="6">
                  <c:v>2.1560096340610676E-2</c:v>
                </c:pt>
                <c:pt idx="7">
                  <c:v>1.8991547871991914E-2</c:v>
                </c:pt>
                <c:pt idx="8">
                  <c:v>2.0446576296148284E-2</c:v>
                </c:pt>
                <c:pt idx="9">
                  <c:v>2.1485584995106711E-2</c:v>
                </c:pt>
                <c:pt idx="10">
                  <c:v>2.5101793483473273E-2</c:v>
                </c:pt>
                <c:pt idx="11">
                  <c:v>2.4338660435605737E-2</c:v>
                </c:pt>
                <c:pt idx="12">
                  <c:v>2.4663732063668363E-2</c:v>
                </c:pt>
                <c:pt idx="13">
                  <c:v>2.273207179403882E-2</c:v>
                </c:pt>
              </c:numCache>
            </c:numRef>
          </c:val>
          <c:smooth val="0"/>
          <c:extLst>
            <c:ext xmlns:c16="http://schemas.microsoft.com/office/drawing/2014/chart" uri="{C3380CC4-5D6E-409C-BE32-E72D297353CC}">
              <c16:uniqueId val="{0000000A-76FF-4110-8930-7E21C5F0ACC4}"/>
            </c:ext>
          </c:extLst>
        </c:ser>
        <c:ser>
          <c:idx val="12"/>
          <c:order val="11"/>
          <c:tx>
            <c:strRef>
              <c:f>'\\ka-data-pers-02.vivesnet.be\users$\u0082151\Desktop\[2017Marktaandelen.xlsx]Totaal'!$B$36</c:f>
              <c:strCache>
                <c:ptCount val="1"/>
                <c:pt idx="0">
                  <c:v>PXL</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[1]Totaal!$C$36:$P$36</c:f>
              <c:numCache>
                <c:formatCode>General</c:formatCode>
                <c:ptCount val="14"/>
                <c:pt idx="0">
                  <c:v>7.2067018669138005E-2</c:v>
                </c:pt>
                <c:pt idx="1">
                  <c:v>7.3206494528288396E-2</c:v>
                </c:pt>
                <c:pt idx="2">
                  <c:v>7.2251788672329328E-2</c:v>
                </c:pt>
                <c:pt idx="3">
                  <c:v>6.6545479647483835E-2</c:v>
                </c:pt>
                <c:pt idx="4">
                  <c:v>5.93681617752169E-2</c:v>
                </c:pt>
                <c:pt idx="5">
                  <c:v>6.0293001210579233E-2</c:v>
                </c:pt>
                <c:pt idx="6">
                  <c:v>5.8406495221816485E-2</c:v>
                </c:pt>
                <c:pt idx="7">
                  <c:v>5.8490972228722259E-2</c:v>
                </c:pt>
                <c:pt idx="8">
                  <c:v>5.9810979867285161E-2</c:v>
                </c:pt>
                <c:pt idx="9">
                  <c:v>6.0075239950797742E-2</c:v>
                </c:pt>
                <c:pt idx="10">
                  <c:v>6.3665611676388276E-2</c:v>
                </c:pt>
                <c:pt idx="11">
                  <c:v>6.5937814466749678E-2</c:v>
                </c:pt>
                <c:pt idx="12">
                  <c:v>6.5661061520494585E-2</c:v>
                </c:pt>
                <c:pt idx="13">
                  <c:v>6.6693738325347196E-2</c:v>
                </c:pt>
              </c:numCache>
            </c:numRef>
          </c:val>
          <c:smooth val="0"/>
          <c:extLst>
            <c:ext xmlns:c16="http://schemas.microsoft.com/office/drawing/2014/chart" uri="{C3380CC4-5D6E-409C-BE32-E72D297353CC}">
              <c16:uniqueId val="{0000000B-76FF-4110-8930-7E21C5F0ACC4}"/>
            </c:ext>
          </c:extLst>
        </c:ser>
        <c:ser>
          <c:idx val="13"/>
          <c:order val="12"/>
          <c:tx>
            <c:strRef>
              <c:f>'\\ka-data-pers-02.vivesnet.be\users$\u0082151\Desktop\[2017Marktaandelen.xlsx]Totaal'!$B$37</c:f>
              <c:strCache>
                <c:ptCount val="1"/>
                <c:pt idx="0">
                  <c:v>TMK</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[1]Totaal!$C$37:$P$37</c:f>
              <c:numCache>
                <c:formatCode>General</c:formatCode>
                <c:ptCount val="14"/>
                <c:pt idx="0">
                  <c:v>6.6982086895021151E-2</c:v>
                </c:pt>
                <c:pt idx="1">
                  <c:v>6.8616932503635888E-2</c:v>
                </c:pt>
                <c:pt idx="2">
                  <c:v>7.0783256382241339E-2</c:v>
                </c:pt>
                <c:pt idx="3">
                  <c:v>7.2804252283761708E-2</c:v>
                </c:pt>
                <c:pt idx="4">
                  <c:v>6.952859546299249E-2</c:v>
                </c:pt>
                <c:pt idx="5">
                  <c:v>6.6694708332478411E-2</c:v>
                </c:pt>
                <c:pt idx="6">
                  <c:v>6.3378913837308676E-2</c:v>
                </c:pt>
                <c:pt idx="7">
                  <c:v>6.0718664882016528E-2</c:v>
                </c:pt>
                <c:pt idx="8">
                  <c:v>5.8409487062563728E-2</c:v>
                </c:pt>
                <c:pt idx="9">
                  <c:v>5.7291900482146225E-2</c:v>
                </c:pt>
                <c:pt idx="10">
                  <c:v>5.9541558769933646E-2</c:v>
                </c:pt>
                <c:pt idx="11">
                  <c:v>6.1980863365796252E-2</c:v>
                </c:pt>
                <c:pt idx="12">
                  <c:v>6.2280006860110905E-2</c:v>
                </c:pt>
                <c:pt idx="13">
                  <c:v>6.634451392836839E-2</c:v>
                </c:pt>
              </c:numCache>
            </c:numRef>
          </c:val>
          <c:smooth val="0"/>
          <c:extLst>
            <c:ext xmlns:c16="http://schemas.microsoft.com/office/drawing/2014/chart" uri="{C3380CC4-5D6E-409C-BE32-E72D297353CC}">
              <c16:uniqueId val="{0000000C-76FF-4110-8930-7E21C5F0ACC4}"/>
            </c:ext>
          </c:extLst>
        </c:ser>
        <c:ser>
          <c:idx val="14"/>
          <c:order val="13"/>
          <c:tx>
            <c:strRef>
              <c:f>'\\ka-data-pers-02.vivesnet.be\users$\u0082151\Desktop\[2017Marktaandelen.xlsx]Totaal'!$B$38</c:f>
              <c:strCache>
                <c:ptCount val="1"/>
                <c:pt idx="0">
                  <c:v>TMK</c:v>
                </c:pt>
              </c:strCache>
            </c:strRef>
          </c:tx>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[1]Totaal!$C$38:$P$38</c:f>
              <c:numCache>
                <c:formatCode>General</c:formatCode>
                <c:ptCount val="14"/>
                <c:pt idx="0">
                  <c:v>6.6226053873449833E-2</c:v>
                </c:pt>
                <c:pt idx="1">
                  <c:v>6.5493646138807426E-2</c:v>
                </c:pt>
                <c:pt idx="2">
                  <c:v>6.3041154148897424E-2</c:v>
                </c:pt>
                <c:pt idx="3">
                  <c:v>6.2576221266020846E-2</c:v>
                </c:pt>
                <c:pt idx="4">
                  <c:v>6.0995590547717748E-2</c:v>
                </c:pt>
                <c:pt idx="5">
                  <c:v>6.0087818290005542E-2</c:v>
                </c:pt>
                <c:pt idx="6">
                  <c:v>5.9562194079714088E-2</c:v>
                </c:pt>
                <c:pt idx="7">
                  <c:v>6.0138341585780207E-2</c:v>
                </c:pt>
                <c:pt idx="8">
                  <c:v>5.9367629627851845E-2</c:v>
                </c:pt>
                <c:pt idx="9">
                  <c:v>5.7902439462366555E-2</c:v>
                </c:pt>
                <c:pt idx="10">
                  <c:v>5.9157925941426243E-2</c:v>
                </c:pt>
                <c:pt idx="11">
                  <c:v>6.0821067353447833E-2</c:v>
                </c:pt>
                <c:pt idx="12">
                  <c:v>6.326818950239696E-2</c:v>
                </c:pt>
                <c:pt idx="13">
                  <c:v>6.1569073337123366E-2</c:v>
                </c:pt>
              </c:numCache>
            </c:numRef>
          </c:val>
          <c:smooth val="0"/>
          <c:extLst>
            <c:ext xmlns:c16="http://schemas.microsoft.com/office/drawing/2014/chart" uri="{C3380CC4-5D6E-409C-BE32-E72D297353CC}">
              <c16:uniqueId val="{0000000D-76FF-4110-8930-7E21C5F0ACC4}"/>
            </c:ext>
          </c:extLst>
        </c:ser>
        <c:ser>
          <c:idx val="15"/>
          <c:order val="14"/>
          <c:tx>
            <c:strRef>
              <c:f>'\\ka-data-pers-02.vivesnet.be\users$\u0082151\Desktop\[2017Marktaandelen.xlsx]Totaal'!$B$39</c:f>
              <c:strCache>
                <c:ptCount val="1"/>
                <c:pt idx="0">
                  <c:v>VIVES N</c:v>
                </c:pt>
              </c:strCache>
            </c:strRef>
          </c:tx>
          <c:spPr>
            <a:ln w="76200"/>
          </c:spPr>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[1]Totaal!$C$39:$P$39</c:f>
              <c:numCache>
                <c:formatCode>General</c:formatCode>
                <c:ptCount val="14"/>
                <c:pt idx="0">
                  <c:v>3.0363261672784029E-2</c:v>
                </c:pt>
                <c:pt idx="1">
                  <c:v>3.1530887156378896E-2</c:v>
                </c:pt>
                <c:pt idx="2">
                  <c:v>3.3717501380420352E-2</c:v>
                </c:pt>
                <c:pt idx="3">
                  <c:v>3.4791412595779933E-2</c:v>
                </c:pt>
                <c:pt idx="4">
                  <c:v>3.3659185625845328E-2</c:v>
                </c:pt>
                <c:pt idx="5">
                  <c:v>3.2931858752077478E-2</c:v>
                </c:pt>
                <c:pt idx="6">
                  <c:v>3.1796286224846551E-2</c:v>
                </c:pt>
                <c:pt idx="7">
                  <c:v>3.1777380495521215E-2</c:v>
                </c:pt>
                <c:pt idx="8">
                  <c:v>3.1414052844446205E-2</c:v>
                </c:pt>
                <c:pt idx="9">
                  <c:v>2.9745818256911211E-2</c:v>
                </c:pt>
                <c:pt idx="10">
                  <c:v>2.9330473524975368E-2</c:v>
                </c:pt>
                <c:pt idx="11">
                  <c:v>2.9770940287561189E-2</c:v>
                </c:pt>
                <c:pt idx="12">
                  <c:v>2.9073803359820984E-2</c:v>
                </c:pt>
                <c:pt idx="13">
                  <c:v>2.8124746203199869E-2</c:v>
                </c:pt>
              </c:numCache>
            </c:numRef>
          </c:val>
          <c:smooth val="0"/>
          <c:extLst>
            <c:ext xmlns:c16="http://schemas.microsoft.com/office/drawing/2014/chart" uri="{C3380CC4-5D6E-409C-BE32-E72D297353CC}">
              <c16:uniqueId val="{0000000E-76FF-4110-8930-7E21C5F0ACC4}"/>
            </c:ext>
          </c:extLst>
        </c:ser>
        <c:ser>
          <c:idx val="16"/>
          <c:order val="15"/>
          <c:tx>
            <c:strRef>
              <c:f>'\\ka-data-pers-02.vivesnet.be\users$\u0082151\Desktop\[2017Marktaandelen.xlsx]Totaal'!$B$40</c:f>
              <c:strCache>
                <c:ptCount val="1"/>
                <c:pt idx="0">
                  <c:v>VIVES Z</c:v>
                </c:pt>
              </c:strCache>
            </c:strRef>
          </c:tx>
          <c:spPr>
            <a:ln w="76200"/>
          </c:spPr>
          <c:marker>
            <c:symbol val="none"/>
          </c:marker>
          <c:cat>
            <c:strRef>
              <c:f>[1]Totaal!$C$24:$P$24</c:f>
              <c:strCache>
                <c:ptCount val="14"/>
                <c:pt idx="0">
                  <c:v>04/10/04</c:v>
                </c:pt>
                <c:pt idx="1">
                  <c:v>04/10/05</c:v>
                </c:pt>
                <c:pt idx="2">
                  <c:v>04/10/06</c:v>
                </c:pt>
                <c:pt idx="3">
                  <c:v>04/10/07</c:v>
                </c:pt>
                <c:pt idx="4">
                  <c:v>2008</c:v>
                </c:pt>
                <c:pt idx="5">
                  <c:v>2009</c:v>
                </c:pt>
                <c:pt idx="6">
                  <c:v>2010</c:v>
                </c:pt>
                <c:pt idx="7">
                  <c:v>2011</c:v>
                </c:pt>
                <c:pt idx="8">
                  <c:v>2012</c:v>
                </c:pt>
                <c:pt idx="9">
                  <c:v>2013</c:v>
                </c:pt>
                <c:pt idx="10">
                  <c:v>2014</c:v>
                </c:pt>
                <c:pt idx="11">
                  <c:v>2015</c:v>
                </c:pt>
                <c:pt idx="12">
                  <c:v>2016</c:v>
                </c:pt>
                <c:pt idx="13">
                  <c:v>2017</c:v>
                </c:pt>
              </c:strCache>
            </c:strRef>
          </c:cat>
          <c:val>
            <c:numRef>
              <c:f>[1]Totaal!$C$40:$P$40</c:f>
              <c:numCache>
                <c:formatCode>General</c:formatCode>
                <c:ptCount val="14"/>
                <c:pt idx="0">
                  <c:v>7.5066762593437142E-2</c:v>
                </c:pt>
                <c:pt idx="1">
                  <c:v>7.6353622773764396E-2</c:v>
                </c:pt>
                <c:pt idx="2">
                  <c:v>7.7256546716949218E-2</c:v>
                </c:pt>
                <c:pt idx="3">
                  <c:v>7.7831979566948165E-2</c:v>
                </c:pt>
                <c:pt idx="4">
                  <c:v>7.4762758271846586E-2</c:v>
                </c:pt>
                <c:pt idx="5">
                  <c:v>7.6410119621642694E-2</c:v>
                </c:pt>
                <c:pt idx="6">
                  <c:v>7.6421800947867297E-2</c:v>
                </c:pt>
                <c:pt idx="7">
                  <c:v>7.4515383247376846E-2</c:v>
                </c:pt>
                <c:pt idx="8">
                  <c:v>7.2828137316899424E-2</c:v>
                </c:pt>
                <c:pt idx="9">
                  <c:v>6.838934429909227E-2</c:v>
                </c:pt>
                <c:pt idx="10">
                  <c:v>6.8705152014508303E-2</c:v>
                </c:pt>
                <c:pt idx="11">
                  <c:v>6.8879944056898235E-2</c:v>
                </c:pt>
                <c:pt idx="12">
                  <c:v>6.942595571961746E-2</c:v>
                </c:pt>
                <c:pt idx="13">
                  <c:v>6.9503776496385936E-2</c:v>
                </c:pt>
              </c:numCache>
            </c:numRef>
          </c:val>
          <c:smooth val="0"/>
          <c:extLst>
            <c:ext xmlns:c16="http://schemas.microsoft.com/office/drawing/2014/chart" uri="{C3380CC4-5D6E-409C-BE32-E72D297353CC}">
              <c16:uniqueId val="{0000000F-76FF-4110-8930-7E21C5F0ACC4}"/>
            </c:ext>
          </c:extLst>
        </c:ser>
        <c:dLbls>
          <c:showLegendKey val="0"/>
          <c:showVal val="0"/>
          <c:showCatName val="0"/>
          <c:showSerName val="0"/>
          <c:showPercent val="0"/>
          <c:showBubbleSize val="0"/>
        </c:dLbls>
        <c:smooth val="0"/>
        <c:axId val="1446367312"/>
        <c:axId val="1446366224"/>
      </c:lineChart>
      <c:catAx>
        <c:axId val="1446367312"/>
        <c:scaling>
          <c:orientation val="minMax"/>
        </c:scaling>
        <c:delete val="0"/>
        <c:axPos val="b"/>
        <c:numFmt formatCode="General" sourceLinked="1"/>
        <c:majorTickMark val="out"/>
        <c:minorTickMark val="none"/>
        <c:tickLblPos val="nextTo"/>
        <c:crossAx val="1446366224"/>
        <c:crosses val="autoZero"/>
        <c:auto val="1"/>
        <c:lblAlgn val="ctr"/>
        <c:lblOffset val="100"/>
        <c:noMultiLvlLbl val="0"/>
      </c:catAx>
      <c:valAx>
        <c:axId val="1446366224"/>
        <c:scaling>
          <c:orientation val="minMax"/>
        </c:scaling>
        <c:delete val="0"/>
        <c:axPos val="l"/>
        <c:majorGridlines/>
        <c:numFmt formatCode="General" sourceLinked="1"/>
        <c:majorTickMark val="out"/>
        <c:minorTickMark val="none"/>
        <c:tickLblPos val="nextTo"/>
        <c:crossAx val="1446367312"/>
        <c:crosses val="autoZero"/>
        <c:crossBetween val="between"/>
      </c:valAx>
      <c:spPr>
        <a:ln w="76200"/>
      </c:spPr>
    </c:plotArea>
    <c:legend>
      <c:legendPos val="r"/>
      <c:layout>
        <c:manualLayout>
          <c:xMode val="edge"/>
          <c:yMode val="edge"/>
          <c:x val="0.88654916301273057"/>
          <c:y val="0.26216465851756199"/>
          <c:w val="0.10758143126459889"/>
          <c:h val="0.4756705535112673"/>
        </c:manualLayout>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'[Kliks AV 07 november 2017.xlsx]Blad1'!$B$1</c:f>
              <c:strCache>
                <c:ptCount val="1"/>
                <c:pt idx="0">
                  <c:v>Ostp</c:v>
                </c:pt>
              </c:strCache>
            </c:strRef>
          </c:tx>
          <c:spPr>
            <a:ln>
              <a:solidFill>
                <a:srgbClr val="FF0000"/>
              </a:solidFill>
            </a:ln>
          </c:spPr>
          <c:marker>
            <c:spPr>
              <a:ln>
                <a:solidFill>
                  <a:srgbClr val="FF0000"/>
                </a:solidFill>
              </a:ln>
            </c:spPr>
          </c:marker>
          <c:cat>
            <c:numRef>
              <c:f>'[Kliks AV 07 november 2017.xlsx]Blad1'!$A$2:$A$19</c:f>
              <c:numCache>
                <c:formatCode>General</c:formatCode>
                <c:ptCount val="18"/>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pt idx="16">
                  <c:v>2024</c:v>
                </c:pt>
                <c:pt idx="17">
                  <c:v>2025</c:v>
                </c:pt>
              </c:numCache>
            </c:numRef>
          </c:cat>
          <c:val>
            <c:numRef>
              <c:f>'[Kliks AV 07 november 2017.xlsx]Blad1'!$B$2:$B$19</c:f>
              <c:numCache>
                <c:formatCode>General</c:formatCode>
                <c:ptCount val="18"/>
                <c:pt idx="0">
                  <c:v>4539975</c:v>
                </c:pt>
                <c:pt idx="1">
                  <c:v>4597238</c:v>
                </c:pt>
                <c:pt idx="2">
                  <c:v>4656921</c:v>
                </c:pt>
                <c:pt idx="3">
                  <c:v>4679929</c:v>
                </c:pt>
                <c:pt idx="4">
                  <c:v>4774009</c:v>
                </c:pt>
                <c:pt idx="5">
                  <c:v>4904405</c:v>
                </c:pt>
                <c:pt idx="6">
                  <c:v>5024585</c:v>
                </c:pt>
                <c:pt idx="7">
                  <c:v>5181993</c:v>
                </c:pt>
                <c:pt idx="8">
                  <c:v>5355440</c:v>
                </c:pt>
                <c:pt idx="9">
                  <c:v>5489169</c:v>
                </c:pt>
                <c:pt idx="10">
                  <c:v>5598715</c:v>
                </c:pt>
                <c:pt idx="11">
                  <c:v>5598715</c:v>
                </c:pt>
                <c:pt idx="12">
                  <c:v>5598715</c:v>
                </c:pt>
                <c:pt idx="13">
                  <c:v>5598715</c:v>
                </c:pt>
                <c:pt idx="14">
                  <c:v>5598715</c:v>
                </c:pt>
                <c:pt idx="15">
                  <c:v>5598715</c:v>
                </c:pt>
                <c:pt idx="16">
                  <c:v>5598715</c:v>
                </c:pt>
                <c:pt idx="17">
                  <c:v>5598715</c:v>
                </c:pt>
              </c:numCache>
            </c:numRef>
          </c:val>
          <c:smooth val="0"/>
          <c:extLst>
            <c:ext xmlns:c16="http://schemas.microsoft.com/office/drawing/2014/chart" uri="{C3380CC4-5D6E-409C-BE32-E72D297353CC}">
              <c16:uniqueId val="{00000000-DA78-4993-9589-F95CB9CC1494}"/>
            </c:ext>
          </c:extLst>
        </c:ser>
        <c:ser>
          <c:idx val="1"/>
          <c:order val="1"/>
          <c:tx>
            <c:strRef>
              <c:f>Blad1!#REF!</c:f>
              <c:strCache>
                <c:ptCount val="1"/>
                <c:pt idx="0">
                  <c:v>#REF!</c:v>
                </c:pt>
              </c:strCache>
            </c:strRef>
          </c:tx>
          <c:cat>
            <c:numRef>
              <c:f>'[Kliks AV 07 november 2017.xlsx]Blad1'!$A$2:$A$19</c:f>
              <c:numCache>
                <c:formatCode>General</c:formatCode>
                <c:ptCount val="18"/>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pt idx="16">
                  <c:v>2024</c:v>
                </c:pt>
                <c:pt idx="17">
                  <c:v>2025</c:v>
                </c:pt>
              </c:numCache>
            </c:numRef>
          </c:cat>
          <c:val>
            <c:numRef>
              <c:f>Blad1!#REF!</c:f>
              <c:numCache>
                <c:formatCode>General</c:formatCode>
                <c:ptCount val="1"/>
                <c:pt idx="0">
                  <c:v>1</c:v>
                </c:pt>
              </c:numCache>
            </c:numRef>
          </c:val>
          <c:smooth val="0"/>
          <c:extLst>
            <c:ext xmlns:c16="http://schemas.microsoft.com/office/drawing/2014/chart" uri="{C3380CC4-5D6E-409C-BE32-E72D297353CC}">
              <c16:uniqueId val="{00000001-DA78-4993-9589-F95CB9CC1494}"/>
            </c:ext>
          </c:extLst>
        </c:ser>
        <c:ser>
          <c:idx val="2"/>
          <c:order val="2"/>
          <c:tx>
            <c:strRef>
              <c:f>'[Kliks AV 07 november 2017.xlsx]Blad1'!$C$1</c:f>
              <c:strCache>
                <c:ptCount val="1"/>
                <c:pt idx="0">
                  <c:v>kliks</c:v>
                </c:pt>
              </c:strCache>
            </c:strRef>
          </c:tx>
          <c:cat>
            <c:numRef>
              <c:f>'[Kliks AV 07 november 2017.xlsx]Blad1'!$A$2:$A$19</c:f>
              <c:numCache>
                <c:formatCode>General</c:formatCode>
                <c:ptCount val="18"/>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pt idx="16">
                  <c:v>2024</c:v>
                </c:pt>
                <c:pt idx="17">
                  <c:v>2025</c:v>
                </c:pt>
              </c:numCache>
            </c:numRef>
          </c:cat>
          <c:val>
            <c:numRef>
              <c:f>'[Kliks AV 07 november 2017.xlsx]Blad1'!$C$2:$C$19</c:f>
              <c:numCache>
                <c:formatCode>General</c:formatCode>
                <c:ptCount val="18"/>
                <c:pt idx="0">
                  <c:v>4539975</c:v>
                </c:pt>
                <c:pt idx="1">
                  <c:v>4539975</c:v>
                </c:pt>
                <c:pt idx="2">
                  <c:v>4539975</c:v>
                </c:pt>
                <c:pt idx="3">
                  <c:v>4630774.5</c:v>
                </c:pt>
                <c:pt idx="4">
                  <c:v>4723389.99</c:v>
                </c:pt>
                <c:pt idx="5">
                  <c:v>4817857.7897999994</c:v>
                </c:pt>
                <c:pt idx="6">
                  <c:v>4914214.9455960002</c:v>
                </c:pt>
                <c:pt idx="7">
                  <c:v>4914214.9455960002</c:v>
                </c:pt>
                <c:pt idx="8">
                  <c:v>4914214.9455960002</c:v>
                </c:pt>
                <c:pt idx="9">
                  <c:v>5012499.2445079191</c:v>
                </c:pt>
                <c:pt idx="10">
                  <c:v>5112749.2293980783</c:v>
                </c:pt>
                <c:pt idx="11">
                  <c:v>5215004.2139860196</c:v>
                </c:pt>
                <c:pt idx="12">
                  <c:v>5319304.2982657654</c:v>
                </c:pt>
                <c:pt idx="13">
                  <c:v>5425690.3842310598</c:v>
                </c:pt>
                <c:pt idx="14">
                  <c:v>5534204.1919156974</c:v>
                </c:pt>
                <c:pt idx="15">
                  <c:v>5534204.1919156974</c:v>
                </c:pt>
                <c:pt idx="16">
                  <c:v>5534204.1919156974</c:v>
                </c:pt>
                <c:pt idx="17">
                  <c:v>5534204.1919156974</c:v>
                </c:pt>
              </c:numCache>
            </c:numRef>
          </c:val>
          <c:smooth val="0"/>
          <c:extLst>
            <c:ext xmlns:c16="http://schemas.microsoft.com/office/drawing/2014/chart" uri="{C3380CC4-5D6E-409C-BE32-E72D297353CC}">
              <c16:uniqueId val="{00000002-DA78-4993-9589-F95CB9CC1494}"/>
            </c:ext>
          </c:extLst>
        </c:ser>
        <c:dLbls>
          <c:showLegendKey val="0"/>
          <c:showVal val="0"/>
          <c:showCatName val="0"/>
          <c:showSerName val="0"/>
          <c:showPercent val="0"/>
          <c:showBubbleSize val="0"/>
        </c:dLbls>
        <c:marker val="1"/>
        <c:smooth val="0"/>
        <c:axId val="50969984"/>
        <c:axId val="50984064"/>
      </c:lineChart>
      <c:catAx>
        <c:axId val="50969984"/>
        <c:scaling>
          <c:orientation val="minMax"/>
        </c:scaling>
        <c:delete val="0"/>
        <c:axPos val="b"/>
        <c:numFmt formatCode="General" sourceLinked="1"/>
        <c:majorTickMark val="none"/>
        <c:minorTickMark val="none"/>
        <c:tickLblPos val="nextTo"/>
        <c:txPr>
          <a:bodyPr/>
          <a:lstStyle/>
          <a:p>
            <a:pPr>
              <a:defRPr b="1"/>
            </a:pPr>
            <a:endParaRPr lang="nl-BE"/>
          </a:p>
        </c:txPr>
        <c:crossAx val="50984064"/>
        <c:crosses val="autoZero"/>
        <c:auto val="1"/>
        <c:lblAlgn val="ctr"/>
        <c:lblOffset val="100"/>
        <c:noMultiLvlLbl val="0"/>
      </c:catAx>
      <c:valAx>
        <c:axId val="50984064"/>
        <c:scaling>
          <c:orientation val="minMax"/>
          <c:max val="6000000"/>
          <c:min val="4500000"/>
        </c:scaling>
        <c:delete val="0"/>
        <c:axPos val="l"/>
        <c:majorGridlines/>
        <c:numFmt formatCode="General" sourceLinked="1"/>
        <c:majorTickMark val="none"/>
        <c:minorTickMark val="none"/>
        <c:tickLblPos val="nextTo"/>
        <c:txPr>
          <a:bodyPr/>
          <a:lstStyle/>
          <a:p>
            <a:pPr>
              <a:defRPr b="1"/>
            </a:pPr>
            <a:endParaRPr lang="nl-BE"/>
          </a:p>
        </c:txPr>
        <c:crossAx val="50969984"/>
        <c:crosses val="autoZero"/>
        <c:crossBetween val="between"/>
      </c:valAx>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AD2E6A-41C0-4C59-8081-874D40942C2B}" type="doc">
      <dgm:prSet loTypeId="urn:microsoft.com/office/officeart/2009/layout/CircleArrowProcess" loCatId="process" qsTypeId="urn:microsoft.com/office/officeart/2005/8/quickstyle/simple1" qsCatId="simple" csTypeId="urn:microsoft.com/office/officeart/2005/8/colors/accent1_2" csCatId="accent1" phldr="1"/>
      <dgm:spPr/>
      <dgm:t>
        <a:bodyPr/>
        <a:lstStyle/>
        <a:p>
          <a:endParaRPr lang="nl-BE"/>
        </a:p>
      </dgm:t>
    </dgm:pt>
    <dgm:pt modelId="{7032DFCF-8626-4615-B61E-B34BF7868106}">
      <dgm:prSet phldrT="[Tekst]" custT="1"/>
      <dgm:spPr/>
      <dgm:t>
        <a:bodyPr/>
        <a:lstStyle/>
        <a:p>
          <a:r>
            <a:rPr lang="nl-BE" sz="2500" dirty="0">
              <a:solidFill>
                <a:srgbClr val="002060"/>
              </a:solidFill>
              <a:latin typeface="Arial" panose="020B0604020202020204" pitchFamily="34" charset="0"/>
              <a:cs typeface="Arial" panose="020B0604020202020204" pitchFamily="34" charset="0"/>
            </a:rPr>
            <a:t>sokkel</a:t>
          </a:r>
          <a:br>
            <a:rPr lang="nl-BE" sz="2500" dirty="0">
              <a:solidFill>
                <a:srgbClr val="002060"/>
              </a:solidFill>
              <a:latin typeface="Arial" panose="020B0604020202020204" pitchFamily="34" charset="0"/>
              <a:cs typeface="Arial" panose="020B0604020202020204" pitchFamily="34" charset="0"/>
            </a:rPr>
          </a:br>
          <a:r>
            <a:rPr lang="nl-BE" sz="2000" dirty="0">
              <a:solidFill>
                <a:srgbClr val="002060"/>
              </a:solidFill>
              <a:latin typeface="Arial" panose="020B0604020202020204" pitchFamily="34" charset="0"/>
              <a:cs typeface="Arial" panose="020B0604020202020204" pitchFamily="34" charset="0"/>
            </a:rPr>
            <a:t>in 2015: 11 %</a:t>
          </a:r>
        </a:p>
      </dgm:t>
    </dgm:pt>
    <dgm:pt modelId="{471571E1-117C-4517-830E-459A7514368F}" type="parTrans" cxnId="{AB9B3EA0-756B-4430-A5F2-26433D543340}">
      <dgm:prSet/>
      <dgm:spPr/>
      <dgm:t>
        <a:bodyPr/>
        <a:lstStyle/>
        <a:p>
          <a:endParaRPr lang="nl-BE"/>
        </a:p>
      </dgm:t>
    </dgm:pt>
    <dgm:pt modelId="{3E6F5ECC-B578-49AE-AEED-31D865AB8158}" type="sibTrans" cxnId="{AB9B3EA0-756B-4430-A5F2-26433D543340}">
      <dgm:prSet/>
      <dgm:spPr/>
      <dgm:t>
        <a:bodyPr/>
        <a:lstStyle/>
        <a:p>
          <a:endParaRPr lang="nl-BE"/>
        </a:p>
      </dgm:t>
    </dgm:pt>
    <dgm:pt modelId="{B97D406D-C943-4898-8D51-D6FB8418C578}">
      <dgm:prSet phldrT="[Tekst]" custT="1"/>
      <dgm:spPr/>
      <dgm:t>
        <a:bodyPr/>
        <a:lstStyle/>
        <a:p>
          <a:r>
            <a:rPr lang="nl-BE" sz="2500" dirty="0">
              <a:solidFill>
                <a:srgbClr val="002060"/>
              </a:solidFill>
              <a:latin typeface="Arial" panose="020B0604020202020204" pitchFamily="34" charset="0"/>
              <a:cs typeface="Arial" panose="020B0604020202020204" pitchFamily="34" charset="0"/>
            </a:rPr>
            <a:t>variabel deel</a:t>
          </a:r>
          <a:br>
            <a:rPr lang="nl-BE" sz="2500" dirty="0">
              <a:solidFill>
                <a:srgbClr val="002060"/>
              </a:solidFill>
              <a:latin typeface="Arial" panose="020B0604020202020204" pitchFamily="34" charset="0"/>
              <a:cs typeface="Arial" panose="020B0604020202020204" pitchFamily="34" charset="0"/>
            </a:rPr>
          </a:br>
          <a:r>
            <a:rPr lang="nl-BE" sz="2000" dirty="0">
              <a:solidFill>
                <a:srgbClr val="002060"/>
              </a:solidFill>
              <a:latin typeface="Arial" panose="020B0604020202020204" pitchFamily="34" charset="0"/>
              <a:cs typeface="Arial" panose="020B0604020202020204" pitchFamily="34" charset="0"/>
            </a:rPr>
            <a:t>in 2015: 89 %</a:t>
          </a:r>
        </a:p>
      </dgm:t>
    </dgm:pt>
    <dgm:pt modelId="{92E5FA5B-1FAA-4936-98BE-D52B2ECD66E3}" type="parTrans" cxnId="{E9F4B993-9D6B-4F00-B3D1-03E7010A7669}">
      <dgm:prSet/>
      <dgm:spPr/>
      <dgm:t>
        <a:bodyPr/>
        <a:lstStyle/>
        <a:p>
          <a:endParaRPr lang="nl-BE"/>
        </a:p>
      </dgm:t>
    </dgm:pt>
    <dgm:pt modelId="{EED4C271-78E1-42AA-8531-3ED174D0A4E4}" type="sibTrans" cxnId="{E9F4B993-9D6B-4F00-B3D1-03E7010A7669}">
      <dgm:prSet/>
      <dgm:spPr/>
      <dgm:t>
        <a:bodyPr/>
        <a:lstStyle/>
        <a:p>
          <a:endParaRPr lang="nl-BE"/>
        </a:p>
      </dgm:t>
    </dgm:pt>
    <dgm:pt modelId="{21B037A0-2253-4030-AE29-E42955BBCA2F}" type="pres">
      <dgm:prSet presAssocID="{88AD2E6A-41C0-4C59-8081-874D40942C2B}" presName="Name0" presStyleCnt="0">
        <dgm:presLayoutVars>
          <dgm:chMax val="7"/>
          <dgm:chPref val="7"/>
          <dgm:dir/>
          <dgm:animLvl val="lvl"/>
        </dgm:presLayoutVars>
      </dgm:prSet>
      <dgm:spPr/>
    </dgm:pt>
    <dgm:pt modelId="{5EC21E48-6429-495E-B7C2-9F92A47C6D8B}" type="pres">
      <dgm:prSet presAssocID="{7032DFCF-8626-4615-B61E-B34BF7868106}" presName="Accent1" presStyleCnt="0"/>
      <dgm:spPr/>
    </dgm:pt>
    <dgm:pt modelId="{C3F3F3A3-B1E6-46FD-85DF-BA90F2C4392B}" type="pres">
      <dgm:prSet presAssocID="{7032DFCF-8626-4615-B61E-B34BF7868106}" presName="Accent" presStyleLbl="node1" presStyleIdx="0" presStyleCnt="2"/>
      <dgm:spPr/>
    </dgm:pt>
    <dgm:pt modelId="{84D136EC-A050-45D5-9ABC-F316311C9847}" type="pres">
      <dgm:prSet presAssocID="{7032DFCF-8626-4615-B61E-B34BF7868106}" presName="Parent1" presStyleLbl="revTx" presStyleIdx="0" presStyleCnt="2">
        <dgm:presLayoutVars>
          <dgm:chMax val="1"/>
          <dgm:chPref val="1"/>
          <dgm:bulletEnabled val="1"/>
        </dgm:presLayoutVars>
      </dgm:prSet>
      <dgm:spPr/>
    </dgm:pt>
    <dgm:pt modelId="{113634E5-593D-468A-B883-50E4DA92BB26}" type="pres">
      <dgm:prSet presAssocID="{B97D406D-C943-4898-8D51-D6FB8418C578}" presName="Accent2" presStyleCnt="0"/>
      <dgm:spPr/>
    </dgm:pt>
    <dgm:pt modelId="{63248381-ACBC-4618-B914-BE56B516D264}" type="pres">
      <dgm:prSet presAssocID="{B97D406D-C943-4898-8D51-D6FB8418C578}" presName="Accent" presStyleLbl="node1" presStyleIdx="1" presStyleCnt="2"/>
      <dgm:spPr/>
    </dgm:pt>
    <dgm:pt modelId="{41B9E578-E970-4644-BB50-12BA360DF7FC}" type="pres">
      <dgm:prSet presAssocID="{B97D406D-C943-4898-8D51-D6FB8418C578}" presName="Parent2" presStyleLbl="revTx" presStyleIdx="1" presStyleCnt="2">
        <dgm:presLayoutVars>
          <dgm:chMax val="1"/>
          <dgm:chPref val="1"/>
          <dgm:bulletEnabled val="1"/>
        </dgm:presLayoutVars>
      </dgm:prSet>
      <dgm:spPr/>
    </dgm:pt>
  </dgm:ptLst>
  <dgm:cxnLst>
    <dgm:cxn modelId="{9440AC27-77FD-4ACF-8A42-0D77801E5217}" type="presOf" srcId="{7032DFCF-8626-4615-B61E-B34BF7868106}" destId="{84D136EC-A050-45D5-9ABC-F316311C9847}" srcOrd="0" destOrd="0" presId="urn:microsoft.com/office/officeart/2009/layout/CircleArrowProcess"/>
    <dgm:cxn modelId="{1F6AB333-68F5-4FA5-BDD3-B4898FEC5602}" type="presOf" srcId="{88AD2E6A-41C0-4C59-8081-874D40942C2B}" destId="{21B037A0-2253-4030-AE29-E42955BBCA2F}" srcOrd="0" destOrd="0" presId="urn:microsoft.com/office/officeart/2009/layout/CircleArrowProcess"/>
    <dgm:cxn modelId="{ECCD1D4B-8D5A-46C9-A267-2D988DBEABA3}" type="presOf" srcId="{B97D406D-C943-4898-8D51-D6FB8418C578}" destId="{41B9E578-E970-4644-BB50-12BA360DF7FC}" srcOrd="0" destOrd="0" presId="urn:microsoft.com/office/officeart/2009/layout/CircleArrowProcess"/>
    <dgm:cxn modelId="{E9F4B993-9D6B-4F00-B3D1-03E7010A7669}" srcId="{88AD2E6A-41C0-4C59-8081-874D40942C2B}" destId="{B97D406D-C943-4898-8D51-D6FB8418C578}" srcOrd="1" destOrd="0" parTransId="{92E5FA5B-1FAA-4936-98BE-D52B2ECD66E3}" sibTransId="{EED4C271-78E1-42AA-8531-3ED174D0A4E4}"/>
    <dgm:cxn modelId="{AB9B3EA0-756B-4430-A5F2-26433D543340}" srcId="{88AD2E6A-41C0-4C59-8081-874D40942C2B}" destId="{7032DFCF-8626-4615-B61E-B34BF7868106}" srcOrd="0" destOrd="0" parTransId="{471571E1-117C-4517-830E-459A7514368F}" sibTransId="{3E6F5ECC-B578-49AE-AEED-31D865AB8158}"/>
    <dgm:cxn modelId="{B6FE53CB-BAEA-4D47-93B3-9170F6577EDF}" type="presParOf" srcId="{21B037A0-2253-4030-AE29-E42955BBCA2F}" destId="{5EC21E48-6429-495E-B7C2-9F92A47C6D8B}" srcOrd="0" destOrd="0" presId="urn:microsoft.com/office/officeart/2009/layout/CircleArrowProcess"/>
    <dgm:cxn modelId="{2BB5FA34-BA29-4813-900A-0BB6D34CF996}" type="presParOf" srcId="{5EC21E48-6429-495E-B7C2-9F92A47C6D8B}" destId="{C3F3F3A3-B1E6-46FD-85DF-BA90F2C4392B}" srcOrd="0" destOrd="0" presId="urn:microsoft.com/office/officeart/2009/layout/CircleArrowProcess"/>
    <dgm:cxn modelId="{72D790F2-28CF-48B2-8CBC-B13649B801C8}" type="presParOf" srcId="{21B037A0-2253-4030-AE29-E42955BBCA2F}" destId="{84D136EC-A050-45D5-9ABC-F316311C9847}" srcOrd="1" destOrd="0" presId="urn:microsoft.com/office/officeart/2009/layout/CircleArrowProcess"/>
    <dgm:cxn modelId="{1087DB8A-F58B-4865-BF6D-56B189E96A3A}" type="presParOf" srcId="{21B037A0-2253-4030-AE29-E42955BBCA2F}" destId="{113634E5-593D-468A-B883-50E4DA92BB26}" srcOrd="2" destOrd="0" presId="urn:microsoft.com/office/officeart/2009/layout/CircleArrowProcess"/>
    <dgm:cxn modelId="{32730B65-D57F-45B7-BD00-731C02810F3B}" type="presParOf" srcId="{113634E5-593D-468A-B883-50E4DA92BB26}" destId="{63248381-ACBC-4618-B914-BE56B516D264}" srcOrd="0" destOrd="0" presId="urn:microsoft.com/office/officeart/2009/layout/CircleArrowProcess"/>
    <dgm:cxn modelId="{08594D07-E0E0-4C26-8B5F-55412252782E}" type="presParOf" srcId="{21B037A0-2253-4030-AE29-E42955BBCA2F}" destId="{41B9E578-E970-4644-BB50-12BA360DF7FC}" srcOrd="3"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1414EA-6C8C-40ED-82AD-8A9EA647A6C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nl-BE"/>
        </a:p>
      </dgm:t>
    </dgm:pt>
    <dgm:pt modelId="{CAA18194-3E21-407E-986C-985BD6E13C0D}">
      <dgm:prSet phldrT="[Tekst]" custT="1"/>
      <dgm:spPr/>
      <dgm:t>
        <a:bodyPr/>
        <a:lstStyle/>
        <a:p>
          <a:r>
            <a:rPr lang="nl-BE" sz="2000" dirty="0">
              <a:latin typeface="Arial" panose="020B0604020202020204" pitchFamily="34" charset="0"/>
              <a:cs typeface="Arial" panose="020B0604020202020204" pitchFamily="34" charset="0"/>
            </a:rPr>
            <a:t>per student</a:t>
          </a:r>
        </a:p>
      </dgm:t>
    </dgm:pt>
    <dgm:pt modelId="{2E4C6586-E784-4802-BB9B-D4533411739D}" type="parTrans" cxnId="{E987BA0B-4DA5-4F51-8C28-10F57566BF8A}">
      <dgm:prSet/>
      <dgm:spPr/>
      <dgm:t>
        <a:bodyPr/>
        <a:lstStyle/>
        <a:p>
          <a:endParaRPr lang="nl-BE"/>
        </a:p>
      </dgm:t>
    </dgm:pt>
    <dgm:pt modelId="{16BC64A3-D312-467D-B85C-CBED9A8591F5}" type="sibTrans" cxnId="{E987BA0B-4DA5-4F51-8C28-10F57566BF8A}">
      <dgm:prSet/>
      <dgm:spPr/>
      <dgm:t>
        <a:bodyPr/>
        <a:lstStyle/>
        <a:p>
          <a:endParaRPr lang="nl-BE"/>
        </a:p>
      </dgm:t>
    </dgm:pt>
    <dgm:pt modelId="{DDC9F1D2-2C95-4875-ACE5-DE52262F6AFF}">
      <dgm:prSet phldrT="[Tekst]" custT="1"/>
      <dgm:spPr>
        <a:solidFill>
          <a:srgbClr val="D7D4E7">
            <a:alpha val="90000"/>
          </a:srgbClr>
        </a:solidFill>
      </dgm:spPr>
      <dgm:t>
        <a:bodyPr/>
        <a:lstStyle/>
        <a:p>
          <a:r>
            <a:rPr lang="nl-BE" sz="2000" dirty="0">
              <a:solidFill>
                <a:srgbClr val="AD84C6"/>
              </a:solidFill>
              <a:latin typeface="Arial" panose="020B0604020202020204" pitchFamily="34" charset="0"/>
              <a:cs typeface="Arial" panose="020B0604020202020204" pitchFamily="34" charset="0"/>
            </a:rPr>
            <a:t>2009: 6.405 euro</a:t>
          </a:r>
        </a:p>
      </dgm:t>
    </dgm:pt>
    <dgm:pt modelId="{57112B15-9385-4996-9DB2-D0156F9A8944}" type="parTrans" cxnId="{C154E564-06CD-4FAF-BA44-F4FC92DE9B46}">
      <dgm:prSet/>
      <dgm:spPr/>
      <dgm:t>
        <a:bodyPr/>
        <a:lstStyle/>
        <a:p>
          <a:endParaRPr lang="nl-BE"/>
        </a:p>
      </dgm:t>
    </dgm:pt>
    <dgm:pt modelId="{9F5B2650-A983-4B90-8247-99452BB41953}" type="sibTrans" cxnId="{C154E564-06CD-4FAF-BA44-F4FC92DE9B46}">
      <dgm:prSet/>
      <dgm:spPr/>
      <dgm:t>
        <a:bodyPr/>
        <a:lstStyle/>
        <a:p>
          <a:endParaRPr lang="nl-BE"/>
        </a:p>
      </dgm:t>
    </dgm:pt>
    <dgm:pt modelId="{493CD345-0322-44F6-925E-C9129EA2BCA8}">
      <dgm:prSet phldrT="[Tekst]" custT="1"/>
      <dgm:spPr>
        <a:solidFill>
          <a:srgbClr val="D7D4E7">
            <a:alpha val="90000"/>
          </a:srgbClr>
        </a:solidFill>
      </dgm:spPr>
      <dgm:t>
        <a:bodyPr/>
        <a:lstStyle/>
        <a:p>
          <a:r>
            <a:rPr lang="nl-BE" sz="2000" dirty="0">
              <a:solidFill>
                <a:srgbClr val="AD84C6"/>
              </a:solidFill>
              <a:latin typeface="Arial" panose="020B0604020202020204" pitchFamily="34" charset="0"/>
              <a:cs typeface="Arial" panose="020B0604020202020204" pitchFamily="34" charset="0"/>
            </a:rPr>
            <a:t>2016: 5.078 euro (incl. extra inschrijvingsgeld)</a:t>
          </a:r>
        </a:p>
      </dgm:t>
    </dgm:pt>
    <dgm:pt modelId="{8B4F759D-1DD3-4193-A17A-56D584473464}" type="parTrans" cxnId="{37634ACC-3566-4900-8665-4B07CBDBAED9}">
      <dgm:prSet/>
      <dgm:spPr/>
      <dgm:t>
        <a:bodyPr/>
        <a:lstStyle/>
        <a:p>
          <a:endParaRPr lang="nl-BE"/>
        </a:p>
      </dgm:t>
    </dgm:pt>
    <dgm:pt modelId="{52F8053D-3B93-40B5-B429-9C63FF91E83D}" type="sibTrans" cxnId="{37634ACC-3566-4900-8665-4B07CBDBAED9}">
      <dgm:prSet/>
      <dgm:spPr/>
      <dgm:t>
        <a:bodyPr/>
        <a:lstStyle/>
        <a:p>
          <a:endParaRPr lang="nl-BE"/>
        </a:p>
      </dgm:t>
    </dgm:pt>
    <dgm:pt modelId="{C0FA7B62-44E0-499A-8001-F84763A687D4}">
      <dgm:prSet phldrT="[Tekst]" custT="1"/>
      <dgm:spPr/>
      <dgm:t>
        <a:bodyPr/>
        <a:lstStyle/>
        <a:p>
          <a:r>
            <a:rPr lang="nl-BE" sz="2000" dirty="0">
              <a:latin typeface="Arial" panose="020B0604020202020204" pitchFamily="34" charset="0"/>
              <a:cs typeface="Arial" panose="020B0604020202020204" pitchFamily="34" charset="0"/>
            </a:rPr>
            <a:t>per VTE student</a:t>
          </a:r>
        </a:p>
      </dgm:t>
    </dgm:pt>
    <dgm:pt modelId="{159DB7F3-622D-4853-894D-5C252CAFA1E7}" type="parTrans" cxnId="{A6427344-0100-4315-B40C-8A42AC5CBBC3}">
      <dgm:prSet/>
      <dgm:spPr/>
      <dgm:t>
        <a:bodyPr/>
        <a:lstStyle/>
        <a:p>
          <a:endParaRPr lang="nl-BE"/>
        </a:p>
      </dgm:t>
    </dgm:pt>
    <dgm:pt modelId="{8E3EBFD9-F3A5-4951-B119-ED4B019A0067}" type="sibTrans" cxnId="{A6427344-0100-4315-B40C-8A42AC5CBBC3}">
      <dgm:prSet/>
      <dgm:spPr/>
      <dgm:t>
        <a:bodyPr/>
        <a:lstStyle/>
        <a:p>
          <a:endParaRPr lang="nl-BE"/>
        </a:p>
      </dgm:t>
    </dgm:pt>
    <dgm:pt modelId="{CE98E4FF-2602-4F0D-9C9B-58C3DF256BA5}">
      <dgm:prSet phldrT="[Tekst]" custT="1"/>
      <dgm:spPr>
        <a:solidFill>
          <a:srgbClr val="D7D4E7">
            <a:alpha val="90000"/>
          </a:srgbClr>
        </a:solidFill>
      </dgm:spPr>
      <dgm:t>
        <a:bodyPr/>
        <a:lstStyle/>
        <a:p>
          <a:r>
            <a:rPr lang="nl-BE" sz="2000" dirty="0">
              <a:solidFill>
                <a:srgbClr val="AD84C6"/>
              </a:solidFill>
              <a:latin typeface="Arial" panose="020B0604020202020204" pitchFamily="34" charset="0"/>
              <a:cs typeface="Arial" panose="020B0604020202020204" pitchFamily="34" charset="0"/>
            </a:rPr>
            <a:t>2009: 7.067 euro</a:t>
          </a:r>
        </a:p>
      </dgm:t>
    </dgm:pt>
    <dgm:pt modelId="{E1EFE23F-2EAA-4558-B9EB-AFF06118EA0D}" type="parTrans" cxnId="{239E9A9C-942B-4BEF-8EDE-83F799032F52}">
      <dgm:prSet/>
      <dgm:spPr/>
      <dgm:t>
        <a:bodyPr/>
        <a:lstStyle/>
        <a:p>
          <a:endParaRPr lang="nl-BE"/>
        </a:p>
      </dgm:t>
    </dgm:pt>
    <dgm:pt modelId="{C0A48612-A55B-4CC1-9B07-8F4F7DFAB044}" type="sibTrans" cxnId="{239E9A9C-942B-4BEF-8EDE-83F799032F52}">
      <dgm:prSet/>
      <dgm:spPr/>
      <dgm:t>
        <a:bodyPr/>
        <a:lstStyle/>
        <a:p>
          <a:endParaRPr lang="nl-BE"/>
        </a:p>
      </dgm:t>
    </dgm:pt>
    <dgm:pt modelId="{BF226B02-9FF8-4DA9-8929-94D533827CED}">
      <dgm:prSet phldrT="[Tekst]" custT="1"/>
      <dgm:spPr>
        <a:solidFill>
          <a:srgbClr val="D7D4E7">
            <a:alpha val="90000"/>
          </a:srgbClr>
        </a:solidFill>
      </dgm:spPr>
      <dgm:t>
        <a:bodyPr/>
        <a:lstStyle/>
        <a:p>
          <a:r>
            <a:rPr lang="nl-BE" sz="2000" dirty="0">
              <a:solidFill>
                <a:srgbClr val="AD84C6"/>
              </a:solidFill>
              <a:latin typeface="Arial" panose="020B0604020202020204" pitchFamily="34" charset="0"/>
              <a:cs typeface="Arial" panose="020B0604020202020204" pitchFamily="34" charset="0"/>
            </a:rPr>
            <a:t>2016: 5.929 euro (incl. extra inschrijvingsgeld)</a:t>
          </a:r>
        </a:p>
      </dgm:t>
    </dgm:pt>
    <dgm:pt modelId="{D9EBFA82-DE29-45F9-842A-61DFB6367078}" type="parTrans" cxnId="{70DED357-5015-4968-88A2-51EA1DFDEC98}">
      <dgm:prSet/>
      <dgm:spPr/>
      <dgm:t>
        <a:bodyPr/>
        <a:lstStyle/>
        <a:p>
          <a:endParaRPr lang="nl-BE"/>
        </a:p>
      </dgm:t>
    </dgm:pt>
    <dgm:pt modelId="{B5B1159A-51DB-4735-B25F-67B57F403C8C}" type="sibTrans" cxnId="{70DED357-5015-4968-88A2-51EA1DFDEC98}">
      <dgm:prSet/>
      <dgm:spPr/>
      <dgm:t>
        <a:bodyPr/>
        <a:lstStyle/>
        <a:p>
          <a:endParaRPr lang="nl-BE"/>
        </a:p>
      </dgm:t>
    </dgm:pt>
    <dgm:pt modelId="{E7B1D632-2FC7-4873-B3C1-A1497CF1A2CB}">
      <dgm:prSet phldrT="[Tekst]" custT="1"/>
      <dgm:spPr>
        <a:solidFill>
          <a:srgbClr val="D7D4E7">
            <a:alpha val="90000"/>
          </a:srgbClr>
        </a:solidFill>
      </dgm:spPr>
      <dgm:t>
        <a:bodyPr/>
        <a:lstStyle/>
        <a:p>
          <a:r>
            <a:rPr lang="nl-BE" sz="2000" dirty="0">
              <a:solidFill>
                <a:srgbClr val="AD84C6"/>
              </a:solidFill>
              <a:latin typeface="Arial" panose="020B0604020202020204" pitchFamily="34" charset="0"/>
              <a:cs typeface="Arial" panose="020B0604020202020204" pitchFamily="34" charset="0"/>
            </a:rPr>
            <a:t>daalt reëel met 20,71 %</a:t>
          </a:r>
        </a:p>
      </dgm:t>
    </dgm:pt>
    <dgm:pt modelId="{793C3775-1588-4D1A-BA8F-D755FFD4C9BE}" type="parTrans" cxnId="{0B47AC07-2768-4CDA-8B8F-79A7C3BC6658}">
      <dgm:prSet/>
      <dgm:spPr/>
      <dgm:t>
        <a:bodyPr/>
        <a:lstStyle/>
        <a:p>
          <a:endParaRPr lang="nl-BE"/>
        </a:p>
      </dgm:t>
    </dgm:pt>
    <dgm:pt modelId="{A12F188F-B08C-4B76-B968-2379460AF4D7}" type="sibTrans" cxnId="{0B47AC07-2768-4CDA-8B8F-79A7C3BC6658}">
      <dgm:prSet/>
      <dgm:spPr/>
      <dgm:t>
        <a:bodyPr/>
        <a:lstStyle/>
        <a:p>
          <a:endParaRPr lang="nl-BE"/>
        </a:p>
      </dgm:t>
    </dgm:pt>
    <dgm:pt modelId="{EBB4D7D1-8A8B-4203-B399-5D57D31E0A6D}">
      <dgm:prSet phldrT="[Tekst]" custT="1"/>
      <dgm:spPr>
        <a:solidFill>
          <a:srgbClr val="D7D4E7">
            <a:alpha val="90000"/>
          </a:srgbClr>
        </a:solidFill>
      </dgm:spPr>
      <dgm:t>
        <a:bodyPr/>
        <a:lstStyle/>
        <a:p>
          <a:r>
            <a:rPr lang="nl-BE" sz="2000" dirty="0">
              <a:solidFill>
                <a:srgbClr val="AD84C6"/>
              </a:solidFill>
              <a:latin typeface="Arial" panose="020B0604020202020204" pitchFamily="34" charset="0"/>
              <a:cs typeface="Arial" panose="020B0604020202020204" pitchFamily="34" charset="0"/>
            </a:rPr>
            <a:t>daalt reëel met 16,10 %</a:t>
          </a:r>
        </a:p>
      </dgm:t>
    </dgm:pt>
    <dgm:pt modelId="{80B518BE-9DFF-4453-B228-595CCF856A6D}" type="parTrans" cxnId="{C6FE2371-A1AC-4CFB-8FEA-8DFF8EB2B7E6}">
      <dgm:prSet/>
      <dgm:spPr/>
      <dgm:t>
        <a:bodyPr/>
        <a:lstStyle/>
        <a:p>
          <a:endParaRPr lang="nl-BE"/>
        </a:p>
      </dgm:t>
    </dgm:pt>
    <dgm:pt modelId="{D4801A35-9D15-4B37-85A9-AC6F5B07D48B}" type="sibTrans" cxnId="{C6FE2371-A1AC-4CFB-8FEA-8DFF8EB2B7E6}">
      <dgm:prSet/>
      <dgm:spPr/>
      <dgm:t>
        <a:bodyPr/>
        <a:lstStyle/>
        <a:p>
          <a:endParaRPr lang="nl-BE"/>
        </a:p>
      </dgm:t>
    </dgm:pt>
    <dgm:pt modelId="{A2A837B4-8A70-447E-9CDC-6473DAF9402B}" type="pres">
      <dgm:prSet presAssocID="{051414EA-6C8C-40ED-82AD-8A9EA647A6C0}" presName="linearFlow" presStyleCnt="0">
        <dgm:presLayoutVars>
          <dgm:dir/>
          <dgm:animLvl val="lvl"/>
          <dgm:resizeHandles val="exact"/>
        </dgm:presLayoutVars>
      </dgm:prSet>
      <dgm:spPr/>
    </dgm:pt>
    <dgm:pt modelId="{FE75AE13-4CCD-421F-BFE8-A66F959189A6}" type="pres">
      <dgm:prSet presAssocID="{CAA18194-3E21-407E-986C-985BD6E13C0D}" presName="composite" presStyleCnt="0"/>
      <dgm:spPr/>
    </dgm:pt>
    <dgm:pt modelId="{63F5B2EB-290A-4392-9AD0-2667AE93E652}" type="pres">
      <dgm:prSet presAssocID="{CAA18194-3E21-407E-986C-985BD6E13C0D}" presName="parentText" presStyleLbl="alignNode1" presStyleIdx="0" presStyleCnt="2">
        <dgm:presLayoutVars>
          <dgm:chMax val="1"/>
          <dgm:bulletEnabled val="1"/>
        </dgm:presLayoutVars>
      </dgm:prSet>
      <dgm:spPr/>
    </dgm:pt>
    <dgm:pt modelId="{067A1B7A-675D-43DC-A274-E6DA5EB2F1A8}" type="pres">
      <dgm:prSet presAssocID="{CAA18194-3E21-407E-986C-985BD6E13C0D}" presName="descendantText" presStyleLbl="alignAcc1" presStyleIdx="0" presStyleCnt="2">
        <dgm:presLayoutVars>
          <dgm:bulletEnabled val="1"/>
        </dgm:presLayoutVars>
      </dgm:prSet>
      <dgm:spPr/>
    </dgm:pt>
    <dgm:pt modelId="{76790176-623D-4143-BD94-021D35368CAB}" type="pres">
      <dgm:prSet presAssocID="{16BC64A3-D312-467D-B85C-CBED9A8591F5}" presName="sp" presStyleCnt="0"/>
      <dgm:spPr/>
    </dgm:pt>
    <dgm:pt modelId="{A3A88349-F72F-400F-A4F7-50628AB7EC11}" type="pres">
      <dgm:prSet presAssocID="{C0FA7B62-44E0-499A-8001-F84763A687D4}" presName="composite" presStyleCnt="0"/>
      <dgm:spPr/>
    </dgm:pt>
    <dgm:pt modelId="{E4C07466-03E5-46E0-817B-B446E3C33C34}" type="pres">
      <dgm:prSet presAssocID="{C0FA7B62-44E0-499A-8001-F84763A687D4}" presName="parentText" presStyleLbl="alignNode1" presStyleIdx="1" presStyleCnt="2">
        <dgm:presLayoutVars>
          <dgm:chMax val="1"/>
          <dgm:bulletEnabled val="1"/>
        </dgm:presLayoutVars>
      </dgm:prSet>
      <dgm:spPr/>
    </dgm:pt>
    <dgm:pt modelId="{A8CA2B2A-4F6E-4E3A-BCD4-4AFEBF9669B1}" type="pres">
      <dgm:prSet presAssocID="{C0FA7B62-44E0-499A-8001-F84763A687D4}" presName="descendantText" presStyleLbl="alignAcc1" presStyleIdx="1" presStyleCnt="2">
        <dgm:presLayoutVars>
          <dgm:bulletEnabled val="1"/>
        </dgm:presLayoutVars>
      </dgm:prSet>
      <dgm:spPr/>
    </dgm:pt>
  </dgm:ptLst>
  <dgm:cxnLst>
    <dgm:cxn modelId="{0B47AC07-2768-4CDA-8B8F-79A7C3BC6658}" srcId="{CAA18194-3E21-407E-986C-985BD6E13C0D}" destId="{E7B1D632-2FC7-4873-B3C1-A1497CF1A2CB}" srcOrd="2" destOrd="0" parTransId="{793C3775-1588-4D1A-BA8F-D755FFD4C9BE}" sibTransId="{A12F188F-B08C-4B76-B968-2379460AF4D7}"/>
    <dgm:cxn modelId="{E987BA0B-4DA5-4F51-8C28-10F57566BF8A}" srcId="{051414EA-6C8C-40ED-82AD-8A9EA647A6C0}" destId="{CAA18194-3E21-407E-986C-985BD6E13C0D}" srcOrd="0" destOrd="0" parTransId="{2E4C6586-E784-4802-BB9B-D4533411739D}" sibTransId="{16BC64A3-D312-467D-B85C-CBED9A8591F5}"/>
    <dgm:cxn modelId="{208D9E1C-5D93-4AF3-917B-DEFE77708638}" type="presOf" srcId="{C0FA7B62-44E0-499A-8001-F84763A687D4}" destId="{E4C07466-03E5-46E0-817B-B446E3C33C34}" srcOrd="0" destOrd="0" presId="urn:microsoft.com/office/officeart/2005/8/layout/chevron2"/>
    <dgm:cxn modelId="{7E378736-657D-436E-A66C-62F7A70BB74C}" type="presOf" srcId="{051414EA-6C8C-40ED-82AD-8A9EA647A6C0}" destId="{A2A837B4-8A70-447E-9CDC-6473DAF9402B}" srcOrd="0" destOrd="0" presId="urn:microsoft.com/office/officeart/2005/8/layout/chevron2"/>
    <dgm:cxn modelId="{37E6A337-59F3-47AD-9958-0A4E709C1695}" type="presOf" srcId="{DDC9F1D2-2C95-4875-ACE5-DE52262F6AFF}" destId="{067A1B7A-675D-43DC-A274-E6DA5EB2F1A8}" srcOrd="0" destOrd="0" presId="urn:microsoft.com/office/officeart/2005/8/layout/chevron2"/>
    <dgm:cxn modelId="{A6427344-0100-4315-B40C-8A42AC5CBBC3}" srcId="{051414EA-6C8C-40ED-82AD-8A9EA647A6C0}" destId="{C0FA7B62-44E0-499A-8001-F84763A687D4}" srcOrd="1" destOrd="0" parTransId="{159DB7F3-622D-4853-894D-5C252CAFA1E7}" sibTransId="{8E3EBFD9-F3A5-4951-B119-ED4B019A0067}"/>
    <dgm:cxn modelId="{C154E564-06CD-4FAF-BA44-F4FC92DE9B46}" srcId="{CAA18194-3E21-407E-986C-985BD6E13C0D}" destId="{DDC9F1D2-2C95-4875-ACE5-DE52262F6AFF}" srcOrd="0" destOrd="0" parTransId="{57112B15-9385-4996-9DB2-D0156F9A8944}" sibTransId="{9F5B2650-A983-4B90-8247-99452BB41953}"/>
    <dgm:cxn modelId="{4679E14E-E12F-4CC2-AB98-52F85395D8FF}" type="presOf" srcId="{BF226B02-9FF8-4DA9-8929-94D533827CED}" destId="{A8CA2B2A-4F6E-4E3A-BCD4-4AFEBF9669B1}" srcOrd="0" destOrd="1" presId="urn:microsoft.com/office/officeart/2005/8/layout/chevron2"/>
    <dgm:cxn modelId="{C6FE2371-A1AC-4CFB-8FEA-8DFF8EB2B7E6}" srcId="{C0FA7B62-44E0-499A-8001-F84763A687D4}" destId="{EBB4D7D1-8A8B-4203-B399-5D57D31E0A6D}" srcOrd="2" destOrd="0" parTransId="{80B518BE-9DFF-4453-B228-595CCF856A6D}" sibTransId="{D4801A35-9D15-4B37-85A9-AC6F5B07D48B}"/>
    <dgm:cxn modelId="{70DED357-5015-4968-88A2-51EA1DFDEC98}" srcId="{C0FA7B62-44E0-499A-8001-F84763A687D4}" destId="{BF226B02-9FF8-4DA9-8929-94D533827CED}" srcOrd="1" destOrd="0" parTransId="{D9EBFA82-DE29-45F9-842A-61DFB6367078}" sibTransId="{B5B1159A-51DB-4735-B25F-67B57F403C8C}"/>
    <dgm:cxn modelId="{2FE6DD58-1977-40C7-AFFC-C2DDB6F20416}" type="presOf" srcId="{CE98E4FF-2602-4F0D-9C9B-58C3DF256BA5}" destId="{A8CA2B2A-4F6E-4E3A-BCD4-4AFEBF9669B1}" srcOrd="0" destOrd="0" presId="urn:microsoft.com/office/officeart/2005/8/layout/chevron2"/>
    <dgm:cxn modelId="{08AC1492-9610-485B-97A2-6724F06D4968}" type="presOf" srcId="{EBB4D7D1-8A8B-4203-B399-5D57D31E0A6D}" destId="{A8CA2B2A-4F6E-4E3A-BCD4-4AFEBF9669B1}" srcOrd="0" destOrd="2" presId="urn:microsoft.com/office/officeart/2005/8/layout/chevron2"/>
    <dgm:cxn modelId="{239E9A9C-942B-4BEF-8EDE-83F799032F52}" srcId="{C0FA7B62-44E0-499A-8001-F84763A687D4}" destId="{CE98E4FF-2602-4F0D-9C9B-58C3DF256BA5}" srcOrd="0" destOrd="0" parTransId="{E1EFE23F-2EAA-4558-B9EB-AFF06118EA0D}" sibTransId="{C0A48612-A55B-4CC1-9B07-8F4F7DFAB044}"/>
    <dgm:cxn modelId="{5F7D42A0-4A75-43AD-91D3-9832A1BCD288}" type="presOf" srcId="{CAA18194-3E21-407E-986C-985BD6E13C0D}" destId="{63F5B2EB-290A-4392-9AD0-2667AE93E652}" srcOrd="0" destOrd="0" presId="urn:microsoft.com/office/officeart/2005/8/layout/chevron2"/>
    <dgm:cxn modelId="{422268A0-6CAB-4888-8D2F-8335334A4ABC}" type="presOf" srcId="{E7B1D632-2FC7-4873-B3C1-A1497CF1A2CB}" destId="{067A1B7A-675D-43DC-A274-E6DA5EB2F1A8}" srcOrd="0" destOrd="2" presId="urn:microsoft.com/office/officeart/2005/8/layout/chevron2"/>
    <dgm:cxn modelId="{487F5DB0-7715-4045-B382-B1EEBFDE09E7}" type="presOf" srcId="{493CD345-0322-44F6-925E-C9129EA2BCA8}" destId="{067A1B7A-675D-43DC-A274-E6DA5EB2F1A8}" srcOrd="0" destOrd="1" presId="urn:microsoft.com/office/officeart/2005/8/layout/chevron2"/>
    <dgm:cxn modelId="{37634ACC-3566-4900-8665-4B07CBDBAED9}" srcId="{CAA18194-3E21-407E-986C-985BD6E13C0D}" destId="{493CD345-0322-44F6-925E-C9129EA2BCA8}" srcOrd="1" destOrd="0" parTransId="{8B4F759D-1DD3-4193-A17A-56D584473464}" sibTransId="{52F8053D-3B93-40B5-B429-9C63FF91E83D}"/>
    <dgm:cxn modelId="{C2A271FD-F67B-42ED-ABB6-8DD1A23D61DF}" type="presParOf" srcId="{A2A837B4-8A70-447E-9CDC-6473DAF9402B}" destId="{FE75AE13-4CCD-421F-BFE8-A66F959189A6}" srcOrd="0" destOrd="0" presId="urn:microsoft.com/office/officeart/2005/8/layout/chevron2"/>
    <dgm:cxn modelId="{7C93A878-9A53-4B26-BD55-4F7CC235A775}" type="presParOf" srcId="{FE75AE13-4CCD-421F-BFE8-A66F959189A6}" destId="{63F5B2EB-290A-4392-9AD0-2667AE93E652}" srcOrd="0" destOrd="0" presId="urn:microsoft.com/office/officeart/2005/8/layout/chevron2"/>
    <dgm:cxn modelId="{AFE615C8-52FC-413E-B09E-D4B4CB5686A9}" type="presParOf" srcId="{FE75AE13-4CCD-421F-BFE8-A66F959189A6}" destId="{067A1B7A-675D-43DC-A274-E6DA5EB2F1A8}" srcOrd="1" destOrd="0" presId="urn:microsoft.com/office/officeart/2005/8/layout/chevron2"/>
    <dgm:cxn modelId="{9CC94491-7F57-4769-9904-DAED6EEE09B7}" type="presParOf" srcId="{A2A837B4-8A70-447E-9CDC-6473DAF9402B}" destId="{76790176-623D-4143-BD94-021D35368CAB}" srcOrd="1" destOrd="0" presId="urn:microsoft.com/office/officeart/2005/8/layout/chevron2"/>
    <dgm:cxn modelId="{0EE6D8AC-CF6C-4FFD-8EE0-26300B32F646}" type="presParOf" srcId="{A2A837B4-8A70-447E-9CDC-6473DAF9402B}" destId="{A3A88349-F72F-400F-A4F7-50628AB7EC11}" srcOrd="2" destOrd="0" presId="urn:microsoft.com/office/officeart/2005/8/layout/chevron2"/>
    <dgm:cxn modelId="{46C47038-7409-452B-99E2-26C987907833}" type="presParOf" srcId="{A3A88349-F72F-400F-A4F7-50628AB7EC11}" destId="{E4C07466-03E5-46E0-817B-B446E3C33C34}" srcOrd="0" destOrd="0" presId="urn:microsoft.com/office/officeart/2005/8/layout/chevron2"/>
    <dgm:cxn modelId="{47206309-728C-4E01-818E-93C4591A178C}" type="presParOf" srcId="{A3A88349-F72F-400F-A4F7-50628AB7EC11}" destId="{A8CA2B2A-4F6E-4E3A-BCD4-4AFEBF9669B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07065E-9B70-4142-AA9E-45D1935FAA0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nl-BE"/>
        </a:p>
      </dgm:t>
    </dgm:pt>
    <dgm:pt modelId="{66923CBF-1825-4BE3-83C8-A9E0B17B09E6}">
      <dgm:prSet custT="1"/>
      <dgm:spPr/>
      <dgm:t>
        <a:bodyPr/>
        <a:lstStyle/>
        <a:p>
          <a:r>
            <a:rPr lang="nl-BE" sz="2000" dirty="0">
              <a:latin typeface="Arial" panose="020B0604020202020204" pitchFamily="34" charset="0"/>
              <a:cs typeface="Arial" panose="020B0604020202020204" pitchFamily="34" charset="0"/>
            </a:rPr>
            <a:t>totaal</a:t>
          </a:r>
        </a:p>
      </dgm:t>
    </dgm:pt>
    <dgm:pt modelId="{3B5C9E37-27FD-402A-874B-897F068030A2}" type="parTrans" cxnId="{AE5448E5-B523-40B1-B928-83F4CFE49679}">
      <dgm:prSet/>
      <dgm:spPr/>
      <dgm:t>
        <a:bodyPr/>
        <a:lstStyle/>
        <a:p>
          <a:endParaRPr lang="nl-BE"/>
        </a:p>
      </dgm:t>
    </dgm:pt>
    <dgm:pt modelId="{B4B1F864-26C0-438E-88C6-2F8CE3A9D21B}" type="sibTrans" cxnId="{AE5448E5-B523-40B1-B928-83F4CFE49679}">
      <dgm:prSet/>
      <dgm:spPr/>
      <dgm:t>
        <a:bodyPr/>
        <a:lstStyle/>
        <a:p>
          <a:endParaRPr lang="nl-BE"/>
        </a:p>
      </dgm:t>
    </dgm:pt>
    <dgm:pt modelId="{A3E7F27B-1413-4FAA-88F0-87B3B5675299}">
      <dgm:prSet custT="1"/>
      <dgm:spPr/>
      <dgm:t>
        <a:bodyPr/>
        <a:lstStyle/>
        <a:p>
          <a:r>
            <a:rPr lang="nl-BE" sz="2000" dirty="0">
              <a:solidFill>
                <a:srgbClr val="AD84C6"/>
              </a:solidFill>
              <a:latin typeface="Arial" panose="020B0604020202020204" pitchFamily="34" charset="0"/>
              <a:cs typeface="Arial" panose="020B0604020202020204" pitchFamily="34" charset="0"/>
            </a:rPr>
            <a:t>161 miljoen euro tekort</a:t>
          </a:r>
        </a:p>
      </dgm:t>
    </dgm:pt>
    <dgm:pt modelId="{1C82215D-DB12-455F-B028-6406D1145BE8}" type="parTrans" cxnId="{FA7E3307-1616-4FE6-9881-50B2B5529460}">
      <dgm:prSet/>
      <dgm:spPr/>
      <dgm:t>
        <a:bodyPr/>
        <a:lstStyle/>
        <a:p>
          <a:endParaRPr lang="nl-BE"/>
        </a:p>
      </dgm:t>
    </dgm:pt>
    <dgm:pt modelId="{8482495C-A4A8-4CB4-BC66-1AA07B3896E3}" type="sibTrans" cxnId="{FA7E3307-1616-4FE6-9881-50B2B5529460}">
      <dgm:prSet/>
      <dgm:spPr/>
      <dgm:t>
        <a:bodyPr/>
        <a:lstStyle/>
        <a:p>
          <a:endParaRPr lang="nl-BE"/>
        </a:p>
      </dgm:t>
    </dgm:pt>
    <dgm:pt modelId="{926692DC-8C86-4FED-9251-5CC114267A0F}">
      <dgm:prSet custT="1"/>
      <dgm:spPr/>
      <dgm:t>
        <a:bodyPr/>
        <a:lstStyle/>
        <a:p>
          <a:r>
            <a:rPr lang="nl-BE" sz="2000" dirty="0">
              <a:latin typeface="Arial" panose="020B0604020202020204" pitchFamily="34" charset="0"/>
              <a:cs typeface="Arial" panose="020B0604020202020204" pitchFamily="34" charset="0"/>
            </a:rPr>
            <a:t>besparing op personeel</a:t>
          </a:r>
        </a:p>
      </dgm:t>
    </dgm:pt>
    <dgm:pt modelId="{45C89AF4-2EDD-4956-8ECF-A28A34D6EF62}" type="parTrans" cxnId="{09DBF44E-88F6-4524-B4BB-E88C847D8B10}">
      <dgm:prSet/>
      <dgm:spPr/>
      <dgm:t>
        <a:bodyPr/>
        <a:lstStyle/>
        <a:p>
          <a:endParaRPr lang="nl-BE"/>
        </a:p>
      </dgm:t>
    </dgm:pt>
    <dgm:pt modelId="{41165D32-2039-46F4-9A00-14D4816C325F}" type="sibTrans" cxnId="{09DBF44E-88F6-4524-B4BB-E88C847D8B10}">
      <dgm:prSet/>
      <dgm:spPr/>
      <dgm:t>
        <a:bodyPr/>
        <a:lstStyle/>
        <a:p>
          <a:endParaRPr lang="nl-BE"/>
        </a:p>
      </dgm:t>
    </dgm:pt>
    <dgm:pt modelId="{63267DA3-9630-4CA6-9A74-40E851170AFC}">
      <dgm:prSet custT="1"/>
      <dgm:spPr/>
      <dgm:t>
        <a:bodyPr/>
        <a:lstStyle/>
        <a:p>
          <a:r>
            <a:rPr lang="nl-BE" sz="2000" dirty="0">
              <a:solidFill>
                <a:srgbClr val="AD84C6"/>
              </a:solidFill>
              <a:latin typeface="Arial" panose="020B0604020202020204" pitchFamily="34" charset="0"/>
              <a:cs typeface="Arial" panose="020B0604020202020204" pitchFamily="34" charset="0"/>
            </a:rPr>
            <a:t>129 miljoen euro</a:t>
          </a:r>
        </a:p>
      </dgm:t>
    </dgm:pt>
    <dgm:pt modelId="{F3DD29FD-DB58-4F41-9BCF-C4348E1A7DA8}" type="parTrans" cxnId="{17DDCFFE-FE4C-4AF4-B795-A18A28A9756E}">
      <dgm:prSet/>
      <dgm:spPr/>
      <dgm:t>
        <a:bodyPr/>
        <a:lstStyle/>
        <a:p>
          <a:endParaRPr lang="nl-BE"/>
        </a:p>
      </dgm:t>
    </dgm:pt>
    <dgm:pt modelId="{EB1C667E-5430-4BC2-9C85-5BB1F61F18B3}" type="sibTrans" cxnId="{17DDCFFE-FE4C-4AF4-B795-A18A28A9756E}">
      <dgm:prSet/>
      <dgm:spPr/>
      <dgm:t>
        <a:bodyPr/>
        <a:lstStyle/>
        <a:p>
          <a:endParaRPr lang="nl-BE"/>
        </a:p>
      </dgm:t>
    </dgm:pt>
    <dgm:pt modelId="{E1E0F348-7D5A-4DA3-988B-767C9E192EA2}">
      <dgm:prSet custT="1"/>
      <dgm:spPr/>
      <dgm:t>
        <a:bodyPr/>
        <a:lstStyle/>
        <a:p>
          <a:r>
            <a:rPr lang="nl-BE" sz="2000" dirty="0">
              <a:latin typeface="Arial" panose="020B0604020202020204" pitchFamily="34" charset="0"/>
              <a:cs typeface="Arial" panose="020B0604020202020204" pitchFamily="34" charset="0"/>
            </a:rPr>
            <a:t>besparing werkingsmiddelen</a:t>
          </a:r>
        </a:p>
      </dgm:t>
    </dgm:pt>
    <dgm:pt modelId="{7A8C4146-F9F3-4840-8685-E33C55668AD6}" type="parTrans" cxnId="{4F889CBF-4FE5-4CF7-856A-45C5034955DA}">
      <dgm:prSet/>
      <dgm:spPr/>
      <dgm:t>
        <a:bodyPr/>
        <a:lstStyle/>
        <a:p>
          <a:endParaRPr lang="nl-BE"/>
        </a:p>
      </dgm:t>
    </dgm:pt>
    <dgm:pt modelId="{58F12B9C-09C2-48E1-81BD-26B4D8615418}" type="sibTrans" cxnId="{4F889CBF-4FE5-4CF7-856A-45C5034955DA}">
      <dgm:prSet/>
      <dgm:spPr/>
      <dgm:t>
        <a:bodyPr/>
        <a:lstStyle/>
        <a:p>
          <a:endParaRPr lang="nl-BE"/>
        </a:p>
      </dgm:t>
    </dgm:pt>
    <dgm:pt modelId="{1622D173-7D88-41C5-A030-1D086CBF804D}">
      <dgm:prSet custT="1"/>
      <dgm:spPr/>
      <dgm:t>
        <a:bodyPr/>
        <a:lstStyle/>
        <a:p>
          <a:r>
            <a:rPr lang="nl-BE" sz="2000" dirty="0">
              <a:solidFill>
                <a:srgbClr val="AD84C6"/>
              </a:solidFill>
              <a:latin typeface="Arial" panose="020B0604020202020204" pitchFamily="34" charset="0"/>
              <a:cs typeface="Arial" panose="020B0604020202020204" pitchFamily="34" charset="0"/>
            </a:rPr>
            <a:t>32 miljoen euro</a:t>
          </a:r>
        </a:p>
      </dgm:t>
    </dgm:pt>
    <dgm:pt modelId="{ADCE709D-4F1A-41BC-BD98-C927EEDC16CA}" type="parTrans" cxnId="{24C1BF0D-CAAB-4857-8489-929F1E5E83DF}">
      <dgm:prSet/>
      <dgm:spPr/>
      <dgm:t>
        <a:bodyPr/>
        <a:lstStyle/>
        <a:p>
          <a:endParaRPr lang="nl-BE"/>
        </a:p>
      </dgm:t>
    </dgm:pt>
    <dgm:pt modelId="{C083DCCD-C61B-4E2A-81BF-22B0CA80691E}" type="sibTrans" cxnId="{24C1BF0D-CAAB-4857-8489-929F1E5E83DF}">
      <dgm:prSet/>
      <dgm:spPr/>
      <dgm:t>
        <a:bodyPr/>
        <a:lstStyle/>
        <a:p>
          <a:endParaRPr lang="nl-BE"/>
        </a:p>
      </dgm:t>
    </dgm:pt>
    <dgm:pt modelId="{F448490A-87D6-427B-B8D9-7FE523167A0A}">
      <dgm:prSet custT="1"/>
      <dgm:spPr/>
      <dgm:t>
        <a:bodyPr/>
        <a:lstStyle/>
        <a:p>
          <a:r>
            <a:rPr lang="nl-BE" sz="2000" dirty="0">
              <a:solidFill>
                <a:srgbClr val="AD84C6"/>
              </a:solidFill>
              <a:latin typeface="Arial" panose="020B0604020202020204" pitchFamily="34" charset="0"/>
              <a:cs typeface="Arial" panose="020B0604020202020204" pitchFamily="34" charset="0"/>
            </a:rPr>
            <a:t>= ong. 1 800 VTE</a:t>
          </a:r>
        </a:p>
      </dgm:t>
    </dgm:pt>
    <dgm:pt modelId="{0EE3ED70-8821-4E5C-975E-AA88E41DD908}" type="parTrans" cxnId="{3939D072-9AA9-42A1-95B9-1F7D7CC13FA4}">
      <dgm:prSet/>
      <dgm:spPr/>
      <dgm:t>
        <a:bodyPr/>
        <a:lstStyle/>
        <a:p>
          <a:endParaRPr lang="nl-BE"/>
        </a:p>
      </dgm:t>
    </dgm:pt>
    <dgm:pt modelId="{6040C88B-07A9-49F8-95BB-D59F7489D7E4}" type="sibTrans" cxnId="{3939D072-9AA9-42A1-95B9-1F7D7CC13FA4}">
      <dgm:prSet/>
      <dgm:spPr/>
      <dgm:t>
        <a:bodyPr/>
        <a:lstStyle/>
        <a:p>
          <a:endParaRPr lang="nl-BE"/>
        </a:p>
      </dgm:t>
    </dgm:pt>
    <dgm:pt modelId="{A0EC91F4-4F6D-438E-9AB2-FF6698E9C905}" type="pres">
      <dgm:prSet presAssocID="{9107065E-9B70-4142-AA9E-45D1935FAA0D}" presName="Name0" presStyleCnt="0">
        <dgm:presLayoutVars>
          <dgm:dir/>
          <dgm:animLvl val="lvl"/>
          <dgm:resizeHandles val="exact"/>
        </dgm:presLayoutVars>
      </dgm:prSet>
      <dgm:spPr/>
    </dgm:pt>
    <dgm:pt modelId="{C2E05ECC-29B3-4EF3-8B9C-C497812F562C}" type="pres">
      <dgm:prSet presAssocID="{66923CBF-1825-4BE3-83C8-A9E0B17B09E6}" presName="linNode" presStyleCnt="0"/>
      <dgm:spPr/>
    </dgm:pt>
    <dgm:pt modelId="{767B512F-C805-4BB7-859C-0141A33C4EA8}" type="pres">
      <dgm:prSet presAssocID="{66923CBF-1825-4BE3-83C8-A9E0B17B09E6}" presName="parentText" presStyleLbl="node1" presStyleIdx="0" presStyleCnt="3">
        <dgm:presLayoutVars>
          <dgm:chMax val="1"/>
          <dgm:bulletEnabled val="1"/>
        </dgm:presLayoutVars>
      </dgm:prSet>
      <dgm:spPr/>
    </dgm:pt>
    <dgm:pt modelId="{1DA4F9C5-AC85-4579-AAF4-EDDDFD8CEF64}" type="pres">
      <dgm:prSet presAssocID="{66923CBF-1825-4BE3-83C8-A9E0B17B09E6}" presName="descendantText" presStyleLbl="alignAccFollowNode1" presStyleIdx="0" presStyleCnt="3">
        <dgm:presLayoutVars>
          <dgm:bulletEnabled val="1"/>
        </dgm:presLayoutVars>
      </dgm:prSet>
      <dgm:spPr/>
    </dgm:pt>
    <dgm:pt modelId="{6063188A-7E92-4BE2-A3F8-FBD809E51AA5}" type="pres">
      <dgm:prSet presAssocID="{B4B1F864-26C0-438E-88C6-2F8CE3A9D21B}" presName="sp" presStyleCnt="0"/>
      <dgm:spPr/>
    </dgm:pt>
    <dgm:pt modelId="{D682966E-0607-46AE-B3C0-862C1B66AF72}" type="pres">
      <dgm:prSet presAssocID="{926692DC-8C86-4FED-9251-5CC114267A0F}" presName="linNode" presStyleCnt="0"/>
      <dgm:spPr/>
    </dgm:pt>
    <dgm:pt modelId="{7B6C72A6-2F96-4134-A9B0-E818D70C5EBC}" type="pres">
      <dgm:prSet presAssocID="{926692DC-8C86-4FED-9251-5CC114267A0F}" presName="parentText" presStyleLbl="node1" presStyleIdx="1" presStyleCnt="3">
        <dgm:presLayoutVars>
          <dgm:chMax val="1"/>
          <dgm:bulletEnabled val="1"/>
        </dgm:presLayoutVars>
      </dgm:prSet>
      <dgm:spPr/>
    </dgm:pt>
    <dgm:pt modelId="{8BE41CB2-EB16-4E05-BC1C-FDF006A94418}" type="pres">
      <dgm:prSet presAssocID="{926692DC-8C86-4FED-9251-5CC114267A0F}" presName="descendantText" presStyleLbl="alignAccFollowNode1" presStyleIdx="1" presStyleCnt="3">
        <dgm:presLayoutVars>
          <dgm:bulletEnabled val="1"/>
        </dgm:presLayoutVars>
      </dgm:prSet>
      <dgm:spPr/>
    </dgm:pt>
    <dgm:pt modelId="{BBCBF1A5-8BE5-4FDF-AE32-FD9BBA682A35}" type="pres">
      <dgm:prSet presAssocID="{41165D32-2039-46F4-9A00-14D4816C325F}" presName="sp" presStyleCnt="0"/>
      <dgm:spPr/>
    </dgm:pt>
    <dgm:pt modelId="{A5CC8262-E07C-41EB-B2B1-80AF10EF2BC6}" type="pres">
      <dgm:prSet presAssocID="{E1E0F348-7D5A-4DA3-988B-767C9E192EA2}" presName="linNode" presStyleCnt="0"/>
      <dgm:spPr/>
    </dgm:pt>
    <dgm:pt modelId="{C758CCE3-7BBB-4FDA-AD99-2BA105764ACA}" type="pres">
      <dgm:prSet presAssocID="{E1E0F348-7D5A-4DA3-988B-767C9E192EA2}" presName="parentText" presStyleLbl="node1" presStyleIdx="2" presStyleCnt="3">
        <dgm:presLayoutVars>
          <dgm:chMax val="1"/>
          <dgm:bulletEnabled val="1"/>
        </dgm:presLayoutVars>
      </dgm:prSet>
      <dgm:spPr/>
    </dgm:pt>
    <dgm:pt modelId="{5ACD10EA-158E-4B39-86C2-37A577D453DC}" type="pres">
      <dgm:prSet presAssocID="{E1E0F348-7D5A-4DA3-988B-767C9E192EA2}" presName="descendantText" presStyleLbl="alignAccFollowNode1" presStyleIdx="2" presStyleCnt="3" custLinFactNeighborX="-2496" custLinFactNeighborY="12549">
        <dgm:presLayoutVars>
          <dgm:bulletEnabled val="1"/>
        </dgm:presLayoutVars>
      </dgm:prSet>
      <dgm:spPr/>
    </dgm:pt>
  </dgm:ptLst>
  <dgm:cxnLst>
    <dgm:cxn modelId="{FA7E3307-1616-4FE6-9881-50B2B5529460}" srcId="{66923CBF-1825-4BE3-83C8-A9E0B17B09E6}" destId="{A3E7F27B-1413-4FAA-88F0-87B3B5675299}" srcOrd="0" destOrd="0" parTransId="{1C82215D-DB12-455F-B028-6406D1145BE8}" sibTransId="{8482495C-A4A8-4CB4-BC66-1AA07B3896E3}"/>
    <dgm:cxn modelId="{24C1BF0D-CAAB-4857-8489-929F1E5E83DF}" srcId="{E1E0F348-7D5A-4DA3-988B-767C9E192EA2}" destId="{1622D173-7D88-41C5-A030-1D086CBF804D}" srcOrd="0" destOrd="0" parTransId="{ADCE709D-4F1A-41BC-BD98-C927EEDC16CA}" sibTransId="{C083DCCD-C61B-4E2A-81BF-22B0CA80691E}"/>
    <dgm:cxn modelId="{7E1DD016-8A69-4432-829A-0EFB540F731F}" type="presOf" srcId="{926692DC-8C86-4FED-9251-5CC114267A0F}" destId="{7B6C72A6-2F96-4134-A9B0-E818D70C5EBC}" srcOrd="0" destOrd="0" presId="urn:microsoft.com/office/officeart/2005/8/layout/vList5"/>
    <dgm:cxn modelId="{09DBF44E-88F6-4524-B4BB-E88C847D8B10}" srcId="{9107065E-9B70-4142-AA9E-45D1935FAA0D}" destId="{926692DC-8C86-4FED-9251-5CC114267A0F}" srcOrd="1" destOrd="0" parTransId="{45C89AF4-2EDD-4956-8ECF-A28A34D6EF62}" sibTransId="{41165D32-2039-46F4-9A00-14D4816C325F}"/>
    <dgm:cxn modelId="{FB65D54F-F03D-445B-86A9-6E94F82DDFC6}" type="presOf" srcId="{F448490A-87D6-427B-B8D9-7FE523167A0A}" destId="{8BE41CB2-EB16-4E05-BC1C-FDF006A94418}" srcOrd="0" destOrd="1" presId="urn:microsoft.com/office/officeart/2005/8/layout/vList5"/>
    <dgm:cxn modelId="{3939D072-9AA9-42A1-95B9-1F7D7CC13FA4}" srcId="{926692DC-8C86-4FED-9251-5CC114267A0F}" destId="{F448490A-87D6-427B-B8D9-7FE523167A0A}" srcOrd="1" destOrd="0" parTransId="{0EE3ED70-8821-4E5C-975E-AA88E41DD908}" sibTransId="{6040C88B-07A9-49F8-95BB-D59F7489D7E4}"/>
    <dgm:cxn modelId="{5E707A55-4947-4B63-BE0F-0A029C86C80E}" type="presOf" srcId="{1622D173-7D88-41C5-A030-1D086CBF804D}" destId="{5ACD10EA-158E-4B39-86C2-37A577D453DC}" srcOrd="0" destOrd="0" presId="urn:microsoft.com/office/officeart/2005/8/layout/vList5"/>
    <dgm:cxn modelId="{0E81258E-5A95-4353-B24F-0DB44443B68C}" type="presOf" srcId="{A3E7F27B-1413-4FAA-88F0-87B3B5675299}" destId="{1DA4F9C5-AC85-4579-AAF4-EDDDFD8CEF64}" srcOrd="0" destOrd="0" presId="urn:microsoft.com/office/officeart/2005/8/layout/vList5"/>
    <dgm:cxn modelId="{4F889CBF-4FE5-4CF7-856A-45C5034955DA}" srcId="{9107065E-9B70-4142-AA9E-45D1935FAA0D}" destId="{E1E0F348-7D5A-4DA3-988B-767C9E192EA2}" srcOrd="2" destOrd="0" parTransId="{7A8C4146-F9F3-4840-8685-E33C55668AD6}" sibTransId="{58F12B9C-09C2-48E1-81BD-26B4D8615418}"/>
    <dgm:cxn modelId="{4325A4CB-6BBD-4ABC-B9EE-A51E4AAACEA5}" type="presOf" srcId="{E1E0F348-7D5A-4DA3-988B-767C9E192EA2}" destId="{C758CCE3-7BBB-4FDA-AD99-2BA105764ACA}" srcOrd="0" destOrd="0" presId="urn:microsoft.com/office/officeart/2005/8/layout/vList5"/>
    <dgm:cxn modelId="{9BBF2CCC-9275-44EA-9D0E-C475C9A25419}" type="presOf" srcId="{9107065E-9B70-4142-AA9E-45D1935FAA0D}" destId="{A0EC91F4-4F6D-438E-9AB2-FF6698E9C905}" srcOrd="0" destOrd="0" presId="urn:microsoft.com/office/officeart/2005/8/layout/vList5"/>
    <dgm:cxn modelId="{177B9CCD-C6B5-4BEB-B2F4-148335DDCA80}" type="presOf" srcId="{66923CBF-1825-4BE3-83C8-A9E0B17B09E6}" destId="{767B512F-C805-4BB7-859C-0141A33C4EA8}" srcOrd="0" destOrd="0" presId="urn:microsoft.com/office/officeart/2005/8/layout/vList5"/>
    <dgm:cxn modelId="{AE5448E5-B523-40B1-B928-83F4CFE49679}" srcId="{9107065E-9B70-4142-AA9E-45D1935FAA0D}" destId="{66923CBF-1825-4BE3-83C8-A9E0B17B09E6}" srcOrd="0" destOrd="0" parTransId="{3B5C9E37-27FD-402A-874B-897F068030A2}" sibTransId="{B4B1F864-26C0-438E-88C6-2F8CE3A9D21B}"/>
    <dgm:cxn modelId="{3AE7E2E9-19C9-416F-8636-236D4F869211}" type="presOf" srcId="{63267DA3-9630-4CA6-9A74-40E851170AFC}" destId="{8BE41CB2-EB16-4E05-BC1C-FDF006A94418}" srcOrd="0" destOrd="0" presId="urn:microsoft.com/office/officeart/2005/8/layout/vList5"/>
    <dgm:cxn modelId="{17DDCFFE-FE4C-4AF4-B795-A18A28A9756E}" srcId="{926692DC-8C86-4FED-9251-5CC114267A0F}" destId="{63267DA3-9630-4CA6-9A74-40E851170AFC}" srcOrd="0" destOrd="0" parTransId="{F3DD29FD-DB58-4F41-9BCF-C4348E1A7DA8}" sibTransId="{EB1C667E-5430-4BC2-9C85-5BB1F61F18B3}"/>
    <dgm:cxn modelId="{25516A40-8F4A-46A5-8191-A5DDD78D9D01}" type="presParOf" srcId="{A0EC91F4-4F6D-438E-9AB2-FF6698E9C905}" destId="{C2E05ECC-29B3-4EF3-8B9C-C497812F562C}" srcOrd="0" destOrd="0" presId="urn:microsoft.com/office/officeart/2005/8/layout/vList5"/>
    <dgm:cxn modelId="{17ABB8D9-B31A-4F7C-927F-600A094B35B7}" type="presParOf" srcId="{C2E05ECC-29B3-4EF3-8B9C-C497812F562C}" destId="{767B512F-C805-4BB7-859C-0141A33C4EA8}" srcOrd="0" destOrd="0" presId="urn:microsoft.com/office/officeart/2005/8/layout/vList5"/>
    <dgm:cxn modelId="{2D8E6F27-927E-4872-AD99-D3890107ADD3}" type="presParOf" srcId="{C2E05ECC-29B3-4EF3-8B9C-C497812F562C}" destId="{1DA4F9C5-AC85-4579-AAF4-EDDDFD8CEF64}" srcOrd="1" destOrd="0" presId="urn:microsoft.com/office/officeart/2005/8/layout/vList5"/>
    <dgm:cxn modelId="{E5AE9CF0-BC55-4D3C-B190-9A085BFA3013}" type="presParOf" srcId="{A0EC91F4-4F6D-438E-9AB2-FF6698E9C905}" destId="{6063188A-7E92-4BE2-A3F8-FBD809E51AA5}" srcOrd="1" destOrd="0" presId="urn:microsoft.com/office/officeart/2005/8/layout/vList5"/>
    <dgm:cxn modelId="{72EC67AA-0474-4DFA-BDA2-724245DFFDAD}" type="presParOf" srcId="{A0EC91F4-4F6D-438E-9AB2-FF6698E9C905}" destId="{D682966E-0607-46AE-B3C0-862C1B66AF72}" srcOrd="2" destOrd="0" presId="urn:microsoft.com/office/officeart/2005/8/layout/vList5"/>
    <dgm:cxn modelId="{C1DDA268-5037-40E3-903C-CFFBEA450837}" type="presParOf" srcId="{D682966E-0607-46AE-B3C0-862C1B66AF72}" destId="{7B6C72A6-2F96-4134-A9B0-E818D70C5EBC}" srcOrd="0" destOrd="0" presId="urn:microsoft.com/office/officeart/2005/8/layout/vList5"/>
    <dgm:cxn modelId="{892D060F-992C-4075-B976-FFA722CFE9FC}" type="presParOf" srcId="{D682966E-0607-46AE-B3C0-862C1B66AF72}" destId="{8BE41CB2-EB16-4E05-BC1C-FDF006A94418}" srcOrd="1" destOrd="0" presId="urn:microsoft.com/office/officeart/2005/8/layout/vList5"/>
    <dgm:cxn modelId="{E50BC32A-85D0-4EE9-A6A8-14E28BF2C86B}" type="presParOf" srcId="{A0EC91F4-4F6D-438E-9AB2-FF6698E9C905}" destId="{BBCBF1A5-8BE5-4FDF-AE32-FD9BBA682A35}" srcOrd="3" destOrd="0" presId="urn:microsoft.com/office/officeart/2005/8/layout/vList5"/>
    <dgm:cxn modelId="{755D88A9-2FBB-4E8B-AC9D-EB4046A1EC0B}" type="presParOf" srcId="{A0EC91F4-4F6D-438E-9AB2-FF6698E9C905}" destId="{A5CC8262-E07C-41EB-B2B1-80AF10EF2BC6}" srcOrd="4" destOrd="0" presId="urn:microsoft.com/office/officeart/2005/8/layout/vList5"/>
    <dgm:cxn modelId="{06720F2C-3EFA-4BC9-801F-59111A96C6F4}" type="presParOf" srcId="{A5CC8262-E07C-41EB-B2B1-80AF10EF2BC6}" destId="{C758CCE3-7BBB-4FDA-AD99-2BA105764ACA}" srcOrd="0" destOrd="0" presId="urn:microsoft.com/office/officeart/2005/8/layout/vList5"/>
    <dgm:cxn modelId="{921EE0D0-31D6-4676-B4DB-92DF0D5E3C35}" type="presParOf" srcId="{A5CC8262-E07C-41EB-B2B1-80AF10EF2BC6}" destId="{5ACD10EA-158E-4B39-86C2-37A577D453DC}"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3F3A3-B1E6-46FD-85DF-BA90F2C4392B}">
      <dsp:nvSpPr>
        <dsp:cNvPr id="0" name=""/>
        <dsp:cNvSpPr/>
      </dsp:nvSpPr>
      <dsp:spPr>
        <a:xfrm>
          <a:off x="1973268" y="0"/>
          <a:ext cx="2708578" cy="2708656"/>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D136EC-A050-45D5-9ABC-F316311C9847}">
      <dsp:nvSpPr>
        <dsp:cNvPr id="0" name=""/>
        <dsp:cNvSpPr/>
      </dsp:nvSpPr>
      <dsp:spPr>
        <a:xfrm>
          <a:off x="2571481" y="980643"/>
          <a:ext cx="1511173" cy="755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nl-BE" sz="2500" kern="1200" dirty="0">
              <a:solidFill>
                <a:srgbClr val="002060"/>
              </a:solidFill>
              <a:latin typeface="Arial" panose="020B0604020202020204" pitchFamily="34" charset="0"/>
              <a:cs typeface="Arial" panose="020B0604020202020204" pitchFamily="34" charset="0"/>
            </a:rPr>
            <a:t>sokkel</a:t>
          </a:r>
          <a:br>
            <a:rPr lang="nl-BE" sz="2500" kern="1200" dirty="0">
              <a:solidFill>
                <a:srgbClr val="002060"/>
              </a:solidFill>
              <a:latin typeface="Arial" panose="020B0604020202020204" pitchFamily="34" charset="0"/>
              <a:cs typeface="Arial" panose="020B0604020202020204" pitchFamily="34" charset="0"/>
            </a:rPr>
          </a:br>
          <a:r>
            <a:rPr lang="nl-BE" sz="2000" kern="1200" dirty="0">
              <a:solidFill>
                <a:srgbClr val="002060"/>
              </a:solidFill>
              <a:latin typeface="Arial" panose="020B0604020202020204" pitchFamily="34" charset="0"/>
              <a:cs typeface="Arial" panose="020B0604020202020204" pitchFamily="34" charset="0"/>
            </a:rPr>
            <a:t>in 2015: 11 %</a:t>
          </a:r>
        </a:p>
      </dsp:txBody>
      <dsp:txXfrm>
        <a:off x="2571481" y="980643"/>
        <a:ext cx="1511173" cy="755497"/>
      </dsp:txXfrm>
    </dsp:sp>
    <dsp:sp modelId="{63248381-ACBC-4618-B914-BE56B516D264}">
      <dsp:nvSpPr>
        <dsp:cNvPr id="0" name=""/>
        <dsp:cNvSpPr/>
      </dsp:nvSpPr>
      <dsp:spPr>
        <a:xfrm>
          <a:off x="1414153" y="1736140"/>
          <a:ext cx="2326875" cy="2327859"/>
        </a:xfrm>
        <a:prstGeom prst="blockArc">
          <a:avLst>
            <a:gd name="adj1" fmla="val 0"/>
            <a:gd name="adj2" fmla="val 18900000"/>
            <a:gd name="adj3" fmla="val 1274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B9E578-E970-4644-BB50-12BA360DF7FC}">
      <dsp:nvSpPr>
        <dsp:cNvPr id="0" name=""/>
        <dsp:cNvSpPr/>
      </dsp:nvSpPr>
      <dsp:spPr>
        <a:xfrm>
          <a:off x="1815894" y="2540000"/>
          <a:ext cx="1511173" cy="755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nl-BE" sz="2500" kern="1200" dirty="0">
              <a:solidFill>
                <a:srgbClr val="002060"/>
              </a:solidFill>
              <a:latin typeface="Arial" panose="020B0604020202020204" pitchFamily="34" charset="0"/>
              <a:cs typeface="Arial" panose="020B0604020202020204" pitchFamily="34" charset="0"/>
            </a:rPr>
            <a:t>variabel deel</a:t>
          </a:r>
          <a:br>
            <a:rPr lang="nl-BE" sz="2500" kern="1200" dirty="0">
              <a:solidFill>
                <a:srgbClr val="002060"/>
              </a:solidFill>
              <a:latin typeface="Arial" panose="020B0604020202020204" pitchFamily="34" charset="0"/>
              <a:cs typeface="Arial" panose="020B0604020202020204" pitchFamily="34" charset="0"/>
            </a:rPr>
          </a:br>
          <a:r>
            <a:rPr lang="nl-BE" sz="2000" kern="1200" dirty="0">
              <a:solidFill>
                <a:srgbClr val="002060"/>
              </a:solidFill>
              <a:latin typeface="Arial" panose="020B0604020202020204" pitchFamily="34" charset="0"/>
              <a:cs typeface="Arial" panose="020B0604020202020204" pitchFamily="34" charset="0"/>
            </a:rPr>
            <a:t>in 2015: 89 %</a:t>
          </a:r>
        </a:p>
      </dsp:txBody>
      <dsp:txXfrm>
        <a:off x="1815894" y="2540000"/>
        <a:ext cx="1511173" cy="7554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F5B2EB-290A-4392-9AD0-2667AE93E652}">
      <dsp:nvSpPr>
        <dsp:cNvPr id="0" name=""/>
        <dsp:cNvSpPr/>
      </dsp:nvSpPr>
      <dsp:spPr>
        <a:xfrm rot="5400000">
          <a:off x="-262033" y="265401"/>
          <a:ext cx="1746893" cy="1222825"/>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nl-BE" sz="2000" kern="1200" dirty="0">
              <a:latin typeface="Arial" panose="020B0604020202020204" pitchFamily="34" charset="0"/>
              <a:cs typeface="Arial" panose="020B0604020202020204" pitchFamily="34" charset="0"/>
            </a:rPr>
            <a:t>per student</a:t>
          </a:r>
        </a:p>
      </dsp:txBody>
      <dsp:txXfrm rot="-5400000">
        <a:off x="2" y="614780"/>
        <a:ext cx="1222825" cy="524068"/>
      </dsp:txXfrm>
    </dsp:sp>
    <dsp:sp modelId="{067A1B7A-675D-43DC-A274-E6DA5EB2F1A8}">
      <dsp:nvSpPr>
        <dsp:cNvPr id="0" name=""/>
        <dsp:cNvSpPr/>
      </dsp:nvSpPr>
      <dsp:spPr>
        <a:xfrm rot="5400000">
          <a:off x="2268672" y="-1042479"/>
          <a:ext cx="1136077" cy="3227771"/>
        </a:xfrm>
        <a:prstGeom prst="round2SameRect">
          <a:avLst/>
        </a:prstGeom>
        <a:solidFill>
          <a:srgbClr val="D7D4E7">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2009: 6.405 euro</a:t>
          </a:r>
        </a:p>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2016: 5.078 euro (incl. extra inschrijvingsgeld)</a:t>
          </a:r>
        </a:p>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daalt reëel met 20,71 %</a:t>
          </a:r>
        </a:p>
      </dsp:txBody>
      <dsp:txXfrm rot="-5400000">
        <a:off x="1222826" y="58826"/>
        <a:ext cx="3172312" cy="1025159"/>
      </dsp:txXfrm>
    </dsp:sp>
    <dsp:sp modelId="{E4C07466-03E5-46E0-817B-B446E3C33C34}">
      <dsp:nvSpPr>
        <dsp:cNvPr id="0" name=""/>
        <dsp:cNvSpPr/>
      </dsp:nvSpPr>
      <dsp:spPr>
        <a:xfrm rot="5400000">
          <a:off x="-262033" y="1720675"/>
          <a:ext cx="1746893" cy="1222825"/>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nl-BE" sz="2000" kern="1200" dirty="0">
              <a:latin typeface="Arial" panose="020B0604020202020204" pitchFamily="34" charset="0"/>
              <a:cs typeface="Arial" panose="020B0604020202020204" pitchFamily="34" charset="0"/>
            </a:rPr>
            <a:t>per VTE student</a:t>
          </a:r>
        </a:p>
      </dsp:txBody>
      <dsp:txXfrm rot="-5400000">
        <a:off x="2" y="2070054"/>
        <a:ext cx="1222825" cy="524068"/>
      </dsp:txXfrm>
    </dsp:sp>
    <dsp:sp modelId="{A8CA2B2A-4F6E-4E3A-BCD4-4AFEBF9669B1}">
      <dsp:nvSpPr>
        <dsp:cNvPr id="0" name=""/>
        <dsp:cNvSpPr/>
      </dsp:nvSpPr>
      <dsp:spPr>
        <a:xfrm rot="5400000">
          <a:off x="2268970" y="412496"/>
          <a:ext cx="1135480" cy="3227771"/>
        </a:xfrm>
        <a:prstGeom prst="round2SameRect">
          <a:avLst/>
        </a:prstGeom>
        <a:solidFill>
          <a:srgbClr val="D7D4E7">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2009: 7.067 euro</a:t>
          </a:r>
        </a:p>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2016: 5.929 euro (incl. extra inschrijvingsgeld)</a:t>
          </a:r>
        </a:p>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daalt reëel met 16,10 %</a:t>
          </a:r>
        </a:p>
      </dsp:txBody>
      <dsp:txXfrm rot="-5400000">
        <a:off x="1222825" y="1514071"/>
        <a:ext cx="3172341" cy="10246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4F9C5-AC85-4579-AAF4-EDDDFD8CEF64}">
      <dsp:nvSpPr>
        <dsp:cNvPr id="0" name=""/>
        <dsp:cNvSpPr/>
      </dsp:nvSpPr>
      <dsp:spPr>
        <a:xfrm rot="5400000">
          <a:off x="2635558" y="-941642"/>
          <a:ext cx="762565" cy="28393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161 miljoen euro tekort</a:t>
          </a:r>
        </a:p>
      </dsp:txBody>
      <dsp:txXfrm rot="-5400000">
        <a:off x="1597152" y="133989"/>
        <a:ext cx="2802154" cy="688115"/>
      </dsp:txXfrm>
    </dsp:sp>
    <dsp:sp modelId="{767B512F-C805-4BB7-859C-0141A33C4EA8}">
      <dsp:nvSpPr>
        <dsp:cNvPr id="0" name=""/>
        <dsp:cNvSpPr/>
      </dsp:nvSpPr>
      <dsp:spPr>
        <a:xfrm>
          <a:off x="0" y="1444"/>
          <a:ext cx="1597151" cy="9532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nl-BE" sz="2000" kern="1200" dirty="0">
              <a:latin typeface="Arial" panose="020B0604020202020204" pitchFamily="34" charset="0"/>
              <a:cs typeface="Arial" panose="020B0604020202020204" pitchFamily="34" charset="0"/>
            </a:rPr>
            <a:t>totaal</a:t>
          </a:r>
        </a:p>
      </dsp:txBody>
      <dsp:txXfrm>
        <a:off x="46532" y="47976"/>
        <a:ext cx="1504087" cy="860142"/>
      </dsp:txXfrm>
    </dsp:sp>
    <dsp:sp modelId="{8BE41CB2-EB16-4E05-BC1C-FDF006A94418}">
      <dsp:nvSpPr>
        <dsp:cNvPr id="0" name=""/>
        <dsp:cNvSpPr/>
      </dsp:nvSpPr>
      <dsp:spPr>
        <a:xfrm rot="5400000">
          <a:off x="2635558" y="59225"/>
          <a:ext cx="762565" cy="28393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129 miljoen euro</a:t>
          </a:r>
        </a:p>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 ong. 1 800 VTE</a:t>
          </a:r>
        </a:p>
      </dsp:txBody>
      <dsp:txXfrm rot="-5400000">
        <a:off x="1597152" y="1134857"/>
        <a:ext cx="2802154" cy="688115"/>
      </dsp:txXfrm>
    </dsp:sp>
    <dsp:sp modelId="{7B6C72A6-2F96-4134-A9B0-E818D70C5EBC}">
      <dsp:nvSpPr>
        <dsp:cNvPr id="0" name=""/>
        <dsp:cNvSpPr/>
      </dsp:nvSpPr>
      <dsp:spPr>
        <a:xfrm>
          <a:off x="0" y="1002311"/>
          <a:ext cx="1597151" cy="9532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nl-BE" sz="2000" kern="1200" dirty="0">
              <a:latin typeface="Arial" panose="020B0604020202020204" pitchFamily="34" charset="0"/>
              <a:cs typeface="Arial" panose="020B0604020202020204" pitchFamily="34" charset="0"/>
            </a:rPr>
            <a:t>besparing op personeel</a:t>
          </a:r>
        </a:p>
      </dsp:txBody>
      <dsp:txXfrm>
        <a:off x="46532" y="1048843"/>
        <a:ext cx="1504087" cy="860142"/>
      </dsp:txXfrm>
    </dsp:sp>
    <dsp:sp modelId="{5ACD10EA-158E-4B39-86C2-37A577D453DC}">
      <dsp:nvSpPr>
        <dsp:cNvPr id="0" name=""/>
        <dsp:cNvSpPr/>
      </dsp:nvSpPr>
      <dsp:spPr>
        <a:xfrm rot="5400000">
          <a:off x="2595693" y="1155786"/>
          <a:ext cx="762565" cy="283937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nl-BE" sz="2000" kern="1200" dirty="0">
              <a:solidFill>
                <a:srgbClr val="AD84C6"/>
              </a:solidFill>
              <a:latin typeface="Arial" panose="020B0604020202020204" pitchFamily="34" charset="0"/>
              <a:cs typeface="Arial" panose="020B0604020202020204" pitchFamily="34" charset="0"/>
            </a:rPr>
            <a:t>32 miljoen euro</a:t>
          </a:r>
        </a:p>
      </dsp:txBody>
      <dsp:txXfrm rot="-5400000">
        <a:off x="1557287" y="2231418"/>
        <a:ext cx="2802154" cy="688115"/>
      </dsp:txXfrm>
    </dsp:sp>
    <dsp:sp modelId="{C758CCE3-7BBB-4FDA-AD99-2BA105764ACA}">
      <dsp:nvSpPr>
        <dsp:cNvPr id="0" name=""/>
        <dsp:cNvSpPr/>
      </dsp:nvSpPr>
      <dsp:spPr>
        <a:xfrm>
          <a:off x="0" y="2003178"/>
          <a:ext cx="1597151" cy="9532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nl-BE" sz="2000" kern="1200" dirty="0">
              <a:latin typeface="Arial" panose="020B0604020202020204" pitchFamily="34" charset="0"/>
              <a:cs typeface="Arial" panose="020B0604020202020204" pitchFamily="34" charset="0"/>
            </a:rPr>
            <a:t>besparing werkingsmiddelen</a:t>
          </a:r>
        </a:p>
      </dsp:txBody>
      <dsp:txXfrm>
        <a:off x="46532" y="2049710"/>
        <a:ext cx="1504087" cy="860142"/>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777606" y="0"/>
            <a:ext cx="2889938" cy="496332"/>
          </a:xfrm>
          <a:prstGeom prst="rect">
            <a:avLst/>
          </a:prstGeom>
        </p:spPr>
        <p:txBody>
          <a:bodyPr vert="horz" lIns="91440" tIns="45720" rIns="91440" bIns="45720" rtlCol="0"/>
          <a:lstStyle>
            <a:lvl1pPr algn="r">
              <a:defRPr sz="1200"/>
            </a:lvl1pPr>
          </a:lstStyle>
          <a:p>
            <a:fld id="{69A3A012-3121-1949-925A-25660477A3A1}" type="datetimeFigureOut">
              <a:rPr lang="nl-NL" smtClean="0"/>
              <a:t>22-11-2017</a:t>
            </a:fld>
            <a:endParaRPr lang="nl-NL"/>
          </a:p>
        </p:txBody>
      </p:sp>
      <p:sp>
        <p:nvSpPr>
          <p:cNvPr id="4" name="Tijdelijke aanduiding voor voettekst 3"/>
          <p:cNvSpPr>
            <a:spLocks noGrp="1"/>
          </p:cNvSpPr>
          <p:nvPr>
            <p:ph type="ftr" sz="quarter" idx="2"/>
          </p:nvPr>
        </p:nvSpPr>
        <p:spPr>
          <a:xfrm>
            <a:off x="0" y="9428583"/>
            <a:ext cx="2889938" cy="496332"/>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777606" y="9428583"/>
            <a:ext cx="2889938" cy="496332"/>
          </a:xfrm>
          <a:prstGeom prst="rect">
            <a:avLst/>
          </a:prstGeom>
        </p:spPr>
        <p:txBody>
          <a:bodyPr vert="horz" lIns="91440" tIns="45720" rIns="91440" bIns="45720" rtlCol="0" anchor="b"/>
          <a:lstStyle>
            <a:lvl1pPr algn="r">
              <a:defRPr sz="1200"/>
            </a:lvl1pPr>
          </a:lstStyle>
          <a:p>
            <a:fld id="{B7BC550C-A10E-5946-9FBC-97939084284B}" type="slidenum">
              <a:rPr lang="nl-NL" smtClean="0"/>
              <a:t>‹nr.›</a:t>
            </a:fld>
            <a:endParaRPr lang="nl-NL"/>
          </a:p>
        </p:txBody>
      </p:sp>
    </p:spTree>
    <p:extLst>
      <p:ext uri="{BB962C8B-B14F-4D97-AF65-F5344CB8AC3E}">
        <p14:creationId xmlns:p14="http://schemas.microsoft.com/office/powerpoint/2010/main" val="4567700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890510" cy="4968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777017" y="0"/>
            <a:ext cx="2890510" cy="496888"/>
          </a:xfrm>
          <a:prstGeom prst="rect">
            <a:avLst/>
          </a:prstGeom>
        </p:spPr>
        <p:txBody>
          <a:bodyPr vert="horz" lIns="91440" tIns="45720" rIns="91440" bIns="45720" rtlCol="0"/>
          <a:lstStyle>
            <a:lvl1pPr algn="r">
              <a:defRPr sz="1200"/>
            </a:lvl1pPr>
          </a:lstStyle>
          <a:p>
            <a:fld id="{DBA608D2-D3D1-4202-8A09-2D92C1767D61}" type="datetimeFigureOut">
              <a:rPr lang="nl-BE" smtClean="0"/>
              <a:t>22/11/2017</a:t>
            </a:fld>
            <a:endParaRPr lang="nl-BE"/>
          </a:p>
        </p:txBody>
      </p:sp>
      <p:sp>
        <p:nvSpPr>
          <p:cNvPr id="4" name="Tijdelijke aanduiding voor dia-afbeelding 3"/>
          <p:cNvSpPr>
            <a:spLocks noGrp="1" noRot="1" noChangeAspect="1"/>
          </p:cNvSpPr>
          <p:nvPr>
            <p:ph type="sldImg" idx="2"/>
          </p:nvPr>
        </p:nvSpPr>
        <p:spPr>
          <a:xfrm>
            <a:off x="1101725" y="1241425"/>
            <a:ext cx="4465638" cy="3349625"/>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66441" y="4776789"/>
            <a:ext cx="5336206" cy="3908425"/>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429750"/>
            <a:ext cx="2890510" cy="496888"/>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777017" y="9429750"/>
            <a:ext cx="2890510" cy="496888"/>
          </a:xfrm>
          <a:prstGeom prst="rect">
            <a:avLst/>
          </a:prstGeom>
        </p:spPr>
        <p:txBody>
          <a:bodyPr vert="horz" lIns="91440" tIns="45720" rIns="91440" bIns="45720" rtlCol="0" anchor="b"/>
          <a:lstStyle>
            <a:lvl1pPr algn="r">
              <a:defRPr sz="1200"/>
            </a:lvl1pPr>
          </a:lstStyle>
          <a:p>
            <a:fld id="{E276A43B-4B0E-42A8-83B3-5D231728DB1D}" type="slidenum">
              <a:rPr lang="nl-BE" smtClean="0"/>
              <a:t>‹nr.›</a:t>
            </a:fld>
            <a:endParaRPr lang="nl-BE"/>
          </a:p>
        </p:txBody>
      </p:sp>
    </p:spTree>
    <p:extLst>
      <p:ext uri="{BB962C8B-B14F-4D97-AF65-F5344CB8AC3E}">
        <p14:creationId xmlns:p14="http://schemas.microsoft.com/office/powerpoint/2010/main" val="1176408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zorgeconomie.be/"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854075" y="763588"/>
            <a:ext cx="4960938" cy="3722687"/>
          </a:xfrm>
        </p:spPr>
      </p:sp>
      <p:sp>
        <p:nvSpPr>
          <p:cNvPr id="3" name="Tijdelijke aanduiding voor notities 2"/>
          <p:cNvSpPr>
            <a:spLocks noGrp="1"/>
          </p:cNvSpPr>
          <p:nvPr>
            <p:ph type="body" idx="1"/>
          </p:nvPr>
        </p:nvSpPr>
        <p:spPr/>
        <p:txBody>
          <a:bodyPr/>
          <a:lstStyle/>
          <a:p>
            <a:endParaRPr lang="en-US" dirty="0"/>
          </a:p>
        </p:txBody>
      </p:sp>
      <p:sp>
        <p:nvSpPr>
          <p:cNvPr id="4" name="Tijdelijke aanduiding voor dianummer 3"/>
          <p:cNvSpPr>
            <a:spLocks noGrp="1"/>
          </p:cNvSpPr>
          <p:nvPr>
            <p:ph type="sldNum" sz="quarter" idx="10"/>
          </p:nvPr>
        </p:nvSpPr>
        <p:spPr/>
        <p:txBody>
          <a:bodyPr/>
          <a:lstStyle/>
          <a:p>
            <a:fld id="{17C257C2-8D60-4760-88CB-024AF3EEC641}" type="slidenum">
              <a:rPr lang="nl-BE" smtClean="0"/>
              <a:pPr/>
              <a:t>21</a:t>
            </a:fld>
            <a:endParaRPr lang="nl-BE"/>
          </a:p>
        </p:txBody>
      </p:sp>
    </p:spTree>
    <p:extLst>
      <p:ext uri="{BB962C8B-B14F-4D97-AF65-F5344CB8AC3E}">
        <p14:creationId xmlns:p14="http://schemas.microsoft.com/office/powerpoint/2010/main" val="1722317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eaLnBrk="0" hangingPunct="0">
              <a:defRPr sz="2400">
                <a:solidFill>
                  <a:schemeClr val="tx1"/>
                </a:solidFill>
                <a:latin typeface="Times New Roman" pitchFamily="18" charset="0"/>
              </a:defRPr>
            </a:lvl1pPr>
            <a:lvl2pPr marL="742950" indent="-285750" defTabSz="939800" eaLnBrk="0" hangingPunct="0">
              <a:defRPr sz="2400">
                <a:solidFill>
                  <a:schemeClr val="tx1"/>
                </a:solidFill>
                <a:latin typeface="Times New Roman" pitchFamily="18" charset="0"/>
              </a:defRPr>
            </a:lvl2pPr>
            <a:lvl3pPr marL="1143000" indent="-228600" defTabSz="939800" eaLnBrk="0" hangingPunct="0">
              <a:defRPr sz="2400">
                <a:solidFill>
                  <a:schemeClr val="tx1"/>
                </a:solidFill>
                <a:latin typeface="Times New Roman" pitchFamily="18" charset="0"/>
              </a:defRPr>
            </a:lvl3pPr>
            <a:lvl4pPr marL="1600200" indent="-228600" defTabSz="939800" eaLnBrk="0" hangingPunct="0">
              <a:defRPr sz="2400">
                <a:solidFill>
                  <a:schemeClr val="tx1"/>
                </a:solidFill>
                <a:latin typeface="Times New Roman" pitchFamily="18" charset="0"/>
              </a:defRPr>
            </a:lvl4pPr>
            <a:lvl5pPr marL="2057400" indent="-228600" defTabSz="939800" eaLnBrk="0" hangingPunct="0">
              <a:defRPr sz="2400">
                <a:solidFill>
                  <a:schemeClr val="tx1"/>
                </a:solidFill>
                <a:latin typeface="Times New Roman" pitchFamily="18" charset="0"/>
              </a:defRPr>
            </a:lvl5pPr>
            <a:lvl6pPr marL="2514600" indent="-228600" defTabSz="939800" eaLnBrk="0" fontAlgn="base" hangingPunct="0">
              <a:spcBef>
                <a:spcPct val="0"/>
              </a:spcBef>
              <a:spcAft>
                <a:spcPct val="0"/>
              </a:spcAft>
              <a:defRPr sz="2400">
                <a:solidFill>
                  <a:schemeClr val="tx1"/>
                </a:solidFill>
                <a:latin typeface="Times New Roman" pitchFamily="18" charset="0"/>
              </a:defRPr>
            </a:lvl6pPr>
            <a:lvl7pPr marL="2971800" indent="-228600" defTabSz="939800" eaLnBrk="0" fontAlgn="base" hangingPunct="0">
              <a:spcBef>
                <a:spcPct val="0"/>
              </a:spcBef>
              <a:spcAft>
                <a:spcPct val="0"/>
              </a:spcAft>
              <a:defRPr sz="2400">
                <a:solidFill>
                  <a:schemeClr val="tx1"/>
                </a:solidFill>
                <a:latin typeface="Times New Roman" pitchFamily="18" charset="0"/>
              </a:defRPr>
            </a:lvl7pPr>
            <a:lvl8pPr marL="3429000" indent="-228600" defTabSz="939800" eaLnBrk="0" fontAlgn="base" hangingPunct="0">
              <a:spcBef>
                <a:spcPct val="0"/>
              </a:spcBef>
              <a:spcAft>
                <a:spcPct val="0"/>
              </a:spcAft>
              <a:defRPr sz="2400">
                <a:solidFill>
                  <a:schemeClr val="tx1"/>
                </a:solidFill>
                <a:latin typeface="Times New Roman" pitchFamily="18" charset="0"/>
              </a:defRPr>
            </a:lvl8pPr>
            <a:lvl9pPr marL="3886200" indent="-228600" defTabSz="939800" eaLnBrk="0" fontAlgn="base" hangingPunct="0">
              <a:spcBef>
                <a:spcPct val="0"/>
              </a:spcBef>
              <a:spcAft>
                <a:spcPct val="0"/>
              </a:spcAft>
              <a:defRPr sz="2400">
                <a:solidFill>
                  <a:schemeClr val="tx1"/>
                </a:solidFill>
                <a:latin typeface="Times New Roman" pitchFamily="18" charset="0"/>
              </a:defRPr>
            </a:lvl9pPr>
          </a:lstStyle>
          <a:p>
            <a:pPr eaLnBrk="1" hangingPunct="1"/>
            <a:r>
              <a:rPr lang="nl-BE" altLang="en-US" sz="1200"/>
              <a:t>Commissie ad hoc Hoger Onderwijs  03 mei 2010  Maurice Vaes</a:t>
            </a:r>
            <a:endParaRPr lang="nl-NL" altLang="en-US" sz="1200"/>
          </a:p>
        </p:txBody>
      </p:sp>
      <p:sp>
        <p:nvSpPr>
          <p:cNvPr id="4608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eaLnBrk="0" hangingPunct="0">
              <a:defRPr sz="2400">
                <a:solidFill>
                  <a:schemeClr val="tx1"/>
                </a:solidFill>
                <a:latin typeface="Times New Roman" pitchFamily="18" charset="0"/>
              </a:defRPr>
            </a:lvl1pPr>
            <a:lvl2pPr marL="742950" indent="-285750" defTabSz="939800" eaLnBrk="0" hangingPunct="0">
              <a:defRPr sz="2400">
                <a:solidFill>
                  <a:schemeClr val="tx1"/>
                </a:solidFill>
                <a:latin typeface="Times New Roman" pitchFamily="18" charset="0"/>
              </a:defRPr>
            </a:lvl2pPr>
            <a:lvl3pPr marL="1143000" indent="-228600" defTabSz="939800" eaLnBrk="0" hangingPunct="0">
              <a:defRPr sz="2400">
                <a:solidFill>
                  <a:schemeClr val="tx1"/>
                </a:solidFill>
                <a:latin typeface="Times New Roman" pitchFamily="18" charset="0"/>
              </a:defRPr>
            </a:lvl3pPr>
            <a:lvl4pPr marL="1600200" indent="-228600" defTabSz="939800" eaLnBrk="0" hangingPunct="0">
              <a:defRPr sz="2400">
                <a:solidFill>
                  <a:schemeClr val="tx1"/>
                </a:solidFill>
                <a:latin typeface="Times New Roman" pitchFamily="18" charset="0"/>
              </a:defRPr>
            </a:lvl4pPr>
            <a:lvl5pPr marL="2057400" indent="-228600" defTabSz="939800" eaLnBrk="0" hangingPunct="0">
              <a:defRPr sz="2400">
                <a:solidFill>
                  <a:schemeClr val="tx1"/>
                </a:solidFill>
                <a:latin typeface="Times New Roman" pitchFamily="18" charset="0"/>
              </a:defRPr>
            </a:lvl5pPr>
            <a:lvl6pPr marL="2514600" indent="-228600" defTabSz="939800" eaLnBrk="0" fontAlgn="base" hangingPunct="0">
              <a:spcBef>
                <a:spcPct val="0"/>
              </a:spcBef>
              <a:spcAft>
                <a:spcPct val="0"/>
              </a:spcAft>
              <a:defRPr sz="2400">
                <a:solidFill>
                  <a:schemeClr val="tx1"/>
                </a:solidFill>
                <a:latin typeface="Times New Roman" pitchFamily="18" charset="0"/>
              </a:defRPr>
            </a:lvl6pPr>
            <a:lvl7pPr marL="2971800" indent="-228600" defTabSz="939800" eaLnBrk="0" fontAlgn="base" hangingPunct="0">
              <a:spcBef>
                <a:spcPct val="0"/>
              </a:spcBef>
              <a:spcAft>
                <a:spcPct val="0"/>
              </a:spcAft>
              <a:defRPr sz="2400">
                <a:solidFill>
                  <a:schemeClr val="tx1"/>
                </a:solidFill>
                <a:latin typeface="Times New Roman" pitchFamily="18" charset="0"/>
              </a:defRPr>
            </a:lvl7pPr>
            <a:lvl8pPr marL="3429000" indent="-228600" defTabSz="939800" eaLnBrk="0" fontAlgn="base" hangingPunct="0">
              <a:spcBef>
                <a:spcPct val="0"/>
              </a:spcBef>
              <a:spcAft>
                <a:spcPct val="0"/>
              </a:spcAft>
              <a:defRPr sz="2400">
                <a:solidFill>
                  <a:schemeClr val="tx1"/>
                </a:solidFill>
                <a:latin typeface="Times New Roman" pitchFamily="18" charset="0"/>
              </a:defRPr>
            </a:lvl8pPr>
            <a:lvl9pPr marL="3886200" indent="-228600" defTabSz="939800" eaLnBrk="0" fontAlgn="base" hangingPunct="0">
              <a:spcBef>
                <a:spcPct val="0"/>
              </a:spcBef>
              <a:spcAft>
                <a:spcPct val="0"/>
              </a:spcAft>
              <a:defRPr sz="2400">
                <a:solidFill>
                  <a:schemeClr val="tx1"/>
                </a:solidFill>
                <a:latin typeface="Times New Roman" pitchFamily="18" charset="0"/>
              </a:defRPr>
            </a:lvl9pPr>
          </a:lstStyle>
          <a:p>
            <a:pPr eaLnBrk="1" hangingPunct="1"/>
            <a:fld id="{C60A7583-88C9-4E62-8B8D-BDB72D8B383E}" type="slidenum">
              <a:rPr lang="nl-NL" altLang="en-US" sz="1200" smtClean="0"/>
              <a:pPr eaLnBrk="1" hangingPunct="1"/>
              <a:t>27</a:t>
            </a:fld>
            <a:endParaRPr lang="nl-NL" altLang="en-US" sz="1200"/>
          </a:p>
        </p:txBody>
      </p:sp>
      <p:sp>
        <p:nvSpPr>
          <p:cNvPr id="46084" name="Rectangle 2"/>
          <p:cNvSpPr>
            <a:spLocks noGrp="1" noRot="1" noChangeAspect="1" noChangeArrowheads="1" noTextEdit="1"/>
          </p:cNvSpPr>
          <p:nvPr>
            <p:ph type="sldImg"/>
          </p:nvPr>
        </p:nvSpPr>
        <p:spPr>
          <a:ln/>
        </p:spPr>
      </p:sp>
      <p:sp>
        <p:nvSpPr>
          <p:cNvPr id="4608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nl-BE" altLang="en-US"/>
          </a:p>
        </p:txBody>
      </p:sp>
    </p:spTree>
    <p:extLst>
      <p:ext uri="{BB962C8B-B14F-4D97-AF65-F5344CB8AC3E}">
        <p14:creationId xmlns:p14="http://schemas.microsoft.com/office/powerpoint/2010/main" val="24312335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eaLnBrk="0" hangingPunct="0">
              <a:defRPr sz="2400">
                <a:solidFill>
                  <a:schemeClr val="tx1"/>
                </a:solidFill>
                <a:latin typeface="Times New Roman" pitchFamily="18" charset="0"/>
              </a:defRPr>
            </a:lvl1pPr>
            <a:lvl2pPr marL="742950" indent="-285750" defTabSz="939800" eaLnBrk="0" hangingPunct="0">
              <a:defRPr sz="2400">
                <a:solidFill>
                  <a:schemeClr val="tx1"/>
                </a:solidFill>
                <a:latin typeface="Times New Roman" pitchFamily="18" charset="0"/>
              </a:defRPr>
            </a:lvl2pPr>
            <a:lvl3pPr marL="1143000" indent="-228600" defTabSz="939800" eaLnBrk="0" hangingPunct="0">
              <a:defRPr sz="2400">
                <a:solidFill>
                  <a:schemeClr val="tx1"/>
                </a:solidFill>
                <a:latin typeface="Times New Roman" pitchFamily="18" charset="0"/>
              </a:defRPr>
            </a:lvl3pPr>
            <a:lvl4pPr marL="1600200" indent="-228600" defTabSz="939800" eaLnBrk="0" hangingPunct="0">
              <a:defRPr sz="2400">
                <a:solidFill>
                  <a:schemeClr val="tx1"/>
                </a:solidFill>
                <a:latin typeface="Times New Roman" pitchFamily="18" charset="0"/>
              </a:defRPr>
            </a:lvl4pPr>
            <a:lvl5pPr marL="2057400" indent="-228600" defTabSz="939800" eaLnBrk="0" hangingPunct="0">
              <a:defRPr sz="2400">
                <a:solidFill>
                  <a:schemeClr val="tx1"/>
                </a:solidFill>
                <a:latin typeface="Times New Roman" pitchFamily="18" charset="0"/>
              </a:defRPr>
            </a:lvl5pPr>
            <a:lvl6pPr marL="2514600" indent="-228600" defTabSz="939800" eaLnBrk="0" fontAlgn="base" hangingPunct="0">
              <a:spcBef>
                <a:spcPct val="0"/>
              </a:spcBef>
              <a:spcAft>
                <a:spcPct val="0"/>
              </a:spcAft>
              <a:defRPr sz="2400">
                <a:solidFill>
                  <a:schemeClr val="tx1"/>
                </a:solidFill>
                <a:latin typeface="Times New Roman" pitchFamily="18" charset="0"/>
              </a:defRPr>
            </a:lvl6pPr>
            <a:lvl7pPr marL="2971800" indent="-228600" defTabSz="939800" eaLnBrk="0" fontAlgn="base" hangingPunct="0">
              <a:spcBef>
                <a:spcPct val="0"/>
              </a:spcBef>
              <a:spcAft>
                <a:spcPct val="0"/>
              </a:spcAft>
              <a:defRPr sz="2400">
                <a:solidFill>
                  <a:schemeClr val="tx1"/>
                </a:solidFill>
                <a:latin typeface="Times New Roman" pitchFamily="18" charset="0"/>
              </a:defRPr>
            </a:lvl7pPr>
            <a:lvl8pPr marL="3429000" indent="-228600" defTabSz="939800" eaLnBrk="0" fontAlgn="base" hangingPunct="0">
              <a:spcBef>
                <a:spcPct val="0"/>
              </a:spcBef>
              <a:spcAft>
                <a:spcPct val="0"/>
              </a:spcAft>
              <a:defRPr sz="2400">
                <a:solidFill>
                  <a:schemeClr val="tx1"/>
                </a:solidFill>
                <a:latin typeface="Times New Roman" pitchFamily="18" charset="0"/>
              </a:defRPr>
            </a:lvl8pPr>
            <a:lvl9pPr marL="3886200" indent="-228600" defTabSz="939800" eaLnBrk="0" fontAlgn="base" hangingPunct="0">
              <a:spcBef>
                <a:spcPct val="0"/>
              </a:spcBef>
              <a:spcAft>
                <a:spcPct val="0"/>
              </a:spcAft>
              <a:defRPr sz="2400">
                <a:solidFill>
                  <a:schemeClr val="tx1"/>
                </a:solidFill>
                <a:latin typeface="Times New Roman" pitchFamily="18" charset="0"/>
              </a:defRPr>
            </a:lvl9pPr>
          </a:lstStyle>
          <a:p>
            <a:pPr eaLnBrk="1" hangingPunct="1"/>
            <a:r>
              <a:rPr lang="nl-BE" altLang="en-US" sz="1200"/>
              <a:t>Commissie ad hoc Hoger Onderwijs  03 mei 2010  Maurice Vaes</a:t>
            </a:r>
            <a:endParaRPr lang="nl-NL" altLang="en-US" sz="1200"/>
          </a:p>
        </p:txBody>
      </p:sp>
      <p:sp>
        <p:nvSpPr>
          <p:cNvPr id="4608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eaLnBrk="0" hangingPunct="0">
              <a:defRPr sz="2400">
                <a:solidFill>
                  <a:schemeClr val="tx1"/>
                </a:solidFill>
                <a:latin typeface="Times New Roman" pitchFamily="18" charset="0"/>
              </a:defRPr>
            </a:lvl1pPr>
            <a:lvl2pPr marL="742950" indent="-285750" defTabSz="939800" eaLnBrk="0" hangingPunct="0">
              <a:defRPr sz="2400">
                <a:solidFill>
                  <a:schemeClr val="tx1"/>
                </a:solidFill>
                <a:latin typeface="Times New Roman" pitchFamily="18" charset="0"/>
              </a:defRPr>
            </a:lvl2pPr>
            <a:lvl3pPr marL="1143000" indent="-228600" defTabSz="939800" eaLnBrk="0" hangingPunct="0">
              <a:defRPr sz="2400">
                <a:solidFill>
                  <a:schemeClr val="tx1"/>
                </a:solidFill>
                <a:latin typeface="Times New Roman" pitchFamily="18" charset="0"/>
              </a:defRPr>
            </a:lvl3pPr>
            <a:lvl4pPr marL="1600200" indent="-228600" defTabSz="939800" eaLnBrk="0" hangingPunct="0">
              <a:defRPr sz="2400">
                <a:solidFill>
                  <a:schemeClr val="tx1"/>
                </a:solidFill>
                <a:latin typeface="Times New Roman" pitchFamily="18" charset="0"/>
              </a:defRPr>
            </a:lvl4pPr>
            <a:lvl5pPr marL="2057400" indent="-228600" defTabSz="939800" eaLnBrk="0" hangingPunct="0">
              <a:defRPr sz="2400">
                <a:solidFill>
                  <a:schemeClr val="tx1"/>
                </a:solidFill>
                <a:latin typeface="Times New Roman" pitchFamily="18" charset="0"/>
              </a:defRPr>
            </a:lvl5pPr>
            <a:lvl6pPr marL="2514600" indent="-228600" defTabSz="939800" eaLnBrk="0" fontAlgn="base" hangingPunct="0">
              <a:spcBef>
                <a:spcPct val="0"/>
              </a:spcBef>
              <a:spcAft>
                <a:spcPct val="0"/>
              </a:spcAft>
              <a:defRPr sz="2400">
                <a:solidFill>
                  <a:schemeClr val="tx1"/>
                </a:solidFill>
                <a:latin typeface="Times New Roman" pitchFamily="18" charset="0"/>
              </a:defRPr>
            </a:lvl6pPr>
            <a:lvl7pPr marL="2971800" indent="-228600" defTabSz="939800" eaLnBrk="0" fontAlgn="base" hangingPunct="0">
              <a:spcBef>
                <a:spcPct val="0"/>
              </a:spcBef>
              <a:spcAft>
                <a:spcPct val="0"/>
              </a:spcAft>
              <a:defRPr sz="2400">
                <a:solidFill>
                  <a:schemeClr val="tx1"/>
                </a:solidFill>
                <a:latin typeface="Times New Roman" pitchFamily="18" charset="0"/>
              </a:defRPr>
            </a:lvl7pPr>
            <a:lvl8pPr marL="3429000" indent="-228600" defTabSz="939800" eaLnBrk="0" fontAlgn="base" hangingPunct="0">
              <a:spcBef>
                <a:spcPct val="0"/>
              </a:spcBef>
              <a:spcAft>
                <a:spcPct val="0"/>
              </a:spcAft>
              <a:defRPr sz="2400">
                <a:solidFill>
                  <a:schemeClr val="tx1"/>
                </a:solidFill>
                <a:latin typeface="Times New Roman" pitchFamily="18" charset="0"/>
              </a:defRPr>
            </a:lvl8pPr>
            <a:lvl9pPr marL="3886200" indent="-228600" defTabSz="939800" eaLnBrk="0" fontAlgn="base" hangingPunct="0">
              <a:spcBef>
                <a:spcPct val="0"/>
              </a:spcBef>
              <a:spcAft>
                <a:spcPct val="0"/>
              </a:spcAft>
              <a:defRPr sz="2400">
                <a:solidFill>
                  <a:schemeClr val="tx1"/>
                </a:solidFill>
                <a:latin typeface="Times New Roman" pitchFamily="18" charset="0"/>
              </a:defRPr>
            </a:lvl9pPr>
          </a:lstStyle>
          <a:p>
            <a:pPr eaLnBrk="1" hangingPunct="1"/>
            <a:fld id="{C60A7583-88C9-4E62-8B8D-BDB72D8B383E}" type="slidenum">
              <a:rPr lang="nl-NL" altLang="en-US" sz="1200" smtClean="0"/>
              <a:pPr eaLnBrk="1" hangingPunct="1"/>
              <a:t>28</a:t>
            </a:fld>
            <a:endParaRPr lang="nl-NL" altLang="en-US" sz="1200"/>
          </a:p>
        </p:txBody>
      </p:sp>
      <p:sp>
        <p:nvSpPr>
          <p:cNvPr id="46084" name="Rectangle 2"/>
          <p:cNvSpPr>
            <a:spLocks noGrp="1" noRot="1" noChangeAspect="1" noChangeArrowheads="1" noTextEdit="1"/>
          </p:cNvSpPr>
          <p:nvPr>
            <p:ph type="sldImg"/>
          </p:nvPr>
        </p:nvSpPr>
        <p:spPr>
          <a:ln/>
        </p:spPr>
      </p:sp>
      <p:sp>
        <p:nvSpPr>
          <p:cNvPr id="4608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nl-BE" altLang="en-US"/>
          </a:p>
        </p:txBody>
      </p:sp>
    </p:spTree>
    <p:extLst>
      <p:ext uri="{BB962C8B-B14F-4D97-AF65-F5344CB8AC3E}">
        <p14:creationId xmlns:p14="http://schemas.microsoft.com/office/powerpoint/2010/main" val="2658136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eaLnBrk="0" hangingPunct="0">
              <a:defRPr sz="2400">
                <a:solidFill>
                  <a:schemeClr val="tx1"/>
                </a:solidFill>
                <a:latin typeface="Times New Roman" pitchFamily="18" charset="0"/>
              </a:defRPr>
            </a:lvl1pPr>
            <a:lvl2pPr marL="742950" indent="-285750" defTabSz="939800" eaLnBrk="0" hangingPunct="0">
              <a:defRPr sz="2400">
                <a:solidFill>
                  <a:schemeClr val="tx1"/>
                </a:solidFill>
                <a:latin typeface="Times New Roman" pitchFamily="18" charset="0"/>
              </a:defRPr>
            </a:lvl2pPr>
            <a:lvl3pPr marL="1143000" indent="-228600" defTabSz="939800" eaLnBrk="0" hangingPunct="0">
              <a:defRPr sz="2400">
                <a:solidFill>
                  <a:schemeClr val="tx1"/>
                </a:solidFill>
                <a:latin typeface="Times New Roman" pitchFamily="18" charset="0"/>
              </a:defRPr>
            </a:lvl3pPr>
            <a:lvl4pPr marL="1600200" indent="-228600" defTabSz="939800" eaLnBrk="0" hangingPunct="0">
              <a:defRPr sz="2400">
                <a:solidFill>
                  <a:schemeClr val="tx1"/>
                </a:solidFill>
                <a:latin typeface="Times New Roman" pitchFamily="18" charset="0"/>
              </a:defRPr>
            </a:lvl4pPr>
            <a:lvl5pPr marL="2057400" indent="-228600" defTabSz="939800" eaLnBrk="0" hangingPunct="0">
              <a:defRPr sz="2400">
                <a:solidFill>
                  <a:schemeClr val="tx1"/>
                </a:solidFill>
                <a:latin typeface="Times New Roman" pitchFamily="18" charset="0"/>
              </a:defRPr>
            </a:lvl5pPr>
            <a:lvl6pPr marL="2514600" indent="-228600" defTabSz="939800" eaLnBrk="0" fontAlgn="base" hangingPunct="0">
              <a:spcBef>
                <a:spcPct val="0"/>
              </a:spcBef>
              <a:spcAft>
                <a:spcPct val="0"/>
              </a:spcAft>
              <a:defRPr sz="2400">
                <a:solidFill>
                  <a:schemeClr val="tx1"/>
                </a:solidFill>
                <a:latin typeface="Times New Roman" pitchFamily="18" charset="0"/>
              </a:defRPr>
            </a:lvl6pPr>
            <a:lvl7pPr marL="2971800" indent="-228600" defTabSz="939800" eaLnBrk="0" fontAlgn="base" hangingPunct="0">
              <a:spcBef>
                <a:spcPct val="0"/>
              </a:spcBef>
              <a:spcAft>
                <a:spcPct val="0"/>
              </a:spcAft>
              <a:defRPr sz="2400">
                <a:solidFill>
                  <a:schemeClr val="tx1"/>
                </a:solidFill>
                <a:latin typeface="Times New Roman" pitchFamily="18" charset="0"/>
              </a:defRPr>
            </a:lvl7pPr>
            <a:lvl8pPr marL="3429000" indent="-228600" defTabSz="939800" eaLnBrk="0" fontAlgn="base" hangingPunct="0">
              <a:spcBef>
                <a:spcPct val="0"/>
              </a:spcBef>
              <a:spcAft>
                <a:spcPct val="0"/>
              </a:spcAft>
              <a:defRPr sz="2400">
                <a:solidFill>
                  <a:schemeClr val="tx1"/>
                </a:solidFill>
                <a:latin typeface="Times New Roman" pitchFamily="18" charset="0"/>
              </a:defRPr>
            </a:lvl8pPr>
            <a:lvl9pPr marL="3886200" indent="-228600" defTabSz="939800" eaLnBrk="0" fontAlgn="base" hangingPunct="0">
              <a:spcBef>
                <a:spcPct val="0"/>
              </a:spcBef>
              <a:spcAft>
                <a:spcPct val="0"/>
              </a:spcAft>
              <a:defRPr sz="2400">
                <a:solidFill>
                  <a:schemeClr val="tx1"/>
                </a:solidFill>
                <a:latin typeface="Times New Roman" pitchFamily="18" charset="0"/>
              </a:defRPr>
            </a:lvl9pPr>
          </a:lstStyle>
          <a:p>
            <a:pPr eaLnBrk="1" hangingPunct="1"/>
            <a:r>
              <a:rPr lang="nl-BE" altLang="en-US" sz="1200"/>
              <a:t>Commissie ad hoc Hoger Onderwijs  03 mei 2010  Maurice Vaes</a:t>
            </a:r>
            <a:endParaRPr lang="nl-NL" altLang="en-US" sz="1200"/>
          </a:p>
        </p:txBody>
      </p:sp>
      <p:sp>
        <p:nvSpPr>
          <p:cNvPr id="4608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eaLnBrk="0" hangingPunct="0">
              <a:defRPr sz="2400">
                <a:solidFill>
                  <a:schemeClr val="tx1"/>
                </a:solidFill>
                <a:latin typeface="Times New Roman" pitchFamily="18" charset="0"/>
              </a:defRPr>
            </a:lvl1pPr>
            <a:lvl2pPr marL="742950" indent="-285750" defTabSz="939800" eaLnBrk="0" hangingPunct="0">
              <a:defRPr sz="2400">
                <a:solidFill>
                  <a:schemeClr val="tx1"/>
                </a:solidFill>
                <a:latin typeface="Times New Roman" pitchFamily="18" charset="0"/>
              </a:defRPr>
            </a:lvl2pPr>
            <a:lvl3pPr marL="1143000" indent="-228600" defTabSz="939800" eaLnBrk="0" hangingPunct="0">
              <a:defRPr sz="2400">
                <a:solidFill>
                  <a:schemeClr val="tx1"/>
                </a:solidFill>
                <a:latin typeface="Times New Roman" pitchFamily="18" charset="0"/>
              </a:defRPr>
            </a:lvl3pPr>
            <a:lvl4pPr marL="1600200" indent="-228600" defTabSz="939800" eaLnBrk="0" hangingPunct="0">
              <a:defRPr sz="2400">
                <a:solidFill>
                  <a:schemeClr val="tx1"/>
                </a:solidFill>
                <a:latin typeface="Times New Roman" pitchFamily="18" charset="0"/>
              </a:defRPr>
            </a:lvl4pPr>
            <a:lvl5pPr marL="2057400" indent="-228600" defTabSz="939800" eaLnBrk="0" hangingPunct="0">
              <a:defRPr sz="2400">
                <a:solidFill>
                  <a:schemeClr val="tx1"/>
                </a:solidFill>
                <a:latin typeface="Times New Roman" pitchFamily="18" charset="0"/>
              </a:defRPr>
            </a:lvl5pPr>
            <a:lvl6pPr marL="2514600" indent="-228600" defTabSz="939800" eaLnBrk="0" fontAlgn="base" hangingPunct="0">
              <a:spcBef>
                <a:spcPct val="0"/>
              </a:spcBef>
              <a:spcAft>
                <a:spcPct val="0"/>
              </a:spcAft>
              <a:defRPr sz="2400">
                <a:solidFill>
                  <a:schemeClr val="tx1"/>
                </a:solidFill>
                <a:latin typeface="Times New Roman" pitchFamily="18" charset="0"/>
              </a:defRPr>
            </a:lvl6pPr>
            <a:lvl7pPr marL="2971800" indent="-228600" defTabSz="939800" eaLnBrk="0" fontAlgn="base" hangingPunct="0">
              <a:spcBef>
                <a:spcPct val="0"/>
              </a:spcBef>
              <a:spcAft>
                <a:spcPct val="0"/>
              </a:spcAft>
              <a:defRPr sz="2400">
                <a:solidFill>
                  <a:schemeClr val="tx1"/>
                </a:solidFill>
                <a:latin typeface="Times New Roman" pitchFamily="18" charset="0"/>
              </a:defRPr>
            </a:lvl7pPr>
            <a:lvl8pPr marL="3429000" indent="-228600" defTabSz="939800" eaLnBrk="0" fontAlgn="base" hangingPunct="0">
              <a:spcBef>
                <a:spcPct val="0"/>
              </a:spcBef>
              <a:spcAft>
                <a:spcPct val="0"/>
              </a:spcAft>
              <a:defRPr sz="2400">
                <a:solidFill>
                  <a:schemeClr val="tx1"/>
                </a:solidFill>
                <a:latin typeface="Times New Roman" pitchFamily="18" charset="0"/>
              </a:defRPr>
            </a:lvl8pPr>
            <a:lvl9pPr marL="3886200" indent="-228600" defTabSz="939800" eaLnBrk="0" fontAlgn="base" hangingPunct="0">
              <a:spcBef>
                <a:spcPct val="0"/>
              </a:spcBef>
              <a:spcAft>
                <a:spcPct val="0"/>
              </a:spcAft>
              <a:defRPr sz="2400">
                <a:solidFill>
                  <a:schemeClr val="tx1"/>
                </a:solidFill>
                <a:latin typeface="Times New Roman" pitchFamily="18" charset="0"/>
              </a:defRPr>
            </a:lvl9pPr>
          </a:lstStyle>
          <a:p>
            <a:pPr eaLnBrk="1" hangingPunct="1"/>
            <a:fld id="{C60A7583-88C9-4E62-8B8D-BDB72D8B383E}" type="slidenum">
              <a:rPr lang="nl-NL" altLang="en-US" sz="1200" smtClean="0"/>
              <a:pPr eaLnBrk="1" hangingPunct="1"/>
              <a:t>29</a:t>
            </a:fld>
            <a:endParaRPr lang="nl-NL" altLang="en-US" sz="1200"/>
          </a:p>
        </p:txBody>
      </p:sp>
      <p:sp>
        <p:nvSpPr>
          <p:cNvPr id="46084" name="Rectangle 2"/>
          <p:cNvSpPr>
            <a:spLocks noGrp="1" noRot="1" noChangeAspect="1" noChangeArrowheads="1" noTextEdit="1"/>
          </p:cNvSpPr>
          <p:nvPr>
            <p:ph type="sldImg"/>
          </p:nvPr>
        </p:nvSpPr>
        <p:spPr>
          <a:ln/>
        </p:spPr>
      </p:sp>
      <p:sp>
        <p:nvSpPr>
          <p:cNvPr id="4608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nl-BE" altLang="en-US"/>
          </a:p>
        </p:txBody>
      </p:sp>
    </p:spTree>
    <p:extLst>
      <p:ext uri="{BB962C8B-B14F-4D97-AF65-F5344CB8AC3E}">
        <p14:creationId xmlns:p14="http://schemas.microsoft.com/office/powerpoint/2010/main" val="2578176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C909A464-1CCD-4D5C-B392-CA6C1F46A952}" type="slidenum">
              <a:rPr lang="nl-BE" smtClean="0"/>
              <a:t>39</a:t>
            </a:fld>
            <a:endParaRPr lang="nl-BE"/>
          </a:p>
        </p:txBody>
      </p:sp>
    </p:spTree>
    <p:extLst>
      <p:ext uri="{BB962C8B-B14F-4D97-AF65-F5344CB8AC3E}">
        <p14:creationId xmlns:p14="http://schemas.microsoft.com/office/powerpoint/2010/main" val="3504544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C909A464-1CCD-4D5C-B392-CA6C1F46A952}" type="slidenum">
              <a:rPr lang="nl-BE" smtClean="0"/>
              <a:t>40</a:t>
            </a:fld>
            <a:endParaRPr lang="nl-BE"/>
          </a:p>
        </p:txBody>
      </p:sp>
    </p:spTree>
    <p:extLst>
      <p:ext uri="{BB962C8B-B14F-4D97-AF65-F5344CB8AC3E}">
        <p14:creationId xmlns:p14="http://schemas.microsoft.com/office/powerpoint/2010/main" val="4218492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C909A464-1CCD-4D5C-B392-CA6C1F46A952}" type="slidenum">
              <a:rPr lang="nl-BE" smtClean="0"/>
              <a:t>41</a:t>
            </a:fld>
            <a:endParaRPr lang="nl-BE"/>
          </a:p>
        </p:txBody>
      </p:sp>
    </p:spTree>
    <p:extLst>
      <p:ext uri="{BB962C8B-B14F-4D97-AF65-F5344CB8AC3E}">
        <p14:creationId xmlns:p14="http://schemas.microsoft.com/office/powerpoint/2010/main" val="3980836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dirty="0"/>
              <a:t>De benaming van de </a:t>
            </a:r>
            <a:r>
              <a:rPr lang="nl-NL" b="1" dirty="0" err="1"/>
              <a:t>EC’s</a:t>
            </a:r>
            <a:r>
              <a:rPr lang="nl-NL" b="1" dirty="0"/>
              <a:t> zijn niet identiek als die van de studiegebieden. </a:t>
            </a:r>
          </a:p>
          <a:p>
            <a:endParaRPr lang="nl-NL" dirty="0"/>
          </a:p>
          <a:p>
            <a:r>
              <a:rPr lang="nl-NL" dirty="0"/>
              <a:t>Zo kan je met een titel als zorginnovatie </a:t>
            </a:r>
            <a:r>
              <a:rPr lang="nl-NL" b="1" dirty="0"/>
              <a:t>veel brede</a:t>
            </a:r>
            <a:r>
              <a:rPr lang="nl-NL" dirty="0"/>
              <a:t>r gaan dan enkel gezondheidszorg.</a:t>
            </a:r>
          </a:p>
          <a:p>
            <a:r>
              <a:rPr lang="nl-NL" b="1" dirty="0"/>
              <a:t>De benamingen stimuleren cross-over</a:t>
            </a:r>
            <a:r>
              <a:rPr lang="nl-NL" b="1" baseline="0" dirty="0"/>
              <a:t> initiatieven bij de studiegebieden</a:t>
            </a:r>
          </a:p>
          <a:p>
            <a:endParaRPr lang="nl-NL" baseline="0" dirty="0"/>
          </a:p>
          <a:p>
            <a:r>
              <a:rPr lang="nl-NL" baseline="0" dirty="0"/>
              <a:t>Speerpunten</a:t>
            </a:r>
          </a:p>
          <a:p>
            <a:r>
              <a:rPr lang="nl-NL" baseline="0" dirty="0"/>
              <a:t>Neutraal, alle </a:t>
            </a:r>
            <a:r>
              <a:rPr lang="nl-NL" baseline="0" dirty="0" err="1"/>
              <a:t>ec’s</a:t>
            </a:r>
            <a:r>
              <a:rPr lang="nl-NL" baseline="0" dirty="0"/>
              <a:t> kunnen deelnemen</a:t>
            </a:r>
          </a:p>
          <a:p>
            <a:endParaRPr lang="nl-NL" baseline="0" dirty="0"/>
          </a:p>
          <a:p>
            <a:r>
              <a:rPr lang="nl-NL" baseline="0" dirty="0" err="1"/>
              <a:t>Vb</a:t>
            </a:r>
            <a:r>
              <a:rPr lang="nl-NL" baseline="0" dirty="0"/>
              <a:t> Business Management kan perfect toegevoegde waarde bieden bij initiatieven rond Health (denk aan </a:t>
            </a:r>
            <a:r>
              <a:rPr lang="nl-NL" baseline="0" dirty="0" err="1"/>
              <a:t>vb</a:t>
            </a:r>
            <a:r>
              <a:rPr lang="nl-NL" baseline="0" dirty="0"/>
              <a:t> Biz4Age)</a:t>
            </a:r>
          </a:p>
          <a:p>
            <a:r>
              <a:rPr lang="nl-NL" baseline="0" dirty="0" err="1"/>
              <a:t>Vb</a:t>
            </a:r>
            <a:r>
              <a:rPr lang="nl-NL" baseline="0" dirty="0"/>
              <a:t> Product en </a:t>
            </a:r>
            <a:r>
              <a:rPr lang="nl-NL" baseline="0" dirty="0" err="1"/>
              <a:t>processontwikkeling</a:t>
            </a:r>
            <a:r>
              <a:rPr lang="nl-NL" baseline="0" dirty="0"/>
              <a:t> kan projecten uitschrijven die kaderen binnen behoeftes in de zorg </a:t>
            </a:r>
            <a:r>
              <a:rPr lang="nl-NL" baseline="0" dirty="0" err="1"/>
              <a:t>vb</a:t>
            </a:r>
            <a:r>
              <a:rPr lang="nl-NL" baseline="0" dirty="0"/>
              <a:t> (</a:t>
            </a:r>
            <a:r>
              <a:rPr lang="nl-NL" baseline="0" dirty="0" err="1"/>
              <a:t>Mobiz</a:t>
            </a:r>
            <a:r>
              <a:rPr lang="nl-NL" baseline="0" dirty="0"/>
              <a:t>)</a:t>
            </a:r>
          </a:p>
          <a:p>
            <a:endParaRPr lang="nl-NL" baseline="0" dirty="0"/>
          </a:p>
          <a:p>
            <a:r>
              <a:rPr lang="nl-NL" baseline="0" dirty="0"/>
              <a:t>___</a:t>
            </a:r>
          </a:p>
          <a:p>
            <a:endParaRPr lang="nl-NL" b="1" baseline="0" dirty="0"/>
          </a:p>
          <a:p>
            <a:r>
              <a:rPr lang="nl-NL" baseline="0" dirty="0"/>
              <a:t>SPEERPUNTEN TECHOLOGIE en FOOD: </a:t>
            </a:r>
          </a:p>
          <a:p>
            <a:r>
              <a:rPr lang="nl-NL" baseline="0" dirty="0"/>
              <a:t>LINK MET NIEUW INDUSTRIEEL BELEID (Vlaams)  EN FABRIEKEN VAN DE TOEKOMST (in PROVINCIE WEST-VLAANDEREN)</a:t>
            </a:r>
          </a:p>
          <a:p>
            <a:endParaRPr lang="nl-NL" b="1" baseline="0" dirty="0"/>
          </a:p>
          <a:p>
            <a:r>
              <a:rPr lang="nl-NL" sz="1200" b="1" kern="1200" dirty="0">
                <a:solidFill>
                  <a:schemeClr val="tx1"/>
                </a:solidFill>
                <a:latin typeface="+mn-lt"/>
                <a:ea typeface="+mn-ea"/>
                <a:cs typeface="+mn-cs"/>
              </a:rPr>
              <a:t>Met de Fabrieken voor de Toekomst concretiseert de Provincie West-Vlaanderen via de POM West-Vlaanderen het </a:t>
            </a:r>
            <a:r>
              <a:rPr lang="nl-NL" sz="1200" b="1" u="sng" kern="1200" dirty="0">
                <a:solidFill>
                  <a:schemeClr val="tx1"/>
                </a:solidFill>
                <a:latin typeface="+mn-lt"/>
                <a:ea typeface="+mn-ea"/>
                <a:cs typeface="+mn-cs"/>
              </a:rPr>
              <a:t>Nieuw Industrieel Beleid </a:t>
            </a:r>
            <a:r>
              <a:rPr lang="nl-NL" sz="1200" b="1" kern="1200" dirty="0">
                <a:solidFill>
                  <a:schemeClr val="tx1"/>
                </a:solidFill>
                <a:latin typeface="+mn-lt"/>
                <a:ea typeface="+mn-ea"/>
                <a:cs typeface="+mn-cs"/>
              </a:rPr>
              <a:t>van de Vlaamse regering op maat van de West-Vlaamse </a:t>
            </a:r>
            <a:r>
              <a:rPr lang="nl-NL" sz="1200" b="1" kern="1200" dirty="0" err="1">
                <a:solidFill>
                  <a:schemeClr val="tx1"/>
                </a:solidFill>
                <a:latin typeface="+mn-lt"/>
                <a:ea typeface="+mn-ea"/>
                <a:cs typeface="+mn-cs"/>
              </a:rPr>
              <a:t>KMO’s</a:t>
            </a:r>
            <a:r>
              <a:rPr lang="nl-NL" sz="1200" b="1" kern="1200" dirty="0">
                <a:solidFill>
                  <a:schemeClr val="tx1"/>
                </a:solidFill>
                <a:latin typeface="+mn-lt"/>
                <a:ea typeface="+mn-ea"/>
                <a:cs typeface="+mn-cs"/>
              </a:rPr>
              <a:t>.</a:t>
            </a:r>
          </a:p>
          <a:p>
            <a:r>
              <a:rPr lang="nl-NL" sz="1200" kern="1200" dirty="0">
                <a:solidFill>
                  <a:schemeClr val="tx1"/>
                </a:solidFill>
                <a:latin typeface="+mn-lt"/>
                <a:ea typeface="+mn-ea"/>
                <a:cs typeface="+mn-cs"/>
              </a:rPr>
              <a:t>Fabrieken voor de Toekomst zijn unieke samenwerkingsverbanden tussen overheid, kennis- en wetenschapsinstellingen, hoger onderwijs en bedrijfsleven, zowel op provinciaal als op Vlaams niveau. Concrete acties moeten de </a:t>
            </a:r>
            <a:r>
              <a:rPr lang="nl-NL" sz="1200" kern="1200" dirty="0" err="1">
                <a:solidFill>
                  <a:schemeClr val="tx1"/>
                </a:solidFill>
                <a:latin typeface="+mn-lt"/>
                <a:ea typeface="+mn-ea"/>
                <a:cs typeface="+mn-cs"/>
              </a:rPr>
              <a:t>KMO’s</a:t>
            </a:r>
            <a:r>
              <a:rPr lang="nl-NL" sz="1200" kern="1200" dirty="0">
                <a:solidFill>
                  <a:schemeClr val="tx1"/>
                </a:solidFill>
                <a:latin typeface="+mn-lt"/>
                <a:ea typeface="+mn-ea"/>
                <a:cs typeface="+mn-cs"/>
              </a:rPr>
              <a:t> ondersteunen in hun toekomstgerichte en duurzame ontwikkeling. De acties gaan van open testinfrastructuren, waarvan de bedrijven gebruik kunnen maken, over gerichte dienstverlening en branding tot innovatief onderzoek en aangepaste opleidingen.</a:t>
            </a:r>
          </a:p>
          <a:p>
            <a:r>
              <a:rPr lang="nl-NL" sz="1200" kern="1200" dirty="0">
                <a:solidFill>
                  <a:schemeClr val="tx1"/>
                </a:solidFill>
                <a:latin typeface="+mn-lt"/>
                <a:ea typeface="+mn-ea"/>
                <a:cs typeface="+mn-cs"/>
              </a:rPr>
              <a:t>In een eerste fase wordt dit traject uitgewerkt voor de drie clusters waarin West-Vlaanderen op internationaal niveau excelleert</a:t>
            </a:r>
            <a:r>
              <a:rPr lang="nl-NL" sz="1500" kern="1200" dirty="0">
                <a:solidFill>
                  <a:schemeClr val="tx1"/>
                </a:solidFill>
                <a:latin typeface="+mn-lt"/>
                <a:ea typeface="+mn-ea"/>
                <a:cs typeface="+mn-cs"/>
              </a:rPr>
              <a:t>: </a:t>
            </a:r>
            <a:r>
              <a:rPr lang="nl-NL" sz="1500" b="1" kern="1200" dirty="0">
                <a:solidFill>
                  <a:schemeClr val="tx1"/>
                </a:solidFill>
                <a:latin typeface="+mn-lt"/>
                <a:ea typeface="+mn-ea"/>
                <a:cs typeface="+mn-cs"/>
              </a:rPr>
              <a:t>nieuwe materialen (ONZE TECHNOLOGIE</a:t>
            </a:r>
            <a:r>
              <a:rPr lang="nl-NL" sz="1200" b="1" kern="1200" dirty="0">
                <a:solidFill>
                  <a:schemeClr val="tx1"/>
                </a:solidFill>
                <a:latin typeface="+mn-lt"/>
                <a:ea typeface="+mn-ea"/>
                <a:cs typeface="+mn-cs"/>
              </a:rPr>
              <a:t>)</a:t>
            </a:r>
            <a:r>
              <a:rPr lang="nl-NL" sz="1200" kern="1200" dirty="0">
                <a:solidFill>
                  <a:schemeClr val="tx1"/>
                </a:solidFill>
                <a:latin typeface="+mn-lt"/>
                <a:ea typeface="+mn-ea"/>
                <a:cs typeface="+mn-cs"/>
              </a:rPr>
              <a:t>, </a:t>
            </a:r>
            <a:r>
              <a:rPr lang="nl-NL" sz="1200" b="1" kern="1200" dirty="0">
                <a:solidFill>
                  <a:schemeClr val="tx1"/>
                </a:solidFill>
                <a:latin typeface="+mn-lt"/>
                <a:ea typeface="+mn-ea"/>
                <a:cs typeface="+mn-cs"/>
              </a:rPr>
              <a:t>voeding (ONZE</a:t>
            </a:r>
            <a:r>
              <a:rPr lang="nl-NL" sz="1200" b="1" kern="1200" baseline="0" dirty="0">
                <a:solidFill>
                  <a:schemeClr val="tx1"/>
                </a:solidFill>
                <a:latin typeface="+mn-lt"/>
                <a:ea typeface="+mn-ea"/>
                <a:cs typeface="+mn-cs"/>
              </a:rPr>
              <a:t> </a:t>
            </a:r>
            <a:r>
              <a:rPr lang="nl-NL" sz="1200" b="1" kern="1200" dirty="0">
                <a:solidFill>
                  <a:schemeClr val="tx1"/>
                </a:solidFill>
                <a:latin typeface="+mn-lt"/>
                <a:ea typeface="+mn-ea"/>
                <a:cs typeface="+mn-cs"/>
              </a:rPr>
              <a:t>FOOD) </a:t>
            </a:r>
            <a:r>
              <a:rPr lang="nl-NL" sz="1200" b="0" kern="1200" dirty="0">
                <a:solidFill>
                  <a:schemeClr val="tx1"/>
                </a:solidFill>
                <a:latin typeface="+mn-lt"/>
                <a:ea typeface="+mn-ea"/>
                <a:cs typeface="+mn-cs"/>
              </a:rPr>
              <a:t>en blue energy.</a:t>
            </a:r>
          </a:p>
          <a:p>
            <a:endParaRPr lang="nl-NL" sz="1200" kern="1200" dirty="0">
              <a:solidFill>
                <a:schemeClr val="tx1"/>
              </a:solidFill>
              <a:latin typeface="+mn-lt"/>
              <a:ea typeface="+mn-ea"/>
              <a:cs typeface="+mn-cs"/>
            </a:endParaRPr>
          </a:p>
          <a:p>
            <a:r>
              <a:rPr lang="nl-NL" sz="1200" kern="1200" dirty="0">
                <a:solidFill>
                  <a:schemeClr val="tx1"/>
                </a:solidFill>
                <a:latin typeface="+mn-lt"/>
                <a:ea typeface="+mn-ea"/>
                <a:cs typeface="+mn-cs"/>
              </a:rPr>
              <a:t>Wat?</a:t>
            </a:r>
            <a:r>
              <a:rPr lang="nl-NL" sz="1200" kern="1200" baseline="0" dirty="0">
                <a:solidFill>
                  <a:schemeClr val="tx1"/>
                </a:solidFill>
                <a:latin typeface="+mn-lt"/>
                <a:ea typeface="+mn-ea"/>
                <a:cs typeface="+mn-cs"/>
              </a:rPr>
              <a:t> </a:t>
            </a:r>
            <a:r>
              <a:rPr lang="nl-NL" sz="1200" kern="1200" dirty="0">
                <a:solidFill>
                  <a:schemeClr val="tx1"/>
                </a:solidFill>
                <a:latin typeface="+mn-lt"/>
                <a:ea typeface="+mn-ea"/>
                <a:cs typeface="+mn-cs"/>
              </a:rPr>
              <a:t>De Fabriek voor de Toekomst (</a:t>
            </a:r>
            <a:r>
              <a:rPr lang="nl-NL" sz="1200" kern="1200" dirty="0" err="1">
                <a:solidFill>
                  <a:schemeClr val="tx1"/>
                </a:solidFill>
                <a:latin typeface="+mn-lt"/>
                <a:ea typeface="+mn-ea"/>
                <a:cs typeface="+mn-cs"/>
              </a:rPr>
              <a:t>FvT</a:t>
            </a:r>
            <a:r>
              <a:rPr lang="nl-NL" sz="1200" kern="1200" dirty="0">
                <a:solidFill>
                  <a:schemeClr val="tx1"/>
                </a:solidFill>
                <a:latin typeface="+mn-lt"/>
                <a:ea typeface="+mn-ea"/>
                <a:cs typeface="+mn-cs"/>
              </a:rPr>
              <a:t>) is een samenwerkingsverband van relevante actoren in een </a:t>
            </a:r>
            <a:r>
              <a:rPr lang="nl-NL" sz="1200" b="1" kern="1200" dirty="0">
                <a:solidFill>
                  <a:schemeClr val="tx1"/>
                </a:solidFill>
                <a:latin typeface="+mn-lt"/>
                <a:ea typeface="+mn-ea"/>
                <a:cs typeface="+mn-cs"/>
              </a:rPr>
              <a:t>triple helix configuratie</a:t>
            </a:r>
            <a:r>
              <a:rPr lang="nl-NL" sz="1200" kern="1200" dirty="0">
                <a:solidFill>
                  <a:schemeClr val="tx1"/>
                </a:solidFill>
                <a:latin typeface="+mn-lt"/>
                <a:ea typeface="+mn-ea"/>
                <a:cs typeface="+mn-cs"/>
              </a:rPr>
              <a:t>, waarbij zowel de krachten van overheid, het bedrijfsleven als onderzoek en opleiding worden gebundeld en opererend vanuit een </a:t>
            </a:r>
            <a:r>
              <a:rPr lang="nl-NL" sz="1200" kern="1200" dirty="0" err="1">
                <a:solidFill>
                  <a:schemeClr val="tx1"/>
                </a:solidFill>
                <a:latin typeface="+mn-lt"/>
                <a:ea typeface="+mn-ea"/>
                <a:cs typeface="+mn-cs"/>
              </a:rPr>
              <a:t>quadruple</a:t>
            </a:r>
            <a:r>
              <a:rPr lang="nl-NL" sz="1200" kern="1200" dirty="0">
                <a:solidFill>
                  <a:schemeClr val="tx1"/>
                </a:solidFill>
                <a:latin typeface="+mn-lt"/>
                <a:ea typeface="+mn-ea"/>
                <a:cs typeface="+mn-cs"/>
              </a:rPr>
              <a:t> helix filosofie.</a:t>
            </a:r>
          </a:p>
          <a:p>
            <a:endParaRPr lang="nl-NL" sz="1200" kern="1200" dirty="0">
              <a:solidFill>
                <a:schemeClr val="tx1"/>
              </a:solidFill>
              <a:latin typeface="+mn-lt"/>
              <a:ea typeface="+mn-ea"/>
              <a:cs typeface="+mn-cs"/>
            </a:endParaRPr>
          </a:p>
          <a:p>
            <a:r>
              <a:rPr lang="nl-NL" sz="1200" kern="1200" dirty="0">
                <a:solidFill>
                  <a:schemeClr val="tx1"/>
                </a:solidFill>
                <a:latin typeface="+mn-lt"/>
                <a:ea typeface="+mn-ea"/>
                <a:cs typeface="+mn-cs"/>
              </a:rPr>
              <a:t>Waarom?</a:t>
            </a:r>
            <a:r>
              <a:rPr lang="nl-NL" sz="1200" kern="1200" baseline="0" dirty="0">
                <a:solidFill>
                  <a:schemeClr val="tx1"/>
                </a:solidFill>
                <a:latin typeface="+mn-lt"/>
                <a:ea typeface="+mn-ea"/>
                <a:cs typeface="+mn-cs"/>
              </a:rPr>
              <a:t> </a:t>
            </a:r>
            <a:r>
              <a:rPr lang="nl-NL" sz="1200" kern="1200" dirty="0">
                <a:solidFill>
                  <a:schemeClr val="tx1"/>
                </a:solidFill>
                <a:latin typeface="+mn-lt"/>
                <a:ea typeface="+mn-ea"/>
                <a:cs typeface="+mn-cs"/>
              </a:rPr>
              <a:t>Het versterken van gedetecteerde clusters/sectoren die industrieel West-Vlaanderen dragen en die zowel op Vlaams als op internationaal niveau excelleren. </a:t>
            </a:r>
            <a:br>
              <a:rPr lang="nl-NL" sz="1200" kern="1200" dirty="0">
                <a:solidFill>
                  <a:schemeClr val="tx1"/>
                </a:solidFill>
                <a:latin typeface="+mn-lt"/>
                <a:ea typeface="+mn-ea"/>
                <a:cs typeface="+mn-cs"/>
              </a:rPr>
            </a:br>
            <a:br>
              <a:rPr lang="nl-NL" sz="1200" kern="1200" dirty="0">
                <a:solidFill>
                  <a:schemeClr val="tx1"/>
                </a:solidFill>
                <a:latin typeface="+mn-lt"/>
                <a:ea typeface="+mn-ea"/>
                <a:cs typeface="+mn-cs"/>
              </a:rPr>
            </a:br>
            <a:r>
              <a:rPr lang="nl-NL" sz="1200" kern="1200" dirty="0">
                <a:solidFill>
                  <a:schemeClr val="tx1"/>
                </a:solidFill>
                <a:latin typeface="+mn-lt"/>
                <a:ea typeface="+mn-ea"/>
                <a:cs typeface="+mn-cs"/>
              </a:rPr>
              <a:t>Hoe? Het in partnerschap realiseren van concrete doelstellingen en prioritaire acties op het vlak van: - KMO-dienstverlening en netwerking - branding - onderzoek - opleiding - (infrastructurele) randvoorwaarden</a:t>
            </a:r>
            <a:endParaRPr lang="nl-NL" baseline="0" dirty="0"/>
          </a:p>
          <a:p>
            <a:endParaRPr lang="nl-NL" baseline="0" dirty="0"/>
          </a:p>
          <a:p>
            <a:endParaRPr lang="nl-NL" baseline="0" dirty="0"/>
          </a:p>
          <a:p>
            <a:r>
              <a:rPr lang="nl-NL" baseline="0" dirty="0"/>
              <a:t>___</a:t>
            </a:r>
          </a:p>
          <a:p>
            <a:r>
              <a:rPr lang="nl-NL" baseline="0" dirty="0"/>
              <a:t>SPEERPUNT HEALTHCARE : </a:t>
            </a:r>
          </a:p>
          <a:p>
            <a:r>
              <a:rPr lang="nl-NL" baseline="0" dirty="0"/>
              <a:t>LINK MET ZORGECONOMIE &amp; PROVINCIE WEST-VLAANDEREN</a:t>
            </a:r>
          </a:p>
          <a:p>
            <a:br>
              <a:rPr lang="nl-NL" sz="1200" b="1" kern="1200" dirty="0">
                <a:solidFill>
                  <a:schemeClr val="tx1"/>
                </a:solidFill>
                <a:latin typeface="+mn-lt"/>
                <a:ea typeface="+mn-ea"/>
                <a:cs typeface="+mn-cs"/>
              </a:rPr>
            </a:br>
            <a:r>
              <a:rPr lang="nl-NL" sz="1200" b="1" kern="1200" dirty="0">
                <a:solidFill>
                  <a:schemeClr val="tx1"/>
                </a:solidFill>
                <a:latin typeface="+mn-lt"/>
                <a:ea typeface="+mn-ea"/>
                <a:cs typeface="+mn-cs"/>
              </a:rPr>
              <a:t>Zorg </a:t>
            </a:r>
            <a:r>
              <a:rPr lang="nl-NL" sz="1200" b="0" kern="1200" dirty="0">
                <a:solidFill>
                  <a:schemeClr val="tx1"/>
                </a:solidFill>
                <a:latin typeface="+mn-lt"/>
                <a:ea typeface="+mn-ea"/>
                <a:cs typeface="+mn-cs"/>
              </a:rPr>
              <a:t>voor de </a:t>
            </a:r>
            <a:r>
              <a:rPr lang="nl-NL" sz="1200" b="1" kern="1200" dirty="0">
                <a:solidFill>
                  <a:schemeClr val="tx1"/>
                </a:solidFill>
                <a:latin typeface="+mn-lt"/>
                <a:ea typeface="+mn-ea"/>
                <a:cs typeface="+mn-cs"/>
              </a:rPr>
              <a:t>Toekomst</a:t>
            </a:r>
            <a:r>
              <a:rPr lang="nl-NL" sz="1200" b="0" kern="1200" dirty="0">
                <a:solidFill>
                  <a:schemeClr val="tx1"/>
                </a:solidFill>
                <a:latin typeface="+mn-lt"/>
                <a:ea typeface="+mn-ea"/>
                <a:cs typeface="+mn-cs"/>
              </a:rPr>
              <a:t>!</a:t>
            </a:r>
          </a:p>
          <a:p>
            <a:r>
              <a:rPr lang="nl-NL" sz="1200" b="0" kern="1200" dirty="0">
                <a:solidFill>
                  <a:schemeClr val="tx1"/>
                </a:solidFill>
                <a:latin typeface="+mn-lt"/>
                <a:ea typeface="+mn-ea"/>
                <a:cs typeface="+mn-cs"/>
              </a:rPr>
              <a:t>Nergens in België zal de vergrijzing zich sterker laten voelen dan in West-Vlaanderen. Gezien de vergrijzing en de verwachte krapte op de arbeidsmarkt is het belangrijk dat onze provincie hier alert op inspeelt.</a:t>
            </a:r>
          </a:p>
          <a:p>
            <a:r>
              <a:rPr lang="nl-NL" sz="1200" b="0" kern="1200" dirty="0">
                <a:solidFill>
                  <a:schemeClr val="tx1"/>
                </a:solidFill>
                <a:latin typeface="+mn-lt"/>
                <a:ea typeface="+mn-ea"/>
                <a:cs typeface="+mn-cs"/>
              </a:rPr>
              <a:t>Zorginnovatie kan helpen de uitdagingen het hoofd te bieden, alsook de kwalitatieve zorg te waarborgen, maar ook onze (kennis)economie te stimuleren.</a:t>
            </a:r>
          </a:p>
          <a:p>
            <a:r>
              <a:rPr lang="nl-NL" sz="1200" b="0" kern="1200" dirty="0">
                <a:solidFill>
                  <a:schemeClr val="tx1"/>
                </a:solidFill>
                <a:latin typeface="+mn-lt"/>
                <a:ea typeface="+mn-ea"/>
                <a:cs typeface="+mn-cs"/>
              </a:rPr>
              <a:t>De belangrijke trends die in de zorg te onderscheiden zijn, kunnen samen met innovatieve technologische ontwikkelingen nieuwe oplossingen mogelijk maken. Deze oplossingen kunnen leiden tot efficiëntere, kwalitatieve en betaalbare zorg voor iedereen én tot nieuwe business opportuniteiten voor West-Vlaamse bedrijven.</a:t>
            </a:r>
          </a:p>
          <a:p>
            <a:r>
              <a:rPr lang="nl-NL" sz="1200" b="0" kern="1200" dirty="0">
                <a:solidFill>
                  <a:schemeClr val="tx1"/>
                </a:solidFill>
                <a:latin typeface="+mn-lt"/>
                <a:ea typeface="+mn-ea"/>
                <a:cs typeface="+mn-cs"/>
              </a:rPr>
              <a:t>Het begrip ‘zorgeconomie’ is lastig af te bakenen. Het omvat in principe alle </a:t>
            </a:r>
            <a:r>
              <a:rPr lang="nl-NL" sz="1200" b="1" kern="1200" dirty="0">
                <a:solidFill>
                  <a:schemeClr val="tx1"/>
                </a:solidFill>
                <a:latin typeface="+mn-lt"/>
                <a:ea typeface="+mn-ea"/>
                <a:cs typeface="+mn-cs"/>
              </a:rPr>
              <a:t>economische </a:t>
            </a:r>
            <a:r>
              <a:rPr lang="nl-NL" sz="1200" b="0" kern="1200" dirty="0">
                <a:solidFill>
                  <a:schemeClr val="tx1"/>
                </a:solidFill>
                <a:latin typeface="+mn-lt"/>
                <a:ea typeface="+mn-ea"/>
                <a:cs typeface="+mn-cs"/>
              </a:rPr>
              <a:t>activiteiten die direct of indirect een relatie hebben met zorg. Zorgeconomie is meer dan alleen gezondheid- en </a:t>
            </a:r>
            <a:r>
              <a:rPr lang="nl-NL" sz="1200" b="0" kern="1200" dirty="0" err="1">
                <a:solidFill>
                  <a:schemeClr val="tx1"/>
                </a:solidFill>
                <a:latin typeface="+mn-lt"/>
                <a:ea typeface="+mn-ea"/>
                <a:cs typeface="+mn-cs"/>
              </a:rPr>
              <a:t>welzijnzorg</a:t>
            </a:r>
            <a:r>
              <a:rPr lang="nl-NL" sz="1200" b="0" kern="1200" dirty="0">
                <a:solidFill>
                  <a:schemeClr val="tx1"/>
                </a:solidFill>
                <a:latin typeface="+mn-lt"/>
                <a:ea typeface="+mn-ea"/>
                <a:cs typeface="+mn-cs"/>
              </a:rPr>
              <a:t>. Het gaat ook om een breed scala aan andere </a:t>
            </a:r>
            <a:r>
              <a:rPr lang="nl-NL" sz="1200" b="0" kern="1200" dirty="0" err="1">
                <a:solidFill>
                  <a:schemeClr val="tx1"/>
                </a:solidFill>
                <a:latin typeface="+mn-lt"/>
                <a:ea typeface="+mn-ea"/>
                <a:cs typeface="+mn-cs"/>
              </a:rPr>
              <a:t>zorggerelateerde</a:t>
            </a:r>
            <a:r>
              <a:rPr lang="nl-NL" sz="1200" b="0" kern="1200" dirty="0">
                <a:solidFill>
                  <a:schemeClr val="tx1"/>
                </a:solidFill>
                <a:latin typeface="+mn-lt"/>
                <a:ea typeface="+mn-ea"/>
                <a:cs typeface="+mn-cs"/>
              </a:rPr>
              <a:t> activiteiten binnen de productie, handel en logistiek, detailhandel, voorzieningen voor sport en ontspanning. Daarnaast zijn ook de kennis- en expertise instellingen met hun onderzoekslijnen gelieerd aan zorg en zorgtechnologie een onmisbare schakel.</a:t>
            </a:r>
          </a:p>
          <a:p>
            <a:r>
              <a:rPr lang="nl-NL" sz="1200" b="0" kern="1200" dirty="0">
                <a:solidFill>
                  <a:schemeClr val="tx1"/>
                </a:solidFill>
                <a:latin typeface="+mn-lt"/>
                <a:ea typeface="+mn-ea"/>
                <a:cs typeface="+mn-cs"/>
              </a:rPr>
              <a:t>Samen met de West-Vlaamse industrie, zorginstellingen en kennisinstellingen zal de POM West-Vlaanderen nieuwe initiatieven aanjagen binnen diverse thema’s in de zorg; namelijk ICT, materiaal, logistiek, infrastructuur, voeding en medische innovatie.</a:t>
            </a:r>
          </a:p>
          <a:p>
            <a:r>
              <a:rPr lang="nl-NL" sz="1200" b="0" kern="1200" dirty="0">
                <a:solidFill>
                  <a:schemeClr val="tx1"/>
                </a:solidFill>
                <a:latin typeface="+mn-lt"/>
                <a:ea typeface="+mn-ea"/>
                <a:cs typeface="+mn-cs"/>
              </a:rPr>
              <a:t>We wensen de provincie West-Vlaanderen te ontwikkelen tot een krachtige zorgregio, die in staat is om een economische meerwaarde te creëren en deze extra te vergroten door kansrijke combinaties te maken over verschillende segmenten en markniches heen, om zodoende een effectief antwoord te bieden aan de zorgvraag van morgen.</a:t>
            </a:r>
          </a:p>
          <a:p>
            <a:r>
              <a:rPr lang="nl-NL" sz="1200" b="1" kern="1200" dirty="0">
                <a:solidFill>
                  <a:schemeClr val="tx1"/>
                </a:solidFill>
                <a:latin typeface="+mn-lt"/>
                <a:ea typeface="+mn-ea"/>
                <a:cs typeface="+mn-cs"/>
              </a:rPr>
              <a:t>Meer weten over de visie en de strategische aanpak 2014-2019? Op </a:t>
            </a:r>
            <a:r>
              <a:rPr lang="nl-NL" sz="1200" b="1" kern="1200" dirty="0">
                <a:solidFill>
                  <a:schemeClr val="tx1"/>
                </a:solidFill>
                <a:latin typeface="+mn-lt"/>
                <a:ea typeface="+mn-ea"/>
                <a:cs typeface="+mn-cs"/>
                <a:hlinkClick r:id="rId3"/>
              </a:rPr>
              <a:t>www.zorgeconomie.be kom je alles te weten over de zorgstrategie van West-Vlaanderen.	</a:t>
            </a:r>
          </a:p>
          <a:p>
            <a:endParaRPr lang="nl-NL" baseline="0" dirty="0"/>
          </a:p>
          <a:p>
            <a:endParaRPr lang="nl-NL" dirty="0"/>
          </a:p>
        </p:txBody>
      </p:sp>
      <p:sp>
        <p:nvSpPr>
          <p:cNvPr id="4" name="Tijdelijke aanduiding voor dianummer 3"/>
          <p:cNvSpPr>
            <a:spLocks noGrp="1"/>
          </p:cNvSpPr>
          <p:nvPr>
            <p:ph type="sldNum" sz="quarter" idx="10"/>
          </p:nvPr>
        </p:nvSpPr>
        <p:spPr/>
        <p:txBody>
          <a:bodyPr/>
          <a:lstStyle/>
          <a:p>
            <a:fld id="{8253EED7-B4C2-3B4E-A2F6-374165A5E8F4}" type="slidenum">
              <a:rPr lang="nl-NL" smtClean="0"/>
              <a:t>42</a:t>
            </a:fld>
            <a:endParaRPr lang="nl-NL"/>
          </a:p>
        </p:txBody>
      </p:sp>
    </p:spTree>
    <p:extLst>
      <p:ext uri="{BB962C8B-B14F-4D97-AF65-F5344CB8AC3E}">
        <p14:creationId xmlns:p14="http://schemas.microsoft.com/office/powerpoint/2010/main" val="35545099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8253EED7-B4C2-3B4E-A2F6-374165A5E8F4}" type="slidenum">
              <a:rPr lang="nl-NL" smtClean="0"/>
              <a:t>43</a:t>
            </a:fld>
            <a:endParaRPr lang="nl-NL"/>
          </a:p>
        </p:txBody>
      </p:sp>
    </p:spTree>
    <p:extLst>
      <p:ext uri="{BB962C8B-B14F-4D97-AF65-F5344CB8AC3E}">
        <p14:creationId xmlns:p14="http://schemas.microsoft.com/office/powerpoint/2010/main" val="3563165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C909A464-1CCD-4D5C-B392-CA6C1F46A952}" type="slidenum">
              <a:rPr lang="nl-BE" smtClean="0"/>
              <a:t>44</a:t>
            </a:fld>
            <a:endParaRPr lang="nl-BE"/>
          </a:p>
        </p:txBody>
      </p:sp>
    </p:spTree>
    <p:extLst>
      <p:ext uri="{BB962C8B-B14F-4D97-AF65-F5344CB8AC3E}">
        <p14:creationId xmlns:p14="http://schemas.microsoft.com/office/powerpoint/2010/main" val="15185589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C909A464-1CCD-4D5C-B392-CA6C1F46A952}" type="slidenum">
              <a:rPr lang="nl-BE" smtClean="0"/>
              <a:t>46</a:t>
            </a:fld>
            <a:endParaRPr lang="nl-BE"/>
          </a:p>
        </p:txBody>
      </p:sp>
    </p:spTree>
    <p:extLst>
      <p:ext uri="{BB962C8B-B14F-4D97-AF65-F5344CB8AC3E}">
        <p14:creationId xmlns:p14="http://schemas.microsoft.com/office/powerpoint/2010/main" val="24315875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C909A464-1CCD-4D5C-B392-CA6C1F46A952}" type="slidenum">
              <a:rPr lang="nl-BE" smtClean="0"/>
              <a:t>47</a:t>
            </a:fld>
            <a:endParaRPr lang="nl-BE"/>
          </a:p>
        </p:txBody>
      </p:sp>
    </p:spTree>
    <p:extLst>
      <p:ext uri="{BB962C8B-B14F-4D97-AF65-F5344CB8AC3E}">
        <p14:creationId xmlns:p14="http://schemas.microsoft.com/office/powerpoint/2010/main" val="2664288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2008: 90.941</a:t>
            </a:r>
          </a:p>
          <a:p>
            <a:r>
              <a:rPr lang="nl-BE" dirty="0"/>
              <a:t>2015:</a:t>
            </a:r>
            <a:r>
              <a:rPr lang="nl-BE" baseline="0" dirty="0"/>
              <a:t> 118.697</a:t>
            </a:r>
            <a:endParaRPr lang="nl-BE" dirty="0"/>
          </a:p>
        </p:txBody>
      </p:sp>
      <p:sp>
        <p:nvSpPr>
          <p:cNvPr id="4" name="Tijdelijke aanduiding voor dianummer 3"/>
          <p:cNvSpPr>
            <a:spLocks noGrp="1"/>
          </p:cNvSpPr>
          <p:nvPr>
            <p:ph type="sldNum" sz="quarter" idx="10"/>
          </p:nvPr>
        </p:nvSpPr>
        <p:spPr/>
        <p:txBody>
          <a:bodyPr/>
          <a:lstStyle/>
          <a:p>
            <a:fld id="{1B9A179D-2D27-49E2-B022-8EDDA2EFE682}" type="slidenum">
              <a:rPr lang="nl-NL" smtClean="0"/>
              <a:t>53</a:t>
            </a:fld>
            <a:endParaRPr lang="nl-NL" dirty="0"/>
          </a:p>
        </p:txBody>
      </p:sp>
    </p:spTree>
    <p:extLst>
      <p:ext uri="{BB962C8B-B14F-4D97-AF65-F5344CB8AC3E}">
        <p14:creationId xmlns:p14="http://schemas.microsoft.com/office/powerpoint/2010/main" val="15758353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BEHOUDEN OF VOLGENDE</a:t>
            </a:r>
          </a:p>
        </p:txBody>
      </p:sp>
      <p:sp>
        <p:nvSpPr>
          <p:cNvPr id="4" name="Tijdelijke aanduiding voor dianummer 3"/>
          <p:cNvSpPr>
            <a:spLocks noGrp="1"/>
          </p:cNvSpPr>
          <p:nvPr>
            <p:ph type="sldNum" sz="quarter" idx="10"/>
          </p:nvPr>
        </p:nvSpPr>
        <p:spPr/>
        <p:txBody>
          <a:bodyPr/>
          <a:lstStyle/>
          <a:p>
            <a:fld id="{1B9A179D-2D27-49E2-B022-8EDDA2EFE682}" type="slidenum">
              <a:rPr lang="nl-NL" smtClean="0"/>
              <a:t>54</a:t>
            </a:fld>
            <a:endParaRPr lang="nl-NL" dirty="0"/>
          </a:p>
        </p:txBody>
      </p:sp>
    </p:spTree>
    <p:extLst>
      <p:ext uri="{BB962C8B-B14F-4D97-AF65-F5344CB8AC3E}">
        <p14:creationId xmlns:p14="http://schemas.microsoft.com/office/powerpoint/2010/main" val="38813174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1B9A179D-2D27-49E2-B022-8EDDA2EFE682}" type="slidenum">
              <a:rPr lang="nl-NL" smtClean="0"/>
              <a:t>55</a:t>
            </a:fld>
            <a:endParaRPr lang="nl-NL" dirty="0"/>
          </a:p>
        </p:txBody>
      </p:sp>
    </p:spTree>
    <p:extLst>
      <p:ext uri="{BB962C8B-B14F-4D97-AF65-F5344CB8AC3E}">
        <p14:creationId xmlns:p14="http://schemas.microsoft.com/office/powerpoint/2010/main" val="2343787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roo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lvl1pPr>
              <a:defRPr>
                <a:solidFill>
                  <a:srgbClr val="FFFFFF"/>
                </a:solidFill>
              </a:defRPr>
            </a:lvl1pPr>
          </a:lstStyle>
          <a:p>
            <a:r>
              <a:rPr lang="nl-NL"/>
              <a:t>Klik om de stijl te bewerken</a:t>
            </a:r>
            <a:endParaRPr lang="nl-NL" dirty="0"/>
          </a:p>
        </p:txBody>
      </p:sp>
      <p:sp>
        <p:nvSpPr>
          <p:cNvPr id="3" name="Subtitel 2"/>
          <p:cNvSpPr>
            <a:spLocks noGrp="1"/>
          </p:cNvSpPr>
          <p:nvPr>
            <p:ph type="subTitle" idx="1"/>
          </p:nvPr>
        </p:nvSpPr>
        <p:spPr>
          <a:xfrm>
            <a:off x="685800" y="3886200"/>
            <a:ext cx="7086600" cy="1752600"/>
          </a:xfrm>
        </p:spPr>
        <p:txBody>
          <a:bodyPr/>
          <a:lstStyle>
            <a:lvl1pPr marL="0" indent="0" algn="l">
              <a:buNone/>
              <a:defRPr>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nl-NL" dirty="0"/>
          </a:p>
        </p:txBody>
      </p:sp>
      <p:sp>
        <p:nvSpPr>
          <p:cNvPr id="4" name="Tijdelijke aanduiding voor datum 3"/>
          <p:cNvSpPr>
            <a:spLocks noGrp="1"/>
          </p:cNvSpPr>
          <p:nvPr>
            <p:ph type="dt" sz="half" idx="10"/>
          </p:nvPr>
        </p:nvSpPr>
        <p:spPr/>
        <p:txBody>
          <a:bodyPr/>
          <a:lstStyle/>
          <a:p>
            <a:fld id="{9069B796-D4A1-F947-9FA4-88288656469B}" type="datetimeFigureOut">
              <a:rPr lang="nl-NL" smtClean="0"/>
              <a:t>22-11-2017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1850743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eldia grij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endParaRPr lang="nl-NL" dirty="0"/>
          </a:p>
        </p:txBody>
      </p:sp>
      <p:sp>
        <p:nvSpPr>
          <p:cNvPr id="3" name="Subtitel 2"/>
          <p:cNvSpPr>
            <a:spLocks noGrp="1"/>
          </p:cNvSpPr>
          <p:nvPr>
            <p:ph type="subTitle" idx="1"/>
          </p:nvPr>
        </p:nvSpPr>
        <p:spPr>
          <a:xfrm>
            <a:off x="685800" y="3886200"/>
            <a:ext cx="7086600" cy="17526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9069B796-D4A1-F947-9FA4-88288656469B}" type="datetimeFigureOut">
              <a:rPr lang="nl-NL" smtClean="0"/>
              <a:t>22-11-2017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3244748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el en object roo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10" name="Tijdelijke aanduiding voor datum 9"/>
          <p:cNvSpPr>
            <a:spLocks noGrp="1"/>
          </p:cNvSpPr>
          <p:nvPr>
            <p:ph type="dt" sz="half" idx="10"/>
          </p:nvPr>
        </p:nvSpPr>
        <p:spPr/>
        <p:txBody>
          <a:bodyPr/>
          <a:lstStyle/>
          <a:p>
            <a:fld id="{9069B796-D4A1-F947-9FA4-88288656469B}" type="datetimeFigureOut">
              <a:rPr lang="nl-NL" smtClean="0"/>
              <a:pPr/>
              <a:t>22-11-2017</a:t>
            </a:fld>
            <a:endParaRPr lang="nl-NL" dirty="0"/>
          </a:p>
        </p:txBody>
      </p:sp>
      <p:sp>
        <p:nvSpPr>
          <p:cNvPr id="11" name="Tijdelijke aanduiding voor voettekst 10"/>
          <p:cNvSpPr>
            <a:spLocks noGrp="1"/>
          </p:cNvSpPr>
          <p:nvPr>
            <p:ph type="ftr" sz="quarter" idx="11"/>
          </p:nvPr>
        </p:nvSpPr>
        <p:spPr/>
        <p:txBody>
          <a:bodyPr/>
          <a:lstStyle/>
          <a:p>
            <a:endParaRPr lang="nl-NL" dirty="0"/>
          </a:p>
        </p:txBody>
      </p:sp>
      <p:sp>
        <p:nvSpPr>
          <p:cNvPr id="12" name="Tijdelijke aanduiding voor dianummer 11"/>
          <p:cNvSpPr>
            <a:spLocks noGrp="1"/>
          </p:cNvSpPr>
          <p:nvPr>
            <p:ph type="sldNum" sz="quarter" idx="12"/>
          </p:nvPr>
        </p:nvSpPr>
        <p:spPr/>
        <p:txBody>
          <a:bodyPr/>
          <a:lstStyle/>
          <a:p>
            <a:fld id="{26D8BCDC-9EF3-324C-9A1A-77C789016D7D}" type="slidenum">
              <a:rPr lang="nl-NL" smtClean="0"/>
              <a:pPr/>
              <a:t>‹nr.›</a:t>
            </a:fld>
            <a:endParaRPr lang="nl-NL"/>
          </a:p>
        </p:txBody>
      </p:sp>
    </p:spTree>
    <p:extLst>
      <p:ext uri="{BB962C8B-B14F-4D97-AF65-F5344CB8AC3E}">
        <p14:creationId xmlns:p14="http://schemas.microsoft.com/office/powerpoint/2010/main" val="2571289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en object grij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a:xfrm>
            <a:off x="457200" y="1600200"/>
            <a:ext cx="8229600" cy="4525963"/>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9069B796-D4A1-F947-9FA4-88288656469B}" type="datetimeFigureOut">
              <a:rPr lang="nl-NL" smtClean="0"/>
              <a:t>22-11-2017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1797989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en object roo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10" name="Titel 9"/>
          <p:cNvSpPr>
            <a:spLocks noGrp="1"/>
          </p:cNvSpPr>
          <p:nvPr>
            <p:ph type="title"/>
          </p:nvPr>
        </p:nvSpPr>
        <p:spPr/>
        <p:txBody>
          <a:bodyPr/>
          <a:lstStyle>
            <a:lvl1pPr>
              <a:defRPr>
                <a:solidFill>
                  <a:schemeClr val="bg1"/>
                </a:solidFill>
              </a:defRPr>
            </a:lvl1pPr>
          </a:lstStyle>
          <a:p>
            <a:r>
              <a:rPr lang="nl-NL"/>
              <a:t>Klik om de stijl te bewerken</a:t>
            </a:r>
            <a:endParaRPr lang="nl-BE" dirty="0"/>
          </a:p>
        </p:txBody>
      </p:sp>
      <p:sp>
        <p:nvSpPr>
          <p:cNvPr id="11" name="Tijdelijke aanduiding voor datum 10"/>
          <p:cNvSpPr>
            <a:spLocks noGrp="1"/>
          </p:cNvSpPr>
          <p:nvPr>
            <p:ph type="dt" sz="half" idx="10"/>
          </p:nvPr>
        </p:nvSpPr>
        <p:spPr/>
        <p:txBody>
          <a:bodyPr/>
          <a:lstStyle/>
          <a:p>
            <a:fld id="{9069B796-D4A1-F947-9FA4-88288656469B}" type="datetimeFigureOut">
              <a:rPr lang="nl-NL" smtClean="0"/>
              <a:pPr/>
              <a:t>22-11-2017</a:t>
            </a:fld>
            <a:endParaRPr lang="nl-NL" dirty="0"/>
          </a:p>
        </p:txBody>
      </p:sp>
      <p:sp>
        <p:nvSpPr>
          <p:cNvPr id="12" name="Tijdelijke aanduiding voor voettekst 11"/>
          <p:cNvSpPr>
            <a:spLocks noGrp="1"/>
          </p:cNvSpPr>
          <p:nvPr>
            <p:ph type="ftr" sz="quarter" idx="11"/>
          </p:nvPr>
        </p:nvSpPr>
        <p:spPr/>
        <p:txBody>
          <a:bodyPr/>
          <a:lstStyle/>
          <a:p>
            <a:endParaRPr lang="nl-NL" dirty="0"/>
          </a:p>
        </p:txBody>
      </p:sp>
      <p:sp>
        <p:nvSpPr>
          <p:cNvPr id="13" name="Tijdelijke aanduiding voor dianummer 12"/>
          <p:cNvSpPr>
            <a:spLocks noGrp="1"/>
          </p:cNvSpPr>
          <p:nvPr>
            <p:ph type="sldNum" sz="quarter" idx="12"/>
          </p:nvPr>
        </p:nvSpPr>
        <p:spPr/>
        <p:txBody>
          <a:bodyPr/>
          <a:lstStyle/>
          <a:p>
            <a:fld id="{26D8BCDC-9EF3-324C-9A1A-77C789016D7D}" type="slidenum">
              <a:rPr lang="nl-NL" smtClean="0"/>
              <a:pPr/>
              <a:t>‹nr.›</a:t>
            </a:fld>
            <a:endParaRPr lang="nl-NL"/>
          </a:p>
        </p:txBody>
      </p:sp>
    </p:spTree>
    <p:extLst>
      <p:ext uri="{BB962C8B-B14F-4D97-AF65-F5344CB8AC3E}">
        <p14:creationId xmlns:p14="http://schemas.microsoft.com/office/powerpoint/2010/main" val="1402026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el en object grij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9069B796-D4A1-F947-9FA4-88288656469B}" type="datetimeFigureOut">
              <a:rPr lang="nl-NL" smtClean="0"/>
              <a:t>22-11-2017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840106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eko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9069B796-D4A1-F947-9FA4-88288656469B}" type="datetimeFigureOut">
              <a:rPr lang="nl-NL" smtClean="0"/>
              <a:t>22-11-2017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2119786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ee object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9069B796-D4A1-F947-9FA4-88288656469B}" type="datetimeFigureOut">
              <a:rPr lang="nl-NL" smtClean="0"/>
              <a:t>22-11-2017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2443542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vergelijk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9069B796-D4A1-F947-9FA4-88288656469B}" type="datetimeFigureOut">
              <a:rPr lang="nl-NL" smtClean="0"/>
              <a:t>22-11-2017</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740825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alleen tit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9069B796-D4A1-F947-9FA4-88288656469B}" type="datetimeFigureOut">
              <a:rPr lang="nl-NL" smtClean="0"/>
              <a:t>22-11-2017</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1658315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9069B796-D4A1-F947-9FA4-88288656469B}" type="datetimeFigureOut">
              <a:rPr lang="nl-NL" smtClean="0"/>
              <a:t>22-11-2017</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3409872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inhoud met bijschrif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9069B796-D4A1-F947-9FA4-88288656469B}" type="datetimeFigureOut">
              <a:rPr lang="nl-NL" smtClean="0"/>
              <a:t>22-11-2017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2521227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afbeelding met bijschrif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9069B796-D4A1-F947-9FA4-88288656469B}" type="datetimeFigureOut">
              <a:rPr lang="nl-NL" smtClean="0"/>
              <a:t>22-11-2017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21159637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el en verticale teks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9069B796-D4A1-F947-9FA4-88288656469B}" type="datetimeFigureOut">
              <a:rPr lang="nl-NL" smtClean="0"/>
              <a:t>22-11-2017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683083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9069B796-D4A1-F947-9FA4-88288656469B}" type="datetimeFigureOut">
              <a:rPr lang="nl-NL" smtClean="0"/>
              <a:t>22-11-2017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6D8BCDC-9EF3-324C-9A1A-77C789016D7D}" type="slidenum">
              <a:rPr lang="nl-NL" smtClean="0"/>
              <a:t>‹nr.›</a:t>
            </a:fld>
            <a:endParaRPr lang="nl-NL"/>
          </a:p>
        </p:txBody>
      </p:sp>
    </p:spTree>
    <p:extLst>
      <p:ext uri="{BB962C8B-B14F-4D97-AF65-F5344CB8AC3E}">
        <p14:creationId xmlns:p14="http://schemas.microsoft.com/office/powerpoint/2010/main" val="875358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el en object">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aseline="0"/>
            </a:lvl1pPr>
          </a:lstStyle>
          <a:p>
            <a:r>
              <a:rPr lang="nl-NL" dirty="0"/>
              <a:t>Klik en typ de titel</a:t>
            </a:r>
            <a:endParaRPr lang="nl-BE" dirty="0"/>
          </a:p>
        </p:txBody>
      </p:sp>
      <p:sp>
        <p:nvSpPr>
          <p:cNvPr id="3" name="Tijdelijke aanduiding voor datum 2"/>
          <p:cNvSpPr>
            <a:spLocks noGrp="1"/>
          </p:cNvSpPr>
          <p:nvPr>
            <p:ph type="dt" sz="half" idx="10"/>
          </p:nvPr>
        </p:nvSpPr>
        <p:spPr/>
        <p:txBody>
          <a:bodyPr/>
          <a:lstStyle/>
          <a:p>
            <a:fld id="{C4DDCD72-59EE-436D-B435-201699A5BB49}" type="datetimeFigureOut">
              <a:rPr lang="nl-BE" smtClean="0"/>
              <a:pPr/>
              <a:t>22/11/2017</a:t>
            </a:fld>
            <a:endParaRPr lang="nl-BE" dirty="0"/>
          </a:p>
        </p:txBody>
      </p:sp>
      <p:sp>
        <p:nvSpPr>
          <p:cNvPr id="4" name="Tijdelijke aanduiding voor voettekst 3"/>
          <p:cNvSpPr>
            <a:spLocks noGrp="1"/>
          </p:cNvSpPr>
          <p:nvPr>
            <p:ph type="ftr" sz="quarter" idx="11"/>
          </p:nvPr>
        </p:nvSpPr>
        <p:spPr/>
        <p:txBody>
          <a:bodyPr/>
          <a:lstStyle/>
          <a:p>
            <a:endParaRPr lang="nl-BE" dirty="0"/>
          </a:p>
        </p:txBody>
      </p:sp>
      <p:sp>
        <p:nvSpPr>
          <p:cNvPr id="5" name="Tijdelijke aanduiding voor dianummer 4"/>
          <p:cNvSpPr>
            <a:spLocks noGrp="1"/>
          </p:cNvSpPr>
          <p:nvPr>
            <p:ph type="sldNum" sz="quarter" idx="12"/>
          </p:nvPr>
        </p:nvSpPr>
        <p:spPr/>
        <p:txBody>
          <a:bodyPr/>
          <a:lstStyle/>
          <a:p>
            <a:fld id="{F35D8031-C8E5-48F8-A3B6-81643B27A3AF}" type="slidenum">
              <a:rPr lang="nl-BE" smtClean="0"/>
              <a:pPr/>
              <a:t>‹nr.›</a:t>
            </a:fld>
            <a:endParaRPr lang="nl-BE" dirty="0"/>
          </a:p>
        </p:txBody>
      </p:sp>
      <p:sp>
        <p:nvSpPr>
          <p:cNvPr id="6" name="Tijdelijke aanduiding voor tekst 2"/>
          <p:cNvSpPr>
            <a:spLocks noGrp="1"/>
          </p:cNvSpPr>
          <p:nvPr>
            <p:ph idx="1" hasCustomPrompt="1"/>
          </p:nvPr>
        </p:nvSpPr>
        <p:spPr>
          <a:xfrm>
            <a:off x="540000" y="1349999"/>
            <a:ext cx="8334000" cy="4428000"/>
          </a:xfrm>
          <a:prstGeom prst="rect">
            <a:avLst/>
          </a:prstGeom>
        </p:spPr>
        <p:txBody>
          <a:bodyPr vert="horz" lIns="0" tIns="0" rIns="0" bIns="0" rtlCol="0">
            <a:noAutofit/>
          </a:bodyPr>
          <a:lstStyle>
            <a:lvl1pPr>
              <a:defRPr/>
            </a:lvl1pPr>
          </a:lstStyle>
          <a:p>
            <a:pPr lvl="0"/>
            <a:r>
              <a:rPr lang="nl-NL" dirty="0"/>
              <a:t>Klik en typ de tekst</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24083095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cSld name="Titeldia met afbeelding">
    <p:spTree>
      <p:nvGrpSpPr>
        <p:cNvPr id="1" name=""/>
        <p:cNvGrpSpPr/>
        <p:nvPr/>
      </p:nvGrpSpPr>
      <p:grpSpPr>
        <a:xfrm>
          <a:off x="0" y="0"/>
          <a:ext cx="0" cy="0"/>
          <a:chOff x="0" y="0"/>
          <a:chExt cx="0" cy="0"/>
        </a:xfrm>
      </p:grpSpPr>
      <p:sp>
        <p:nvSpPr>
          <p:cNvPr id="2" name="Titel 1"/>
          <p:cNvSpPr>
            <a:spLocks noGrp="1"/>
          </p:cNvSpPr>
          <p:nvPr>
            <p:ph type="ctrTitle"/>
          </p:nvPr>
        </p:nvSpPr>
        <p:spPr>
          <a:xfrm>
            <a:off x="971551" y="1873584"/>
            <a:ext cx="3840480" cy="2560320"/>
          </a:xfrm>
        </p:spPr>
        <p:txBody>
          <a:bodyPr anchor="b">
            <a:normAutofit/>
          </a:bodyPr>
          <a:lstStyle>
            <a:lvl1pPr algn="l">
              <a:defRPr sz="3000">
                <a:solidFill>
                  <a:schemeClr val="tx1"/>
                </a:solidFill>
              </a:defRPr>
            </a:lvl1pPr>
          </a:lstStyle>
          <a:p>
            <a:r>
              <a:rPr lang="nl-NL"/>
              <a:t>Klik om de stijl te bewerken</a:t>
            </a:r>
            <a:endParaRPr lang="nl-NL" dirty="0"/>
          </a:p>
        </p:txBody>
      </p:sp>
      <p:sp>
        <p:nvSpPr>
          <p:cNvPr id="3" name="Ondertitel 2"/>
          <p:cNvSpPr>
            <a:spLocks noGrp="1"/>
          </p:cNvSpPr>
          <p:nvPr>
            <p:ph type="subTitle" idx="1"/>
          </p:nvPr>
        </p:nvSpPr>
        <p:spPr>
          <a:xfrm>
            <a:off x="971551" y="4572000"/>
            <a:ext cx="3840480" cy="1600200"/>
          </a:xfrm>
        </p:spPr>
        <p:txBody>
          <a:bodyPr/>
          <a:lstStyle>
            <a:lvl1pPr marL="0" indent="0" algn="l">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nl-NL"/>
              <a:t>Klik om de ondertitelstijl van het model te bewerken</a:t>
            </a:r>
            <a:endParaRPr lang="nl-NL" dirty="0"/>
          </a:p>
        </p:txBody>
      </p:sp>
      <p:sp>
        <p:nvSpPr>
          <p:cNvPr id="15" name="Tijdelijke aanduiding voor afbeelding 14"/>
          <p:cNvSpPr>
            <a:spLocks noGrp="1"/>
          </p:cNvSpPr>
          <p:nvPr>
            <p:ph type="pic" sz="quarter" idx="10"/>
          </p:nvPr>
        </p:nvSpPr>
        <p:spPr>
          <a:xfrm>
            <a:off x="5057777" y="0"/>
            <a:ext cx="4086223" cy="6858000"/>
          </a:xfrm>
          <a:custGeom>
            <a:avLst/>
            <a:gdLst>
              <a:gd name="connsiteX0" fmla="*/ 0 w 5448297"/>
              <a:gd name="connsiteY0" fmla="*/ 0 h 6858000"/>
              <a:gd name="connsiteX1" fmla="*/ 5448297 w 5448297"/>
              <a:gd name="connsiteY1" fmla="*/ 0 h 6858000"/>
              <a:gd name="connsiteX2" fmla="*/ 5448297 w 5448297"/>
              <a:gd name="connsiteY2" fmla="*/ 6858000 h 6858000"/>
              <a:gd name="connsiteX3" fmla="*/ 338667 w 5448297"/>
              <a:gd name="connsiteY3" fmla="*/ 6858000 h 6858000"/>
              <a:gd name="connsiteX4" fmla="*/ 1185333 w 5448297"/>
              <a:gd name="connsiteY4" fmla="*/ 433705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8297" h="6858000">
                <a:moveTo>
                  <a:pt x="0" y="0"/>
                </a:moveTo>
                <a:lnTo>
                  <a:pt x="5448297" y="0"/>
                </a:lnTo>
                <a:lnTo>
                  <a:pt x="5448297" y="6858000"/>
                </a:lnTo>
                <a:lnTo>
                  <a:pt x="338667" y="6858000"/>
                </a:lnTo>
                <a:lnTo>
                  <a:pt x="1185333" y="4337050"/>
                </a:lnTo>
                <a:close/>
              </a:path>
            </a:pathLst>
          </a:custGeom>
          <a:noFill/>
          <a:ln>
            <a:noFill/>
          </a:ln>
        </p:spPr>
        <p:txBody>
          <a:bodyPr wrap="square" tIns="365760">
            <a:noAutofit/>
          </a:bodyPr>
          <a:lstStyle>
            <a:lvl1pPr marL="0" indent="0" algn="ctr">
              <a:buNone/>
              <a:defRPr sz="2100">
                <a:solidFill>
                  <a:schemeClr val="bg1"/>
                </a:solidFill>
              </a:defRPr>
            </a:lvl1pPr>
          </a:lstStyle>
          <a:p>
            <a:r>
              <a:rPr lang="nl-NL"/>
              <a:t>Klik op het pictogram als u een afbeelding wilt toevoegen</a:t>
            </a:r>
            <a:endParaRPr lang="nl-NL" dirty="0"/>
          </a:p>
        </p:txBody>
      </p:sp>
      <p:sp>
        <p:nvSpPr>
          <p:cNvPr id="5" name="Tijdelijke aanduiding voor voettekst 4"/>
          <p:cNvSpPr>
            <a:spLocks noGrp="1"/>
          </p:cNvSpPr>
          <p:nvPr>
            <p:ph type="ftr" sz="quarter" idx="12"/>
          </p:nvPr>
        </p:nvSpPr>
        <p:spPr>
          <a:xfrm>
            <a:off x="211695" y="6223925"/>
            <a:ext cx="4723209" cy="365125"/>
          </a:xfrm>
        </p:spPr>
        <p:txBody>
          <a:bodyPr/>
          <a:lstStyle/>
          <a:p>
            <a:r>
              <a:rPr lang="nl-NL" dirty="0"/>
              <a:t>informeel overleg Commissie Onderwijs – VLHORA – 22 maart 2016 </a:t>
            </a:r>
          </a:p>
        </p:txBody>
      </p:sp>
    </p:spTree>
    <p:extLst>
      <p:ext uri="{BB962C8B-B14F-4D97-AF65-F5344CB8AC3E}">
        <p14:creationId xmlns:p14="http://schemas.microsoft.com/office/powerpoint/2010/main" val="2578511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627ED9C8-F09A-4D9E-BEC0-4725162E21FF}" type="datetimeFigureOut">
              <a:rPr lang="en-US" smtClean="0"/>
              <a:t>11/22/2017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4025967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7ED9C8-F09A-4D9E-BEC0-4725162E21FF}" type="datetimeFigureOut">
              <a:rPr lang="en-US" smtClean="0"/>
              <a:t>11/22/2017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39040993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7ED9C8-F09A-4D9E-BEC0-4725162E21FF}" type="datetimeFigureOut">
              <a:rPr lang="en-US" smtClean="0"/>
              <a:t>11/22/2017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21712334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27ED9C8-F09A-4D9E-BEC0-4725162E21FF}" type="datetimeFigureOut">
              <a:rPr lang="en-US" smtClean="0"/>
              <a:t>11/22/2017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24141432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27ED9C8-F09A-4D9E-BEC0-4725162E21FF}" type="datetimeFigureOut">
              <a:rPr lang="en-US" smtClean="0"/>
              <a:t>11/22/2017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22701178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27ED9C8-F09A-4D9E-BEC0-4725162E21FF}" type="datetimeFigureOut">
              <a:rPr lang="en-US" smtClean="0"/>
              <a:t>11/22/2017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10541564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7ED9C8-F09A-4D9E-BEC0-4725162E21FF}" type="datetimeFigureOut">
              <a:rPr lang="en-US" smtClean="0"/>
              <a:t>11/22/2017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31536436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27ED9C8-F09A-4D9E-BEC0-4725162E21FF}" type="datetimeFigureOut">
              <a:rPr lang="en-US" smtClean="0"/>
              <a:t>11/22/2017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30382018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27ED9C8-F09A-4D9E-BEC0-4725162E21FF}" type="datetimeFigureOut">
              <a:rPr lang="en-US" smtClean="0"/>
              <a:t>11/22/2017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37893953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7ED9C8-F09A-4D9E-BEC0-4725162E21FF}" type="datetimeFigureOut">
              <a:rPr lang="en-US" smtClean="0"/>
              <a:t>11/22/2017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28276776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7ED9C8-F09A-4D9E-BEC0-4725162E21FF}" type="datetimeFigureOut">
              <a:rPr lang="en-US" smtClean="0"/>
              <a:t>11/22/2017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‹nr.›</a:t>
            </a:fld>
            <a:endParaRPr lang="en-US"/>
          </a:p>
        </p:txBody>
      </p:sp>
    </p:spTree>
    <p:extLst>
      <p:ext uri="{BB962C8B-B14F-4D97-AF65-F5344CB8AC3E}">
        <p14:creationId xmlns:p14="http://schemas.microsoft.com/office/powerpoint/2010/main" val="2573834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srcRect/>
          <a:stretch>
            <a:fillRect/>
          </a:stretch>
        </a:blipFill>
        <a:effectLst/>
      </p:bgPr>
    </p:bg>
    <p:spTree>
      <p:nvGrpSpPr>
        <p:cNvPr id="1" name=""/>
        <p:cNvGrpSpPr/>
        <p:nvPr/>
      </p:nvGrpSpPr>
      <p:grpSpPr>
        <a:xfrm>
          <a:off x="0" y="0"/>
          <a:ext cx="0" cy="0"/>
          <a:chOff x="0" y="0"/>
          <a:chExt cx="0" cy="0"/>
        </a:xfrm>
      </p:grpSpPr>
      <p:pic>
        <p:nvPicPr>
          <p:cNvPr id="7" name="Afbeelding 6" descr="Vi-ppt-background-logo-transparant.gif"/>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t">
            <a:normAutofit/>
          </a:bodyPr>
          <a:lstStyle/>
          <a:p>
            <a:r>
              <a:rPr lang="nl-BE" dirty="0"/>
              <a:t>Titelstijl van model bewerken</a:t>
            </a:r>
            <a:endParaRPr lang="nl-NL" dirty="0"/>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BE" dirty="0"/>
              <a:t>Klik om de tekststijl van het model te bewerken</a:t>
            </a:r>
          </a:p>
          <a:p>
            <a:pPr lvl="1"/>
            <a:r>
              <a:rPr lang="nl-BE" dirty="0"/>
              <a:t>Tweede niveau</a:t>
            </a:r>
          </a:p>
          <a:p>
            <a:pPr lvl="2"/>
            <a:r>
              <a:rPr lang="nl-BE" dirty="0"/>
              <a:t>Derde niveau</a:t>
            </a:r>
          </a:p>
          <a:p>
            <a:pPr lvl="3"/>
            <a:r>
              <a:rPr lang="nl-BE" dirty="0"/>
              <a:t>Vierde niveau</a:t>
            </a:r>
          </a:p>
          <a:p>
            <a:pPr lvl="4"/>
            <a:r>
              <a:rPr lang="nl-BE" dirty="0"/>
              <a:t>Vijfde niveau</a:t>
            </a:r>
            <a:endParaRPr lang="nl-NL" dirty="0"/>
          </a:p>
        </p:txBody>
      </p:sp>
      <p:sp>
        <p:nvSpPr>
          <p:cNvPr id="4" name="Tijdelijke aanduiding voor datum 3"/>
          <p:cNvSpPr>
            <a:spLocks noGrp="1"/>
          </p:cNvSpPr>
          <p:nvPr>
            <p:ph type="dt" sz="half" idx="2"/>
          </p:nvPr>
        </p:nvSpPr>
        <p:spPr>
          <a:xfrm>
            <a:off x="1004457" y="6437172"/>
            <a:ext cx="1447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69B796-D4A1-F947-9FA4-88288656469B}" type="datetimeFigureOut">
              <a:rPr lang="nl-NL" smtClean="0"/>
              <a:pPr/>
              <a:t>22-11-2017</a:t>
            </a:fld>
            <a:endParaRPr lang="nl-NL" dirty="0"/>
          </a:p>
        </p:txBody>
      </p:sp>
      <p:sp>
        <p:nvSpPr>
          <p:cNvPr id="5" name="Tijdelijke aanduiding voor voettekst 4"/>
          <p:cNvSpPr>
            <a:spLocks noGrp="1"/>
          </p:cNvSpPr>
          <p:nvPr>
            <p:ph type="ftr" sz="quarter" idx="3"/>
          </p:nvPr>
        </p:nvSpPr>
        <p:spPr>
          <a:xfrm>
            <a:off x="2537691" y="6437172"/>
            <a:ext cx="2895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nl-NL" dirty="0"/>
          </a:p>
        </p:txBody>
      </p:sp>
      <p:sp>
        <p:nvSpPr>
          <p:cNvPr id="6" name="Tijdelijke aanduiding voor dianummer 5"/>
          <p:cNvSpPr>
            <a:spLocks noGrp="1"/>
          </p:cNvSpPr>
          <p:nvPr>
            <p:ph type="sldNum" sz="quarter" idx="4"/>
          </p:nvPr>
        </p:nvSpPr>
        <p:spPr>
          <a:xfrm>
            <a:off x="445655" y="6437750"/>
            <a:ext cx="4837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D8BCDC-9EF3-324C-9A1A-77C789016D7D}" type="slidenum">
              <a:rPr lang="nl-NL" smtClean="0"/>
              <a:pPr/>
              <a:t>‹nr.›</a:t>
            </a:fld>
            <a:endParaRPr lang="nl-NL"/>
          </a:p>
        </p:txBody>
      </p:sp>
    </p:spTree>
    <p:extLst>
      <p:ext uri="{BB962C8B-B14F-4D97-AF65-F5344CB8AC3E}">
        <p14:creationId xmlns:p14="http://schemas.microsoft.com/office/powerpoint/2010/main" val="2371195189"/>
      </p:ext>
    </p:extLst>
  </p:cSld>
  <p:clrMap bg1="lt1" tx1="dk1" bg2="lt2" tx2="dk2" accent1="accent1" accent2="accent2" accent3="accent3" accent4="accent4" accent5="accent5" accent6="accent6" hlink="hlink" folHlink="folHlink"/>
  <p:sldLayoutIdLst>
    <p:sldLayoutId id="2147483844" r:id="rId1"/>
    <p:sldLayoutId id="2147483830" r:id="rId2"/>
    <p:sldLayoutId id="2147483841" r:id="rId3"/>
    <p:sldLayoutId id="2147483831" r:id="rId4"/>
    <p:sldLayoutId id="2147483842" r:id="rId5"/>
    <p:sldLayoutId id="2147483843" r:id="rId6"/>
    <p:sldLayoutId id="2147483832" r:id="rId7"/>
    <p:sldLayoutId id="2147483833" r:id="rId8"/>
    <p:sldLayoutId id="2147483834" r:id="rId9"/>
    <p:sldLayoutId id="2147483835" r:id="rId10"/>
    <p:sldLayoutId id="2147483836" r:id="rId11"/>
    <p:sldLayoutId id="2147483837" r:id="rId12"/>
    <p:sldLayoutId id="2147483838" r:id="rId13"/>
    <p:sldLayoutId id="2147483839" r:id="rId14"/>
    <p:sldLayoutId id="2147483840" r:id="rId15"/>
    <p:sldLayoutId id="2147483857" r:id="rId16"/>
    <p:sldLayoutId id="2147483858" r:id="rId17"/>
  </p:sldLayoutIdLst>
  <p:txStyles>
    <p:titleStyle>
      <a:lvl1pPr algn="l" defTabSz="4572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27ED9C8-F09A-4D9E-BEC0-4725162E21FF}" type="datetimeFigureOut">
              <a:rPr lang="en-US" smtClean="0"/>
              <a:t>11/22/2017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C7D807A-D3EC-4DEA-86E2-120E4093F1A6}" type="slidenum">
              <a:rPr lang="en-US" smtClean="0"/>
              <a:t>‹nr.›</a:t>
            </a:fld>
            <a:endParaRPr lang="en-US"/>
          </a:p>
        </p:txBody>
      </p:sp>
    </p:spTree>
    <p:extLst>
      <p:ext uri="{BB962C8B-B14F-4D97-AF65-F5344CB8AC3E}">
        <p14:creationId xmlns:p14="http://schemas.microsoft.com/office/powerpoint/2010/main" val="3801642493"/>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0.jpg"/><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vmlDrawing" Target="../drawings/vmlDrawing1.vml"/><Relationship Id="rId5" Type="http://schemas.openxmlformats.org/officeDocument/2006/relationships/image" Target="../media/image11.emf"/><Relationship Id="rId4" Type="http://schemas.openxmlformats.org/officeDocument/2006/relationships/oleObject" Target="../embeddings/oleObject1.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gif"/><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4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gif"/><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vmlDrawing" Target="../drawings/vmlDrawing2.vml"/><Relationship Id="rId5" Type="http://schemas.openxmlformats.org/officeDocument/2006/relationships/image" Target="../media/image30.emf"/><Relationship Id="rId4" Type="http://schemas.openxmlformats.org/officeDocument/2006/relationships/oleObject" Target="../embeddings/oleObject2.bin"/></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jpg"/><Relationship Id="rId7" Type="http://schemas.openxmlformats.org/officeDocument/2006/relationships/diagramColors" Target="../diagrams/colors3.xml"/><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881917"/>
            <a:ext cx="7772400" cy="1470025"/>
          </a:xfrm>
        </p:spPr>
        <p:txBody>
          <a:bodyPr>
            <a:normAutofit fontScale="90000"/>
          </a:bodyPr>
          <a:lstStyle/>
          <a:p>
            <a:pPr algn="ctr"/>
            <a:r>
              <a:rPr lang="nl-BE" b="1" dirty="0"/>
              <a:t>Workshop 3</a:t>
            </a:r>
            <a:br>
              <a:rPr lang="nl-BE" dirty="0"/>
            </a:br>
            <a:r>
              <a:rPr lang="nl-BE" dirty="0"/>
              <a:t>Financiering van en binnen grote onderwijsorganisaties</a:t>
            </a:r>
            <a:br>
              <a:rPr lang="nl-BE" dirty="0"/>
            </a:br>
            <a:endParaRPr lang="nl-BE" dirty="0"/>
          </a:p>
        </p:txBody>
      </p:sp>
      <p:sp>
        <p:nvSpPr>
          <p:cNvPr id="3" name="Ondertitel 2"/>
          <p:cNvSpPr>
            <a:spLocks noGrp="1"/>
          </p:cNvSpPr>
          <p:nvPr>
            <p:ph type="subTitle" idx="1"/>
          </p:nvPr>
        </p:nvSpPr>
        <p:spPr>
          <a:xfrm>
            <a:off x="685800" y="3213588"/>
            <a:ext cx="7086600" cy="1921120"/>
          </a:xfrm>
        </p:spPr>
        <p:txBody>
          <a:bodyPr>
            <a:normAutofit fontScale="85000" lnSpcReduction="10000"/>
          </a:bodyPr>
          <a:lstStyle/>
          <a:p>
            <a:r>
              <a:rPr lang="nl-BE" sz="2000" i="1" dirty="0"/>
              <a:t>Big is </a:t>
            </a:r>
            <a:r>
              <a:rPr lang="nl-BE" sz="2000" i="1" dirty="0" err="1"/>
              <a:t>beautiful</a:t>
            </a:r>
            <a:r>
              <a:rPr lang="nl-BE" sz="2000" i="1" dirty="0"/>
              <a:t>?! </a:t>
            </a:r>
          </a:p>
          <a:p>
            <a:r>
              <a:rPr lang="nl-BE" sz="2000" dirty="0"/>
              <a:t>Congres volwassenenonderwijs 23 november 2017</a:t>
            </a:r>
          </a:p>
          <a:p>
            <a:pPr>
              <a:buNone/>
            </a:pPr>
            <a:r>
              <a:rPr lang="nl-BE" sz="2800" dirty="0"/>
              <a:t>									</a:t>
            </a:r>
          </a:p>
          <a:p>
            <a:pPr>
              <a:buNone/>
            </a:pPr>
            <a:r>
              <a:rPr lang="nl-BE" sz="2800" dirty="0"/>
              <a:t>										</a:t>
            </a:r>
          </a:p>
          <a:p>
            <a:pPr>
              <a:buNone/>
            </a:pPr>
            <a:r>
              <a:rPr lang="nl-BE" sz="2800" dirty="0"/>
              <a:t>											Joris Hindryckx</a:t>
            </a:r>
          </a:p>
        </p:txBody>
      </p:sp>
    </p:spTree>
    <p:extLst>
      <p:ext uri="{BB962C8B-B14F-4D97-AF65-F5344CB8AC3E}">
        <p14:creationId xmlns:p14="http://schemas.microsoft.com/office/powerpoint/2010/main" val="4050022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AC3F6EB6-9099-483B-A100-5CE3D76903B6}"/>
              </a:ext>
            </a:extLst>
          </p:cNvPr>
          <p:cNvSpPr>
            <a:spLocks noGrp="1"/>
          </p:cNvSpPr>
          <p:nvPr>
            <p:ph type="title"/>
          </p:nvPr>
        </p:nvSpPr>
        <p:spPr/>
        <p:txBody>
          <a:bodyPr/>
          <a:lstStyle/>
          <a:p>
            <a:r>
              <a:rPr lang="nl-BE" dirty="0">
                <a:solidFill>
                  <a:srgbClr val="FF0000"/>
                </a:solidFill>
              </a:rPr>
              <a:t>Vooraf</a:t>
            </a:r>
          </a:p>
        </p:txBody>
      </p:sp>
      <p:sp>
        <p:nvSpPr>
          <p:cNvPr id="5" name="Tijdelijke aanduiding voor inhoud 4">
            <a:extLst>
              <a:ext uri="{FF2B5EF4-FFF2-40B4-BE49-F238E27FC236}">
                <a16:creationId xmlns:a16="http://schemas.microsoft.com/office/drawing/2014/main" id="{14497214-CFBA-45F8-8F07-C78ABDA933CE}"/>
              </a:ext>
            </a:extLst>
          </p:cNvPr>
          <p:cNvSpPr>
            <a:spLocks noGrp="1"/>
          </p:cNvSpPr>
          <p:nvPr>
            <p:ph idx="1"/>
          </p:nvPr>
        </p:nvSpPr>
        <p:spPr/>
        <p:txBody>
          <a:bodyPr>
            <a:normAutofit fontScale="92500"/>
          </a:bodyPr>
          <a:lstStyle/>
          <a:p>
            <a:r>
              <a:rPr lang="nl-BE" dirty="0"/>
              <a:t>Hoe ver zitten jullie momenteel in het fusieproces? </a:t>
            </a:r>
          </a:p>
          <a:p>
            <a:r>
              <a:rPr lang="nl-BE" dirty="0"/>
              <a:t>Hoe kijken jullie naar het fusieproces?</a:t>
            </a:r>
          </a:p>
          <a:p>
            <a:r>
              <a:rPr lang="nl-BE" dirty="0"/>
              <a:t>De hoeden van de </a:t>
            </a:r>
            <a:r>
              <a:rPr lang="nl-BE" dirty="0" err="1"/>
              <a:t>Bono</a:t>
            </a:r>
            <a:r>
              <a:rPr lang="nl-BE" dirty="0"/>
              <a:t>: het proces bekijken vanuit verschillende standpunten: een andere hoed opzetten: </a:t>
            </a:r>
          </a:p>
          <a:p>
            <a:pPr marL="0" indent="0">
              <a:buNone/>
            </a:pPr>
            <a:r>
              <a:rPr lang="nl-BE" dirty="0"/>
              <a:t>		-	gele hoed: positief en constructief denken</a:t>
            </a:r>
          </a:p>
          <a:p>
            <a:pPr marL="0" indent="0">
              <a:buNone/>
            </a:pPr>
            <a:r>
              <a:rPr lang="nl-BE" dirty="0"/>
              <a:t>		-	witte hoed: objectieve feiten, cijfers, …</a:t>
            </a:r>
          </a:p>
          <a:p>
            <a:pPr marL="0" indent="0">
              <a:buNone/>
            </a:pPr>
            <a:r>
              <a:rPr lang="nl-BE" dirty="0"/>
              <a:t>		- 	rode hoed: gevoelens uiten (buikgevoel, hier en nu,…)</a:t>
            </a:r>
          </a:p>
          <a:p>
            <a:pPr marL="0" indent="0">
              <a:buNone/>
            </a:pPr>
            <a:r>
              <a:rPr lang="nl-BE" dirty="0"/>
              <a:t>		-	groene hoed: nieuwe en creatieve ideeën</a:t>
            </a:r>
          </a:p>
          <a:p>
            <a:pPr marL="0" indent="0">
              <a:buNone/>
            </a:pPr>
            <a:r>
              <a:rPr lang="nl-BE" dirty="0"/>
              <a:t>		-	zwarte hoed: advocaat des duivels: ziet de negatieve 				aspecten </a:t>
            </a:r>
          </a:p>
          <a:p>
            <a:r>
              <a:rPr lang="nl-BE" dirty="0"/>
              <a:t>Welke elementen willen jullie vandaag zeker aan bod horen komen? </a:t>
            </a:r>
          </a:p>
        </p:txBody>
      </p:sp>
    </p:spTree>
    <p:extLst>
      <p:ext uri="{BB962C8B-B14F-4D97-AF65-F5344CB8AC3E}">
        <p14:creationId xmlns:p14="http://schemas.microsoft.com/office/powerpoint/2010/main" val="329642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solidFill>
                  <a:srgbClr val="FF0000"/>
                </a:solidFill>
              </a:rPr>
              <a:t>Overzicht vandaag</a:t>
            </a:r>
          </a:p>
        </p:txBody>
      </p:sp>
      <p:sp>
        <p:nvSpPr>
          <p:cNvPr id="3" name="Tijdelijke aanduiding voor inhoud 2"/>
          <p:cNvSpPr>
            <a:spLocks noGrp="1"/>
          </p:cNvSpPr>
          <p:nvPr>
            <p:ph idx="1"/>
          </p:nvPr>
        </p:nvSpPr>
        <p:spPr/>
        <p:txBody>
          <a:bodyPr/>
          <a:lstStyle/>
          <a:p>
            <a:pPr marL="457200" indent="-457200">
              <a:buAutoNum type="arabicPeriod"/>
            </a:pPr>
            <a:r>
              <a:rPr lang="nl-BE" dirty="0"/>
              <a:t>Wie is wie? </a:t>
            </a:r>
          </a:p>
          <a:p>
            <a:pPr marL="457200" indent="-457200">
              <a:buAutoNum type="arabicPeriod"/>
            </a:pPr>
            <a:r>
              <a:rPr lang="nl-BE" dirty="0"/>
              <a:t>De schaalvergroting in het hoger onderwijs</a:t>
            </a:r>
          </a:p>
          <a:p>
            <a:pPr marL="457200" indent="-457200">
              <a:buAutoNum type="arabicPeriod"/>
            </a:pPr>
            <a:r>
              <a:rPr lang="nl-BE" dirty="0"/>
              <a:t>Financiering in het hoger onderwijs</a:t>
            </a:r>
          </a:p>
          <a:p>
            <a:pPr marL="457200" indent="-457200">
              <a:buAutoNum type="arabicPeriod"/>
            </a:pPr>
            <a:r>
              <a:rPr lang="nl-BE" dirty="0"/>
              <a:t>Vergelijking financiering HO - CVO </a:t>
            </a:r>
          </a:p>
          <a:p>
            <a:pPr marL="457200" indent="-457200">
              <a:buAutoNum type="arabicPeriod"/>
            </a:pPr>
            <a:r>
              <a:rPr lang="nl-BE" dirty="0"/>
              <a:t>VIVES:  een getuigenis</a:t>
            </a:r>
          </a:p>
          <a:p>
            <a:pPr marL="0" indent="0">
              <a:buNone/>
            </a:pPr>
            <a:r>
              <a:rPr lang="nl-BE" dirty="0"/>
              <a:t>	positief – negatief – opportuniteiten – valkuilen</a:t>
            </a:r>
          </a:p>
          <a:p>
            <a:pPr marL="457200" indent="-457200">
              <a:buAutoNum type="arabicPeriod" startAt="6"/>
            </a:pPr>
            <a:r>
              <a:rPr lang="nl-BE" dirty="0"/>
              <a:t>Tips </a:t>
            </a:r>
            <a:r>
              <a:rPr lang="nl-BE" dirty="0" err="1"/>
              <a:t>and</a:t>
            </a:r>
            <a:r>
              <a:rPr lang="nl-BE" dirty="0"/>
              <a:t> tricks</a:t>
            </a:r>
          </a:p>
          <a:p>
            <a:pPr marL="457200" indent="-457200">
              <a:buAutoNum type="arabicPeriod"/>
            </a:pPr>
            <a:endParaRPr lang="nl-BE" dirty="0"/>
          </a:p>
        </p:txBody>
      </p:sp>
    </p:spTree>
    <p:extLst>
      <p:ext uri="{BB962C8B-B14F-4D97-AF65-F5344CB8AC3E}">
        <p14:creationId xmlns:p14="http://schemas.microsoft.com/office/powerpoint/2010/main" val="2420202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36000" y="-171400"/>
            <a:ext cx="7272000" cy="836816"/>
          </a:xfrm>
        </p:spPr>
        <p:txBody>
          <a:bodyPr/>
          <a:lstStyle/>
          <a:p>
            <a:pPr>
              <a:tabLst>
                <a:tab pos="3582988" algn="ctr"/>
              </a:tabLst>
            </a:pPr>
            <a:r>
              <a:rPr lang="nl-BE" dirty="0"/>
              <a:t>	</a:t>
            </a:r>
            <a:r>
              <a:rPr lang="nl-BE" sz="3200" b="0" dirty="0">
                <a:solidFill>
                  <a:srgbClr val="FF0000"/>
                </a:solidFill>
              </a:rPr>
              <a:t>1. Wie is wie?</a:t>
            </a:r>
          </a:p>
        </p:txBody>
      </p:sp>
      <p:sp>
        <p:nvSpPr>
          <p:cNvPr id="3" name="Ondertitel 2"/>
          <p:cNvSpPr>
            <a:spLocks noGrp="1"/>
          </p:cNvSpPr>
          <p:nvPr>
            <p:ph type="subTitle" idx="1"/>
          </p:nvPr>
        </p:nvSpPr>
        <p:spPr>
          <a:xfrm>
            <a:off x="323528" y="836816"/>
            <a:ext cx="8496944" cy="5256584"/>
          </a:xfrm>
        </p:spPr>
        <p:txBody>
          <a:bodyPr>
            <a:normAutofit fontScale="77500" lnSpcReduction="20000"/>
          </a:bodyPr>
          <a:lstStyle/>
          <a:p>
            <a:pPr>
              <a:tabLst>
                <a:tab pos="1073150" algn="ctr"/>
                <a:tab pos="3944938" algn="ctr"/>
                <a:tab pos="6996113" algn="ctr"/>
              </a:tabLst>
            </a:pPr>
            <a:r>
              <a:rPr lang="nl-BE" dirty="0"/>
              <a:t>		</a:t>
            </a:r>
            <a:r>
              <a:rPr lang="nl-BE" dirty="0">
                <a:solidFill>
                  <a:schemeClr val="tx1"/>
                </a:solidFill>
              </a:rPr>
              <a:t>Maurice </a:t>
            </a:r>
            <a:r>
              <a:rPr lang="nl-BE" dirty="0" err="1">
                <a:solidFill>
                  <a:schemeClr val="tx1"/>
                </a:solidFill>
              </a:rPr>
              <a:t>Vaes</a:t>
            </a:r>
            <a:r>
              <a:rPr lang="nl-BE" dirty="0">
                <a:solidFill>
                  <a:schemeClr val="tx1"/>
                </a:solidFill>
              </a:rPr>
              <a:t>	Joris </a:t>
            </a:r>
            <a:r>
              <a:rPr lang="nl-BE" dirty="0" err="1">
                <a:solidFill>
                  <a:schemeClr val="tx1"/>
                </a:solidFill>
              </a:rPr>
              <a:t>Hindryckx</a:t>
            </a:r>
            <a:endParaRPr lang="nl-BE" dirty="0">
              <a:solidFill>
                <a:schemeClr val="tx1"/>
              </a:solidFill>
            </a:endParaRPr>
          </a:p>
          <a:p>
            <a:pPr>
              <a:tabLst>
                <a:tab pos="1073150" algn="ctr"/>
                <a:tab pos="3944938" algn="ctr"/>
                <a:tab pos="6996113" algn="ctr"/>
              </a:tabLst>
            </a:pPr>
            <a:endParaRPr lang="nl-BE" dirty="0">
              <a:solidFill>
                <a:schemeClr val="tx1"/>
              </a:solidFill>
            </a:endParaRPr>
          </a:p>
          <a:p>
            <a:pPr>
              <a:tabLst>
                <a:tab pos="1073150" algn="ctr"/>
                <a:tab pos="3944938" algn="ctr"/>
                <a:tab pos="6996113" algn="ctr"/>
              </a:tabLst>
            </a:pPr>
            <a:r>
              <a:rPr lang="nl-BE" dirty="0">
                <a:solidFill>
                  <a:schemeClr val="tx1"/>
                </a:solidFill>
              </a:rPr>
              <a:t>	</a:t>
            </a:r>
            <a:r>
              <a:rPr lang="nl-BE" sz="2100" dirty="0">
                <a:solidFill>
                  <a:schemeClr val="tx1"/>
                </a:solidFill>
              </a:rPr>
              <a:t>Tijd	Fusies 1995	Clustervorming 2013</a:t>
            </a:r>
          </a:p>
          <a:p>
            <a:pPr>
              <a:tabLst>
                <a:tab pos="1073150" algn="ctr"/>
                <a:tab pos="3944938" algn="ctr"/>
                <a:tab pos="6996113" algn="ctr"/>
              </a:tabLst>
            </a:pPr>
            <a:endParaRPr lang="nl-BE" sz="2100" dirty="0">
              <a:solidFill>
                <a:schemeClr val="tx1"/>
              </a:solidFill>
            </a:endParaRPr>
          </a:p>
          <a:p>
            <a:pPr>
              <a:tabLst>
                <a:tab pos="1073150" algn="ctr"/>
                <a:tab pos="3944938" algn="ctr"/>
                <a:tab pos="6996113" algn="ctr"/>
              </a:tabLst>
            </a:pPr>
            <a:r>
              <a:rPr lang="nl-BE" sz="2100" dirty="0">
                <a:solidFill>
                  <a:schemeClr val="tx1"/>
                </a:solidFill>
              </a:rPr>
              <a:t>	Plaats	Kempen	West-Vlaanderen</a:t>
            </a:r>
          </a:p>
          <a:p>
            <a:pPr>
              <a:tabLst>
                <a:tab pos="1073150" algn="ctr"/>
                <a:tab pos="3944938" algn="ctr"/>
                <a:tab pos="6996113" algn="ctr"/>
              </a:tabLst>
            </a:pPr>
            <a:endParaRPr lang="nl-BE" sz="2100" dirty="0">
              <a:solidFill>
                <a:schemeClr val="tx1"/>
              </a:solidFill>
            </a:endParaRPr>
          </a:p>
          <a:p>
            <a:pPr>
              <a:tabLst>
                <a:tab pos="1073150" algn="ctr"/>
                <a:tab pos="3944938" algn="ctr"/>
                <a:tab pos="6996113" algn="ctr"/>
              </a:tabLst>
            </a:pPr>
            <a:r>
              <a:rPr lang="nl-BE" sz="2100" dirty="0">
                <a:solidFill>
                  <a:schemeClr val="tx1"/>
                </a:solidFill>
              </a:rPr>
              <a:t>	Beleid	Minister	Associatie</a:t>
            </a:r>
          </a:p>
          <a:p>
            <a:pPr>
              <a:tabLst>
                <a:tab pos="1073150" algn="ctr"/>
                <a:tab pos="3944938" algn="ctr"/>
                <a:tab pos="6996113" algn="ctr"/>
              </a:tabLst>
            </a:pPr>
            <a:endParaRPr lang="nl-BE" sz="2100" dirty="0">
              <a:solidFill>
                <a:schemeClr val="tx1"/>
              </a:solidFill>
            </a:endParaRPr>
          </a:p>
          <a:p>
            <a:pPr>
              <a:tabLst>
                <a:tab pos="1073150" algn="ctr"/>
                <a:tab pos="3944938" algn="ctr"/>
                <a:tab pos="6996113" algn="ctr"/>
              </a:tabLst>
            </a:pPr>
            <a:r>
              <a:rPr lang="nl-BE" sz="2100" dirty="0">
                <a:solidFill>
                  <a:schemeClr val="tx1"/>
                </a:solidFill>
              </a:rPr>
              <a:t>	Structuur van	10 </a:t>
            </a:r>
            <a:r>
              <a:rPr lang="nl-BE" sz="2100" dirty="0" err="1">
                <a:solidFill>
                  <a:schemeClr val="tx1"/>
                </a:solidFill>
              </a:rPr>
              <a:t>vzw’s</a:t>
            </a:r>
            <a:r>
              <a:rPr lang="nl-BE" sz="2100" dirty="0">
                <a:solidFill>
                  <a:schemeClr val="tx1"/>
                </a:solidFill>
              </a:rPr>
              <a:t>	2 </a:t>
            </a:r>
            <a:r>
              <a:rPr lang="nl-BE" sz="2100" dirty="0" err="1">
                <a:solidFill>
                  <a:schemeClr val="tx1"/>
                </a:solidFill>
              </a:rPr>
              <a:t>vzw’s</a:t>
            </a:r>
            <a:endParaRPr lang="nl-BE" sz="2100" dirty="0">
              <a:solidFill>
                <a:schemeClr val="tx1"/>
              </a:solidFill>
            </a:endParaRPr>
          </a:p>
          <a:p>
            <a:pPr>
              <a:tabLst>
                <a:tab pos="1073150" algn="ctr"/>
                <a:tab pos="3944938" algn="ctr"/>
                <a:tab pos="6996113" algn="ctr"/>
              </a:tabLst>
            </a:pPr>
            <a:r>
              <a:rPr lang="nl-BE" sz="2100" dirty="0">
                <a:solidFill>
                  <a:schemeClr val="tx1"/>
                </a:solidFill>
              </a:rPr>
              <a:t>	naar	1 vzw	1 cluster</a:t>
            </a:r>
          </a:p>
          <a:p>
            <a:pPr>
              <a:tabLst>
                <a:tab pos="1073150" algn="ctr"/>
                <a:tab pos="3944938" algn="ctr"/>
                <a:tab pos="6996113" algn="ctr"/>
              </a:tabLst>
            </a:pPr>
            <a:endParaRPr lang="nl-BE" sz="2100" dirty="0">
              <a:solidFill>
                <a:schemeClr val="tx1"/>
              </a:solidFill>
            </a:endParaRPr>
          </a:p>
          <a:p>
            <a:pPr>
              <a:tabLst>
                <a:tab pos="1073150" algn="ctr"/>
                <a:tab pos="3944938" algn="ctr"/>
                <a:tab pos="6996113" algn="ctr"/>
              </a:tabLst>
            </a:pPr>
            <a:r>
              <a:rPr lang="nl-BE" sz="2100" dirty="0">
                <a:solidFill>
                  <a:schemeClr val="tx1"/>
                </a:solidFill>
              </a:rPr>
              <a:t>	Cultuur	Geel/Turnhout/	Noord en Zuid</a:t>
            </a:r>
          </a:p>
          <a:p>
            <a:pPr>
              <a:tabLst>
                <a:tab pos="1073150" algn="ctr"/>
                <a:tab pos="3944938" algn="ctr"/>
                <a:tab pos="6996113" algn="ctr"/>
              </a:tabLst>
            </a:pPr>
            <a:r>
              <a:rPr lang="nl-BE" sz="2100" dirty="0">
                <a:solidFill>
                  <a:schemeClr val="tx1"/>
                </a:solidFill>
              </a:rPr>
              <a:t>		Lier/Vorselaar</a:t>
            </a:r>
          </a:p>
          <a:p>
            <a:pPr>
              <a:tabLst>
                <a:tab pos="1073150" algn="ctr"/>
                <a:tab pos="3944938" algn="ctr"/>
                <a:tab pos="6996113" algn="ctr"/>
              </a:tabLst>
            </a:pPr>
            <a:endParaRPr lang="nl-BE" sz="2100" dirty="0">
              <a:solidFill>
                <a:schemeClr val="tx1"/>
              </a:solidFill>
            </a:endParaRPr>
          </a:p>
          <a:p>
            <a:pPr>
              <a:tabLst>
                <a:tab pos="1073150" algn="ctr"/>
                <a:tab pos="3944938" algn="ctr"/>
                <a:tab pos="6996113" algn="ctr"/>
              </a:tabLst>
            </a:pPr>
            <a:r>
              <a:rPr lang="nl-BE" sz="2100" dirty="0">
                <a:solidFill>
                  <a:schemeClr val="tx1"/>
                </a:solidFill>
              </a:rPr>
              <a:t>	Dominante partner	Geel	Zuid</a:t>
            </a:r>
          </a:p>
          <a:p>
            <a:pPr>
              <a:tabLst>
                <a:tab pos="1073150" algn="ctr"/>
                <a:tab pos="3582988" algn="ctr"/>
                <a:tab pos="6996113" algn="ctr"/>
              </a:tabLst>
            </a:pPr>
            <a:r>
              <a:rPr lang="nl-BE" sz="2100" dirty="0">
                <a:solidFill>
                  <a:schemeClr val="tx1"/>
                </a:solidFill>
              </a:rPr>
              <a:t>		</a:t>
            </a:r>
          </a:p>
          <a:p>
            <a:pPr>
              <a:tabLst>
                <a:tab pos="1073150" algn="ctr"/>
                <a:tab pos="3582988" algn="ctr"/>
                <a:tab pos="6996113" algn="ctr"/>
              </a:tabLst>
            </a:pPr>
            <a:r>
              <a:rPr lang="nl-BE" sz="2100" dirty="0">
                <a:solidFill>
                  <a:schemeClr val="tx1"/>
                </a:solidFill>
              </a:rPr>
              <a:t>	</a:t>
            </a:r>
          </a:p>
          <a:p>
            <a:pPr>
              <a:tabLst>
                <a:tab pos="1978025" algn="ctr"/>
                <a:tab pos="5018088" algn="ctr"/>
              </a:tabLst>
            </a:pPr>
            <a:endParaRPr lang="nl-BE" sz="2100" dirty="0">
              <a:solidFill>
                <a:schemeClr val="tx1"/>
              </a:solidFill>
            </a:endParaRPr>
          </a:p>
          <a:p>
            <a:pPr>
              <a:tabLst>
                <a:tab pos="1978025" algn="ctr"/>
                <a:tab pos="5018088" algn="ctr"/>
              </a:tabLst>
            </a:pPr>
            <a:r>
              <a:rPr lang="nl-BE" sz="2100" dirty="0">
                <a:solidFill>
                  <a:schemeClr val="tx1"/>
                </a:solidFill>
              </a:rPr>
              <a:t>	 </a:t>
            </a:r>
          </a:p>
          <a:p>
            <a:pPr>
              <a:tabLst>
                <a:tab pos="3582988" algn="ctr"/>
              </a:tabLst>
            </a:pPr>
            <a:endParaRPr lang="nl-BE" dirty="0"/>
          </a:p>
          <a:p>
            <a:pPr>
              <a:tabLst>
                <a:tab pos="3582988" algn="ctr"/>
              </a:tabLst>
            </a:pPr>
            <a:r>
              <a:rPr lang="nl-BE" dirty="0"/>
              <a:t>		</a:t>
            </a:r>
          </a:p>
        </p:txBody>
      </p:sp>
      <p:sp>
        <p:nvSpPr>
          <p:cNvPr id="4" name="Rechthoek 3"/>
          <p:cNvSpPr/>
          <p:nvPr/>
        </p:nvSpPr>
        <p:spPr>
          <a:xfrm>
            <a:off x="179512" y="1412776"/>
            <a:ext cx="2736304" cy="4680624"/>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Rechthoek 4"/>
          <p:cNvSpPr/>
          <p:nvPr/>
        </p:nvSpPr>
        <p:spPr>
          <a:xfrm>
            <a:off x="3068216" y="1412776"/>
            <a:ext cx="2736304" cy="4680624"/>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Rechthoek 5"/>
          <p:cNvSpPr/>
          <p:nvPr/>
        </p:nvSpPr>
        <p:spPr>
          <a:xfrm>
            <a:off x="5940152" y="1412776"/>
            <a:ext cx="2880320" cy="4680624"/>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Rechthoek 6"/>
          <p:cNvSpPr/>
          <p:nvPr/>
        </p:nvSpPr>
        <p:spPr>
          <a:xfrm>
            <a:off x="3068216" y="836816"/>
            <a:ext cx="2736304" cy="355848"/>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Rechthoek 7"/>
          <p:cNvSpPr/>
          <p:nvPr/>
        </p:nvSpPr>
        <p:spPr>
          <a:xfrm>
            <a:off x="5940152" y="836816"/>
            <a:ext cx="2880320" cy="355848"/>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350621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36000" y="-171400"/>
            <a:ext cx="7272000" cy="836816"/>
          </a:xfrm>
        </p:spPr>
        <p:txBody>
          <a:bodyPr>
            <a:normAutofit fontScale="90000"/>
          </a:bodyPr>
          <a:lstStyle/>
          <a:p>
            <a:pPr>
              <a:tabLst>
                <a:tab pos="3582988" algn="ctr"/>
              </a:tabLst>
            </a:pPr>
            <a:br>
              <a:rPr lang="nl-BE" sz="2700" b="0" dirty="0">
                <a:solidFill>
                  <a:srgbClr val="FF0000"/>
                </a:solidFill>
              </a:rPr>
            </a:br>
            <a:r>
              <a:rPr lang="nl-BE" sz="3600" b="0" dirty="0">
                <a:solidFill>
                  <a:srgbClr val="FF0000"/>
                </a:solidFill>
              </a:rPr>
              <a:t>2.	Schaalvergroting in het H.O.</a:t>
            </a:r>
            <a:br>
              <a:rPr lang="nl-BE" sz="2700" b="0" dirty="0">
                <a:solidFill>
                  <a:srgbClr val="FF0000"/>
                </a:solidFill>
              </a:rPr>
            </a:br>
            <a:endParaRPr lang="nl-BE" b="0" dirty="0">
              <a:solidFill>
                <a:srgbClr val="FF0000"/>
              </a:solidFill>
            </a:endParaRPr>
          </a:p>
        </p:txBody>
      </p:sp>
      <p:sp>
        <p:nvSpPr>
          <p:cNvPr id="10" name="Tekstvak 9"/>
          <p:cNvSpPr txBox="1"/>
          <p:nvPr/>
        </p:nvSpPr>
        <p:spPr>
          <a:xfrm>
            <a:off x="3059832" y="879103"/>
            <a:ext cx="5412059" cy="461665"/>
          </a:xfrm>
          <a:prstGeom prst="rect">
            <a:avLst/>
          </a:prstGeom>
          <a:noFill/>
          <a:ln w="19050">
            <a:solidFill>
              <a:schemeClr val="tx1"/>
            </a:solidFill>
          </a:ln>
        </p:spPr>
        <p:txBody>
          <a:bodyPr wrap="none" rtlCol="0">
            <a:spAutoFit/>
          </a:bodyPr>
          <a:lstStyle/>
          <a:p>
            <a:r>
              <a:rPr lang="nl-BE" sz="2400" dirty="0"/>
              <a:t>164 kleine hogescholen in Vlaanderen</a:t>
            </a:r>
          </a:p>
        </p:txBody>
      </p:sp>
      <p:sp>
        <p:nvSpPr>
          <p:cNvPr id="11" name="Tekstvak 10"/>
          <p:cNvSpPr txBox="1"/>
          <p:nvPr/>
        </p:nvSpPr>
        <p:spPr>
          <a:xfrm>
            <a:off x="3851920" y="1700808"/>
            <a:ext cx="4057521" cy="461665"/>
          </a:xfrm>
          <a:prstGeom prst="rect">
            <a:avLst/>
          </a:prstGeom>
          <a:noFill/>
          <a:ln w="19050">
            <a:solidFill>
              <a:schemeClr val="tx1"/>
            </a:solidFill>
          </a:ln>
        </p:spPr>
        <p:txBody>
          <a:bodyPr wrap="none" rtlCol="0">
            <a:spAutoFit/>
          </a:bodyPr>
          <a:lstStyle/>
          <a:p>
            <a:r>
              <a:rPr lang="nl-BE" sz="2400" dirty="0"/>
              <a:t>29 middelgrote hogescholen</a:t>
            </a:r>
          </a:p>
        </p:txBody>
      </p:sp>
      <p:sp>
        <p:nvSpPr>
          <p:cNvPr id="12" name="Tekstvak 11"/>
          <p:cNvSpPr txBox="1"/>
          <p:nvPr/>
        </p:nvSpPr>
        <p:spPr>
          <a:xfrm>
            <a:off x="4834721" y="2564904"/>
            <a:ext cx="1965603" cy="461665"/>
          </a:xfrm>
          <a:prstGeom prst="rect">
            <a:avLst/>
          </a:prstGeom>
          <a:noFill/>
          <a:ln w="19050">
            <a:solidFill>
              <a:schemeClr val="tx1"/>
            </a:solidFill>
          </a:ln>
        </p:spPr>
        <p:txBody>
          <a:bodyPr wrap="none" rtlCol="0">
            <a:spAutoFit/>
          </a:bodyPr>
          <a:lstStyle/>
          <a:p>
            <a:r>
              <a:rPr lang="nl-BE" sz="2400" dirty="0"/>
              <a:t>5 associaties</a:t>
            </a:r>
          </a:p>
        </p:txBody>
      </p:sp>
      <p:sp>
        <p:nvSpPr>
          <p:cNvPr id="13" name="Tekstvak 12"/>
          <p:cNvSpPr txBox="1"/>
          <p:nvPr/>
        </p:nvSpPr>
        <p:spPr>
          <a:xfrm>
            <a:off x="4644008" y="3587824"/>
            <a:ext cx="2376263" cy="461665"/>
          </a:xfrm>
          <a:prstGeom prst="rect">
            <a:avLst/>
          </a:prstGeom>
          <a:noFill/>
          <a:ln w="19050">
            <a:solidFill>
              <a:schemeClr val="tx1"/>
            </a:solidFill>
          </a:ln>
        </p:spPr>
        <p:txBody>
          <a:bodyPr wrap="square" rtlCol="0">
            <a:spAutoFit/>
          </a:bodyPr>
          <a:lstStyle/>
          <a:p>
            <a:r>
              <a:rPr lang="nl-BE" sz="2400" dirty="0"/>
              <a:t>16 hogescholen</a:t>
            </a:r>
          </a:p>
        </p:txBody>
      </p:sp>
      <p:sp>
        <p:nvSpPr>
          <p:cNvPr id="14" name="Tekstvak 13"/>
          <p:cNvSpPr txBox="1"/>
          <p:nvPr/>
        </p:nvSpPr>
        <p:spPr>
          <a:xfrm>
            <a:off x="2627784" y="4509120"/>
            <a:ext cx="3240360" cy="830997"/>
          </a:xfrm>
          <a:prstGeom prst="rect">
            <a:avLst/>
          </a:prstGeom>
          <a:noFill/>
          <a:ln w="19050">
            <a:solidFill>
              <a:schemeClr val="tx1"/>
            </a:solidFill>
          </a:ln>
        </p:spPr>
        <p:txBody>
          <a:bodyPr wrap="square" rtlCol="0">
            <a:spAutoFit/>
          </a:bodyPr>
          <a:lstStyle/>
          <a:p>
            <a:r>
              <a:rPr lang="nl-BE" sz="2400" dirty="0"/>
              <a:t>      8 hogescholen</a:t>
            </a:r>
          </a:p>
          <a:p>
            <a:r>
              <a:rPr lang="nl-BE" sz="2400" dirty="0"/>
              <a:t>Associatie KU Leuven</a:t>
            </a:r>
          </a:p>
        </p:txBody>
      </p:sp>
      <p:sp>
        <p:nvSpPr>
          <p:cNvPr id="15" name="Tekstvak 14"/>
          <p:cNvSpPr txBox="1"/>
          <p:nvPr/>
        </p:nvSpPr>
        <p:spPr>
          <a:xfrm>
            <a:off x="6084168" y="4509120"/>
            <a:ext cx="2819771" cy="830997"/>
          </a:xfrm>
          <a:prstGeom prst="rect">
            <a:avLst/>
          </a:prstGeom>
          <a:noFill/>
          <a:ln w="19050">
            <a:solidFill>
              <a:schemeClr val="tx1"/>
            </a:solidFill>
          </a:ln>
        </p:spPr>
        <p:txBody>
          <a:bodyPr wrap="square" rtlCol="0">
            <a:spAutoFit/>
          </a:bodyPr>
          <a:lstStyle/>
          <a:p>
            <a:r>
              <a:rPr lang="nl-BE" sz="2400" dirty="0"/>
              <a:t>   8 hogescholen</a:t>
            </a:r>
          </a:p>
          <a:p>
            <a:r>
              <a:rPr lang="nl-BE" sz="2400" dirty="0"/>
              <a:t>Andere associaties</a:t>
            </a:r>
          </a:p>
        </p:txBody>
      </p:sp>
      <p:sp>
        <p:nvSpPr>
          <p:cNvPr id="16" name="Tekstvak 15"/>
          <p:cNvSpPr txBox="1"/>
          <p:nvPr/>
        </p:nvSpPr>
        <p:spPr>
          <a:xfrm>
            <a:off x="3059832" y="5723349"/>
            <a:ext cx="2304256" cy="461665"/>
          </a:xfrm>
          <a:prstGeom prst="rect">
            <a:avLst/>
          </a:prstGeom>
          <a:noFill/>
          <a:ln w="19050">
            <a:solidFill>
              <a:schemeClr val="tx1"/>
            </a:solidFill>
          </a:ln>
        </p:spPr>
        <p:txBody>
          <a:bodyPr wrap="square" rtlCol="0">
            <a:spAutoFit/>
          </a:bodyPr>
          <a:lstStyle/>
          <a:p>
            <a:r>
              <a:rPr lang="nl-BE" sz="2400" dirty="0"/>
              <a:t>        5 clusters</a:t>
            </a:r>
          </a:p>
        </p:txBody>
      </p:sp>
      <p:cxnSp>
        <p:nvCxnSpPr>
          <p:cNvPr id="18" name="Rechte verbindingslijn met pijl 17"/>
          <p:cNvCxnSpPr/>
          <p:nvPr/>
        </p:nvCxnSpPr>
        <p:spPr>
          <a:xfrm>
            <a:off x="5724128" y="1340768"/>
            <a:ext cx="0" cy="37261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Rechte verbindingslijn met pijl 22"/>
          <p:cNvCxnSpPr/>
          <p:nvPr/>
        </p:nvCxnSpPr>
        <p:spPr>
          <a:xfrm>
            <a:off x="5724128" y="2162473"/>
            <a:ext cx="0" cy="37261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Rechte verbindingslijn met pijl 23"/>
          <p:cNvCxnSpPr/>
          <p:nvPr/>
        </p:nvCxnSpPr>
        <p:spPr>
          <a:xfrm>
            <a:off x="5724128" y="3026569"/>
            <a:ext cx="0" cy="561255"/>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Rechte verbindingslijn met pijl 25"/>
          <p:cNvCxnSpPr/>
          <p:nvPr/>
        </p:nvCxnSpPr>
        <p:spPr>
          <a:xfrm>
            <a:off x="4139952" y="5350733"/>
            <a:ext cx="0" cy="37261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Rechte verbindingslijn met pijl 26"/>
          <p:cNvCxnSpPr>
            <a:endCxn id="14" idx="0"/>
          </p:cNvCxnSpPr>
          <p:nvPr/>
        </p:nvCxnSpPr>
        <p:spPr>
          <a:xfrm flipH="1">
            <a:off x="4247964" y="4049489"/>
            <a:ext cx="1116124" cy="45963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Rechte verbindingslijn met pijl 28"/>
          <p:cNvCxnSpPr>
            <a:endCxn id="15" idx="0"/>
          </p:cNvCxnSpPr>
          <p:nvPr/>
        </p:nvCxnSpPr>
        <p:spPr>
          <a:xfrm>
            <a:off x="6300192" y="4049489"/>
            <a:ext cx="1193862" cy="45963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2" name="Tekstvak 31"/>
          <p:cNvSpPr txBox="1"/>
          <p:nvPr/>
        </p:nvSpPr>
        <p:spPr>
          <a:xfrm>
            <a:off x="327154" y="1516142"/>
            <a:ext cx="2113335" cy="646331"/>
          </a:xfrm>
          <a:prstGeom prst="rect">
            <a:avLst/>
          </a:prstGeom>
          <a:noFill/>
          <a:ln w="19050">
            <a:solidFill>
              <a:schemeClr val="bg2"/>
            </a:solidFill>
          </a:ln>
        </p:spPr>
        <p:txBody>
          <a:bodyPr wrap="none" rtlCol="0">
            <a:spAutoFit/>
          </a:bodyPr>
          <a:lstStyle/>
          <a:p>
            <a:r>
              <a:rPr lang="nl-BE" dirty="0">
                <a:solidFill>
                  <a:srgbClr val="FF0000"/>
                </a:solidFill>
              </a:rPr>
              <a:t>13 juli 1994</a:t>
            </a:r>
          </a:p>
          <a:p>
            <a:r>
              <a:rPr lang="nl-BE" dirty="0">
                <a:solidFill>
                  <a:srgbClr val="FF0000"/>
                </a:solidFill>
              </a:rPr>
              <a:t>Hogescholendecreet</a:t>
            </a:r>
          </a:p>
        </p:txBody>
      </p:sp>
      <p:sp>
        <p:nvSpPr>
          <p:cNvPr id="33" name="Tekstvak 32"/>
          <p:cNvSpPr txBox="1"/>
          <p:nvPr/>
        </p:nvSpPr>
        <p:spPr>
          <a:xfrm>
            <a:off x="539552" y="2472570"/>
            <a:ext cx="1783502" cy="646331"/>
          </a:xfrm>
          <a:prstGeom prst="rect">
            <a:avLst/>
          </a:prstGeom>
          <a:noFill/>
          <a:ln w="19050">
            <a:solidFill>
              <a:schemeClr val="bg2"/>
            </a:solidFill>
          </a:ln>
        </p:spPr>
        <p:txBody>
          <a:bodyPr wrap="none" rtlCol="0">
            <a:spAutoFit/>
          </a:bodyPr>
          <a:lstStyle/>
          <a:p>
            <a:r>
              <a:rPr lang="nl-BE" dirty="0">
                <a:solidFill>
                  <a:srgbClr val="FF0000"/>
                </a:solidFill>
              </a:rPr>
              <a:t>24 april 2003</a:t>
            </a:r>
          </a:p>
          <a:p>
            <a:r>
              <a:rPr lang="nl-BE" dirty="0">
                <a:solidFill>
                  <a:srgbClr val="FF0000"/>
                </a:solidFill>
              </a:rPr>
              <a:t>Structuurdecreet</a:t>
            </a:r>
          </a:p>
        </p:txBody>
      </p:sp>
      <p:sp>
        <p:nvSpPr>
          <p:cNvPr id="34" name="Tekstvak 33"/>
          <p:cNvSpPr txBox="1"/>
          <p:nvPr/>
        </p:nvSpPr>
        <p:spPr>
          <a:xfrm>
            <a:off x="755576" y="3587824"/>
            <a:ext cx="1416863" cy="369332"/>
          </a:xfrm>
          <a:prstGeom prst="rect">
            <a:avLst/>
          </a:prstGeom>
          <a:noFill/>
          <a:ln w="19050">
            <a:solidFill>
              <a:schemeClr val="bg2"/>
            </a:solidFill>
          </a:ln>
        </p:spPr>
        <p:txBody>
          <a:bodyPr wrap="none" rtlCol="0">
            <a:spAutoFit/>
          </a:bodyPr>
          <a:lstStyle/>
          <a:p>
            <a:r>
              <a:rPr lang="nl-BE" dirty="0">
                <a:solidFill>
                  <a:srgbClr val="FF0000"/>
                </a:solidFill>
              </a:rPr>
              <a:t>Situatie 2017</a:t>
            </a:r>
          </a:p>
        </p:txBody>
      </p:sp>
    </p:spTree>
    <p:extLst>
      <p:ext uri="{BB962C8B-B14F-4D97-AF65-F5344CB8AC3E}">
        <p14:creationId xmlns:p14="http://schemas.microsoft.com/office/powerpoint/2010/main" val="4273880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solidFill>
                  <a:srgbClr val="FF0000"/>
                </a:solidFill>
              </a:rPr>
              <a:t>2.	Schaalvergroting in het H.O.</a:t>
            </a:r>
            <a:endParaRPr lang="nl-BE" dirty="0"/>
          </a:p>
        </p:txBody>
      </p:sp>
      <p:sp>
        <p:nvSpPr>
          <p:cNvPr id="3" name="Tijdelijke aanduiding voor inhoud 2"/>
          <p:cNvSpPr>
            <a:spLocks noGrp="1"/>
          </p:cNvSpPr>
          <p:nvPr>
            <p:ph idx="1"/>
          </p:nvPr>
        </p:nvSpPr>
        <p:spPr/>
        <p:txBody>
          <a:bodyPr>
            <a:normAutofit fontScale="92500" lnSpcReduction="10000"/>
          </a:bodyPr>
          <a:lstStyle/>
          <a:p>
            <a:r>
              <a:rPr lang="nl-BE" dirty="0"/>
              <a:t>De hogescholen zijn verenigd in VLHORA.</a:t>
            </a:r>
          </a:p>
          <a:p>
            <a:r>
              <a:rPr lang="nl-BE" dirty="0"/>
              <a:t>Alle hogescholen (zowel autonome als vrije hogescholen) hebben een grote mate van autonomie en vallen onder hetzelfde financieringssysteem.</a:t>
            </a:r>
          </a:p>
          <a:p>
            <a:r>
              <a:rPr lang="nl-BE" dirty="0"/>
              <a:t>De overheid wantrouwt de hogescholen: ‘de </a:t>
            </a:r>
            <a:r>
              <a:rPr lang="nl-BE" dirty="0" err="1"/>
              <a:t>autonomieparadox</a:t>
            </a:r>
            <a:r>
              <a:rPr lang="nl-BE" dirty="0"/>
              <a:t>’</a:t>
            </a:r>
          </a:p>
          <a:p>
            <a:r>
              <a:rPr lang="nl-BE" dirty="0">
                <a:cs typeface="Arial" panose="020B0604020202020204" pitchFamily="34" charset="0"/>
              </a:rPr>
              <a:t>acht (elf) hogescholen</a:t>
            </a:r>
          </a:p>
          <a:p>
            <a:pPr lvl="1"/>
            <a:r>
              <a:rPr lang="nl-BE" dirty="0">
                <a:cs typeface="Arial" panose="020B0604020202020204" pitchFamily="34" charset="0"/>
              </a:rPr>
              <a:t>gelijk of meer dan 10.000 in basisopleidingen</a:t>
            </a:r>
          </a:p>
          <a:p>
            <a:pPr lvl="1"/>
            <a:r>
              <a:rPr lang="nl-BE" dirty="0">
                <a:cs typeface="Arial" panose="020B0604020202020204" pitchFamily="34" charset="0"/>
              </a:rPr>
              <a:t>vijf afzonderlijk, drie (zes) in fusie</a:t>
            </a:r>
          </a:p>
          <a:p>
            <a:pPr lvl="0"/>
            <a:r>
              <a:rPr lang="nl-BE" dirty="0">
                <a:cs typeface="Arial" panose="020B0604020202020204" pitchFamily="34" charset="0"/>
              </a:rPr>
              <a:t>drie hogescholen</a:t>
            </a:r>
            <a:r>
              <a:rPr lang="nl-BE" dirty="0"/>
              <a:t>	</a:t>
            </a:r>
          </a:p>
          <a:p>
            <a:pPr lvl="1"/>
            <a:r>
              <a:rPr lang="nl-BE" dirty="0">
                <a:cs typeface="Arial" panose="020B0604020202020204" pitchFamily="34" charset="0"/>
              </a:rPr>
              <a:t>tussen 5.000 en 10.000</a:t>
            </a:r>
          </a:p>
          <a:p>
            <a:pPr lvl="0"/>
            <a:r>
              <a:rPr lang="nl-BE" dirty="0">
                <a:cs typeface="Arial" panose="020B0604020202020204" pitchFamily="34" charset="0"/>
              </a:rPr>
              <a:t>twee hogescholen</a:t>
            </a:r>
          </a:p>
          <a:p>
            <a:pPr lvl="1"/>
            <a:r>
              <a:rPr lang="nl-BE" dirty="0">
                <a:cs typeface="Arial" panose="020B0604020202020204" pitchFamily="34" charset="0"/>
              </a:rPr>
              <a:t>&lt; 5.000 met specifiek pakket (kunst en nautische)</a:t>
            </a:r>
          </a:p>
          <a:p>
            <a:endParaRPr lang="nl-BE" dirty="0"/>
          </a:p>
          <a:p>
            <a:endParaRPr lang="nl-BE" dirty="0"/>
          </a:p>
        </p:txBody>
      </p:sp>
    </p:spTree>
    <p:extLst>
      <p:ext uri="{BB962C8B-B14F-4D97-AF65-F5344CB8AC3E}">
        <p14:creationId xmlns:p14="http://schemas.microsoft.com/office/powerpoint/2010/main" val="2563488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837056" y="4709773"/>
            <a:ext cx="4453343" cy="784830"/>
          </a:xfrm>
          <a:prstGeom prst="rect">
            <a:avLst/>
          </a:prstGeom>
          <a:noFill/>
        </p:spPr>
        <p:txBody>
          <a:bodyPr wrap="square" rtlCol="0">
            <a:spAutoFit/>
          </a:bodyPr>
          <a:lstStyle/>
          <a:p>
            <a:pPr marL="257175" indent="-257175">
              <a:lnSpc>
                <a:spcPct val="150000"/>
              </a:lnSpc>
              <a:buFont typeface="Arial" panose="020B0604020202020204" pitchFamily="34" charset="0"/>
              <a:buChar char="•"/>
            </a:pPr>
            <a:r>
              <a:rPr lang="nl-BE" sz="1500" dirty="0">
                <a:solidFill>
                  <a:srgbClr val="002060"/>
                </a:solidFill>
                <a:latin typeface="Arial" panose="020B0604020202020204" pitchFamily="34" charset="0"/>
                <a:cs typeface="Arial" panose="020B0604020202020204" pitchFamily="34" charset="0"/>
              </a:rPr>
              <a:t>16 Vlaamse hogescholen</a:t>
            </a:r>
          </a:p>
          <a:p>
            <a:pPr marL="257175" indent="-257175">
              <a:lnSpc>
                <a:spcPct val="150000"/>
              </a:lnSpc>
              <a:buFont typeface="Arial" panose="020B0604020202020204" pitchFamily="34" charset="0"/>
              <a:buChar char="•"/>
            </a:pPr>
            <a:r>
              <a:rPr lang="nl-BE" sz="1500" dirty="0">
                <a:solidFill>
                  <a:srgbClr val="002060"/>
                </a:solidFill>
                <a:latin typeface="Arial" panose="020B0604020202020204" pitchFamily="34" charset="0"/>
                <a:cs typeface="Arial" panose="020B0604020202020204" pitchFamily="34" charset="0"/>
              </a:rPr>
              <a:t>sterke regionale inbedding</a:t>
            </a:r>
          </a:p>
        </p:txBody>
      </p:sp>
      <p:pic>
        <p:nvPicPr>
          <p:cNvPr id="5" name="Tijdelijke aanduiding voor inhoud 4"/>
          <p:cNvPicPr>
            <a:picLocks noChangeAspect="1"/>
          </p:cNvPicPr>
          <p:nvPr/>
        </p:nvPicPr>
        <p:blipFill rotWithShape="1">
          <a:blip r:embed="rId2" cstate="print">
            <a:extLst>
              <a:ext uri="{28A0092B-C50C-407E-A947-70E740481C1C}">
                <a14:useLocalDpi xmlns:a14="http://schemas.microsoft.com/office/drawing/2010/main" val="0"/>
              </a:ext>
            </a:extLst>
          </a:blip>
          <a:srcRect l="368" t="9270" r="3098" b="38188"/>
          <a:stretch/>
        </p:blipFill>
        <p:spPr>
          <a:xfrm>
            <a:off x="1834027" y="1543008"/>
            <a:ext cx="6447501" cy="3166765"/>
          </a:xfrm>
          <a:prstGeom prst="rect">
            <a:avLst/>
          </a:prstGeom>
        </p:spPr>
      </p:pic>
      <p:sp>
        <p:nvSpPr>
          <p:cNvPr id="3" name="Tijdelijke aanduiding voor afbeelding 2"/>
          <p:cNvSpPr>
            <a:spLocks noGrp="1"/>
          </p:cNvSpPr>
          <p:nvPr>
            <p:ph type="pic" sz="quarter" idx="10"/>
          </p:nvPr>
        </p:nvSpPr>
        <p:spPr/>
      </p:sp>
      <p:sp>
        <p:nvSpPr>
          <p:cNvPr id="9" name="Tekstvak 8"/>
          <p:cNvSpPr txBox="1"/>
          <p:nvPr/>
        </p:nvSpPr>
        <p:spPr>
          <a:xfrm>
            <a:off x="2032749" y="967118"/>
            <a:ext cx="3257650" cy="438582"/>
          </a:xfrm>
          <a:prstGeom prst="rect">
            <a:avLst/>
          </a:prstGeom>
          <a:noFill/>
        </p:spPr>
        <p:txBody>
          <a:bodyPr wrap="square" rtlCol="0">
            <a:spAutoFit/>
          </a:bodyPr>
          <a:lstStyle/>
          <a:p>
            <a:pPr>
              <a:lnSpc>
                <a:spcPct val="150000"/>
              </a:lnSpc>
            </a:pPr>
            <a:r>
              <a:rPr lang="nl-BE" sz="1500" dirty="0">
                <a:solidFill>
                  <a:srgbClr val="002060"/>
                </a:solidFill>
                <a:latin typeface="Arial" panose="020B0604020202020204" pitchFamily="34" charset="0"/>
                <a:cs typeface="Arial" panose="020B0604020202020204" pitchFamily="34" charset="0"/>
              </a:rPr>
              <a:t>De hogescholen: spreiding</a:t>
            </a:r>
          </a:p>
        </p:txBody>
      </p:sp>
    </p:spTree>
    <p:extLst>
      <p:ext uri="{BB962C8B-B14F-4D97-AF65-F5344CB8AC3E}">
        <p14:creationId xmlns:p14="http://schemas.microsoft.com/office/powerpoint/2010/main" val="1818523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36000" y="0"/>
            <a:ext cx="7272000" cy="764808"/>
          </a:xfrm>
        </p:spPr>
        <p:txBody>
          <a:bodyPr>
            <a:normAutofit/>
          </a:bodyPr>
          <a:lstStyle/>
          <a:p>
            <a:pPr>
              <a:tabLst>
                <a:tab pos="3582988" algn="ctr"/>
              </a:tabLst>
            </a:pPr>
            <a:r>
              <a:rPr lang="nl-BE" sz="3200" b="0" dirty="0">
                <a:solidFill>
                  <a:srgbClr val="FF0000"/>
                </a:solidFill>
              </a:rPr>
              <a:t>2.	Schaalvergroting in het H.O.</a:t>
            </a:r>
            <a:r>
              <a:rPr lang="nl-BE" sz="3200" b="0" dirty="0"/>
              <a:t>	</a:t>
            </a:r>
            <a:endParaRPr lang="nl-BE" sz="3200" b="0" dirty="0">
              <a:solidFill>
                <a:srgbClr val="002060"/>
              </a:solidFill>
            </a:endParaRPr>
          </a:p>
        </p:txBody>
      </p:sp>
      <p:sp>
        <p:nvSpPr>
          <p:cNvPr id="3" name="Ondertitel 2"/>
          <p:cNvSpPr>
            <a:spLocks noGrp="1"/>
          </p:cNvSpPr>
          <p:nvPr>
            <p:ph type="subTitle" idx="1"/>
          </p:nvPr>
        </p:nvSpPr>
        <p:spPr>
          <a:xfrm>
            <a:off x="467544" y="764808"/>
            <a:ext cx="8496944" cy="5544512"/>
          </a:xfrm>
        </p:spPr>
        <p:txBody>
          <a:bodyPr>
            <a:normAutofit fontScale="85000" lnSpcReduction="20000"/>
          </a:bodyPr>
          <a:lstStyle/>
          <a:p>
            <a:pPr>
              <a:tabLst>
                <a:tab pos="180975" algn="l"/>
                <a:tab pos="3232150" algn="l"/>
              </a:tabLst>
            </a:pPr>
            <a:r>
              <a:rPr lang="nl-BE" dirty="0"/>
              <a:t>	</a:t>
            </a:r>
            <a:r>
              <a:rPr lang="nl-BE" sz="2800" dirty="0">
                <a:solidFill>
                  <a:schemeClr val="tx1"/>
                </a:solidFill>
              </a:rPr>
              <a:t>13 juli 1994	Hogescholendecreet</a:t>
            </a:r>
          </a:p>
          <a:p>
            <a:pPr>
              <a:tabLst>
                <a:tab pos="180975" algn="l"/>
                <a:tab pos="3232150" algn="l"/>
              </a:tabLst>
            </a:pPr>
            <a:r>
              <a:rPr lang="nl-BE" sz="2800" dirty="0">
                <a:solidFill>
                  <a:schemeClr val="tx1"/>
                </a:solidFill>
              </a:rPr>
              <a:t>		</a:t>
            </a:r>
            <a:r>
              <a:rPr lang="nl-BE" sz="2800" i="1" dirty="0">
                <a:solidFill>
                  <a:schemeClr val="tx1"/>
                </a:solidFill>
              </a:rPr>
              <a:t>Luc Van den Bossche</a:t>
            </a:r>
          </a:p>
          <a:p>
            <a:pPr>
              <a:tabLst>
                <a:tab pos="180975" algn="l"/>
                <a:tab pos="3232150" algn="l"/>
              </a:tabLst>
            </a:pPr>
            <a:endParaRPr lang="nl-BE" sz="2800" dirty="0">
              <a:solidFill>
                <a:schemeClr val="tx1"/>
              </a:solidFill>
            </a:endParaRPr>
          </a:p>
          <a:p>
            <a:pPr>
              <a:tabLst>
                <a:tab pos="180975" algn="l"/>
                <a:tab pos="3232150" algn="l"/>
              </a:tabLst>
            </a:pPr>
            <a:r>
              <a:rPr lang="nl-BE" sz="2800" dirty="0">
                <a:solidFill>
                  <a:schemeClr val="tx1"/>
                </a:solidFill>
              </a:rPr>
              <a:t>	04 april 2003	Structuurdecreet</a:t>
            </a:r>
          </a:p>
          <a:p>
            <a:pPr>
              <a:tabLst>
                <a:tab pos="180975" algn="l"/>
                <a:tab pos="3232150" algn="l"/>
              </a:tabLst>
            </a:pPr>
            <a:r>
              <a:rPr lang="nl-BE" sz="2800" dirty="0">
                <a:solidFill>
                  <a:schemeClr val="tx1"/>
                </a:solidFill>
              </a:rPr>
              <a:t>		</a:t>
            </a:r>
            <a:r>
              <a:rPr lang="nl-BE" sz="2800" i="1" dirty="0">
                <a:solidFill>
                  <a:schemeClr val="tx1"/>
                </a:solidFill>
              </a:rPr>
              <a:t>Marleen Vanderpoorten</a:t>
            </a:r>
          </a:p>
          <a:p>
            <a:pPr>
              <a:tabLst>
                <a:tab pos="180975" algn="l"/>
                <a:tab pos="3232150" algn="l"/>
              </a:tabLst>
            </a:pPr>
            <a:endParaRPr lang="nl-BE" sz="2800" i="1" dirty="0">
              <a:solidFill>
                <a:schemeClr val="tx1"/>
              </a:solidFill>
            </a:endParaRPr>
          </a:p>
          <a:p>
            <a:pPr>
              <a:tabLst>
                <a:tab pos="180975" algn="l"/>
                <a:tab pos="3232150" algn="l"/>
              </a:tabLst>
            </a:pPr>
            <a:r>
              <a:rPr lang="nl-BE" sz="2800" dirty="0">
                <a:solidFill>
                  <a:schemeClr val="tx1"/>
                </a:solidFill>
              </a:rPr>
              <a:t>	14 maart 2008	Financieringsdecreet HO</a:t>
            </a:r>
          </a:p>
          <a:p>
            <a:pPr>
              <a:tabLst>
                <a:tab pos="180975" algn="l"/>
                <a:tab pos="3232150" algn="l"/>
              </a:tabLst>
            </a:pPr>
            <a:r>
              <a:rPr lang="nl-BE" sz="2800" dirty="0">
                <a:solidFill>
                  <a:schemeClr val="tx1"/>
                </a:solidFill>
              </a:rPr>
              <a:t>		</a:t>
            </a:r>
            <a:r>
              <a:rPr lang="nl-BE" sz="2800" i="1" dirty="0">
                <a:solidFill>
                  <a:schemeClr val="tx1"/>
                </a:solidFill>
              </a:rPr>
              <a:t>Frank Vandenbroucke</a:t>
            </a:r>
          </a:p>
          <a:p>
            <a:pPr>
              <a:tabLst>
                <a:tab pos="180975" algn="l"/>
                <a:tab pos="3232150" algn="l"/>
              </a:tabLst>
            </a:pPr>
            <a:endParaRPr lang="nl-BE" sz="2800" i="1" dirty="0">
              <a:solidFill>
                <a:schemeClr val="tx1"/>
              </a:solidFill>
            </a:endParaRPr>
          </a:p>
          <a:p>
            <a:pPr>
              <a:tabLst>
                <a:tab pos="180975" algn="l"/>
                <a:tab pos="3232150" algn="l"/>
              </a:tabLst>
            </a:pPr>
            <a:r>
              <a:rPr lang="nl-BE" sz="2800" dirty="0">
                <a:solidFill>
                  <a:schemeClr val="tx1"/>
                </a:solidFill>
              </a:rPr>
              <a:t>	05 juli 2012	Integratiedecreet</a:t>
            </a:r>
          </a:p>
          <a:p>
            <a:pPr>
              <a:tabLst>
                <a:tab pos="180975" algn="l"/>
                <a:tab pos="3232150" algn="l"/>
              </a:tabLst>
            </a:pPr>
            <a:r>
              <a:rPr lang="nl-BE" sz="2800" dirty="0">
                <a:solidFill>
                  <a:schemeClr val="tx1"/>
                </a:solidFill>
              </a:rPr>
              <a:t>		</a:t>
            </a:r>
            <a:r>
              <a:rPr lang="nl-BE" sz="2800" i="1" dirty="0">
                <a:solidFill>
                  <a:schemeClr val="tx1"/>
                </a:solidFill>
              </a:rPr>
              <a:t>Pascal Smet</a:t>
            </a:r>
          </a:p>
          <a:p>
            <a:pPr>
              <a:tabLst>
                <a:tab pos="180975" algn="l"/>
                <a:tab pos="3232150" algn="l"/>
              </a:tabLst>
            </a:pPr>
            <a:endParaRPr lang="nl-BE" sz="2800" i="1" dirty="0">
              <a:solidFill>
                <a:schemeClr val="tx1"/>
              </a:solidFill>
            </a:endParaRPr>
          </a:p>
          <a:p>
            <a:pPr>
              <a:tabLst>
                <a:tab pos="180975" algn="l"/>
                <a:tab pos="3232150" algn="l"/>
              </a:tabLst>
            </a:pPr>
            <a:r>
              <a:rPr lang="nl-BE" sz="2800" dirty="0">
                <a:solidFill>
                  <a:schemeClr val="tx1"/>
                </a:solidFill>
              </a:rPr>
              <a:t>	10 </a:t>
            </a:r>
            <a:r>
              <a:rPr lang="nl-BE" sz="2800" dirty="0" err="1">
                <a:solidFill>
                  <a:schemeClr val="tx1"/>
                </a:solidFill>
              </a:rPr>
              <a:t>nov</a:t>
            </a:r>
            <a:r>
              <a:rPr lang="nl-BE" sz="2800" dirty="0">
                <a:solidFill>
                  <a:schemeClr val="tx1"/>
                </a:solidFill>
              </a:rPr>
              <a:t> 2017	</a:t>
            </a:r>
            <a:r>
              <a:rPr lang="nl-BE" sz="2800" dirty="0" err="1">
                <a:solidFill>
                  <a:schemeClr val="tx1"/>
                </a:solidFill>
              </a:rPr>
              <a:t>Voorontw</a:t>
            </a:r>
            <a:r>
              <a:rPr lang="nl-BE" sz="2800" dirty="0">
                <a:solidFill>
                  <a:schemeClr val="tx1"/>
                </a:solidFill>
              </a:rPr>
              <a:t>. fin. decreet VO</a:t>
            </a:r>
          </a:p>
          <a:p>
            <a:pPr>
              <a:tabLst>
                <a:tab pos="180975" algn="l"/>
                <a:tab pos="3232150" algn="l"/>
              </a:tabLst>
            </a:pPr>
            <a:r>
              <a:rPr lang="nl-BE" sz="2800" dirty="0">
                <a:solidFill>
                  <a:schemeClr val="tx1"/>
                </a:solidFill>
              </a:rPr>
              <a:t>		</a:t>
            </a:r>
            <a:r>
              <a:rPr lang="nl-BE" sz="2800" i="1" dirty="0" err="1">
                <a:solidFill>
                  <a:schemeClr val="tx1"/>
                </a:solidFill>
              </a:rPr>
              <a:t>Hilde</a:t>
            </a:r>
            <a:r>
              <a:rPr lang="nl-BE" sz="2800" i="1" dirty="0">
                <a:solidFill>
                  <a:schemeClr val="tx1"/>
                </a:solidFill>
              </a:rPr>
              <a:t> </a:t>
            </a:r>
            <a:r>
              <a:rPr lang="nl-BE" sz="2800" i="1" dirty="0" err="1">
                <a:solidFill>
                  <a:schemeClr val="tx1"/>
                </a:solidFill>
              </a:rPr>
              <a:t>Crevits</a:t>
            </a:r>
            <a:r>
              <a:rPr lang="nl-BE" sz="2800" dirty="0">
                <a:solidFill>
                  <a:schemeClr val="tx1"/>
                </a:solidFill>
              </a:rPr>
              <a:t>	</a:t>
            </a:r>
          </a:p>
        </p:txBody>
      </p:sp>
    </p:spTree>
    <p:extLst>
      <p:ext uri="{BB962C8B-B14F-4D97-AF65-F5344CB8AC3E}">
        <p14:creationId xmlns:p14="http://schemas.microsoft.com/office/powerpoint/2010/main" val="3684604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tabLst>
                <a:tab pos="3582988" algn="ctr"/>
              </a:tabLst>
            </a:pPr>
            <a:r>
              <a:rPr lang="nl-BE" sz="3200" b="0" dirty="0">
                <a:solidFill>
                  <a:srgbClr val="FF0000"/>
                </a:solidFill>
              </a:rPr>
              <a:t>2.	Schaalvergroting in het H.O.</a:t>
            </a:r>
            <a:r>
              <a:rPr lang="nl-BE" sz="3200" b="0" dirty="0"/>
              <a:t>	</a:t>
            </a:r>
            <a:endParaRPr lang="nl-BE" sz="3200" b="0" dirty="0">
              <a:solidFill>
                <a:srgbClr val="002060"/>
              </a:solidFill>
            </a:endParaRPr>
          </a:p>
        </p:txBody>
      </p:sp>
      <p:sp>
        <p:nvSpPr>
          <p:cNvPr id="3" name="Ondertitel 2"/>
          <p:cNvSpPr>
            <a:spLocks noGrp="1"/>
          </p:cNvSpPr>
          <p:nvPr>
            <p:ph idx="1"/>
          </p:nvPr>
        </p:nvSpPr>
        <p:spPr/>
        <p:txBody>
          <a:bodyPr>
            <a:normAutofit fontScale="77500" lnSpcReduction="20000"/>
          </a:bodyPr>
          <a:lstStyle/>
          <a:p>
            <a:pPr marL="0" indent="0">
              <a:buNone/>
              <a:tabLst>
                <a:tab pos="180975" algn="l"/>
                <a:tab pos="3232150" algn="l"/>
              </a:tabLst>
            </a:pPr>
            <a:r>
              <a:rPr lang="nl-BE" sz="2800" b="1" dirty="0">
                <a:solidFill>
                  <a:schemeClr val="tx1"/>
                </a:solidFill>
              </a:rPr>
              <a:t>13 juli 1994	Hogescholendecreet</a:t>
            </a:r>
          </a:p>
          <a:p>
            <a:pPr marL="0" indent="0">
              <a:buNone/>
              <a:tabLst>
                <a:tab pos="180975" algn="l"/>
                <a:tab pos="3232150" algn="l"/>
              </a:tabLst>
            </a:pPr>
            <a:endParaRPr lang="nl-BE" sz="2800" dirty="0"/>
          </a:p>
          <a:p>
            <a:pPr lvl="1">
              <a:tabLst>
                <a:tab pos="180975" algn="l"/>
                <a:tab pos="3232150" algn="l"/>
              </a:tabLst>
            </a:pPr>
            <a:r>
              <a:rPr lang="nl-BE" sz="2800" dirty="0">
                <a:solidFill>
                  <a:schemeClr val="tx1"/>
                </a:solidFill>
              </a:rPr>
              <a:t>Van 164 naar 29 hogescholen</a:t>
            </a:r>
          </a:p>
          <a:p>
            <a:pPr lvl="1">
              <a:tabLst>
                <a:tab pos="180975" algn="l"/>
                <a:tab pos="3232150" algn="l"/>
              </a:tabLst>
            </a:pPr>
            <a:r>
              <a:rPr lang="nl-BE" sz="2800" dirty="0"/>
              <a:t>3-voudige opdracht van de hogescholen: aanbieden van onderwijs, maatschappelijke dienstverlening en projectmatig wetenschappelijk onderzoek		</a:t>
            </a:r>
          </a:p>
          <a:p>
            <a:pPr lvl="1">
              <a:tabLst>
                <a:tab pos="180975" algn="l"/>
                <a:tab pos="3232150" algn="l"/>
              </a:tabLst>
            </a:pPr>
            <a:r>
              <a:rPr lang="nl-BE" sz="2800" dirty="0"/>
              <a:t>Gesloten enveloppesysteem: minder afhankelijk van studentenaantallen</a:t>
            </a:r>
          </a:p>
          <a:p>
            <a:pPr lvl="1">
              <a:tabLst>
                <a:tab pos="180975" algn="l"/>
                <a:tab pos="3232150" algn="l"/>
              </a:tabLst>
            </a:pPr>
            <a:r>
              <a:rPr lang="nl-BE" sz="2800" dirty="0"/>
              <a:t>Introductie van kwaliteitsbewaking, sociale voorzieningen,…</a:t>
            </a:r>
          </a:p>
          <a:p>
            <a:pPr lvl="1">
              <a:tabLst>
                <a:tab pos="180975" algn="l"/>
                <a:tab pos="3232150" algn="l"/>
              </a:tabLst>
            </a:pPr>
            <a:r>
              <a:rPr lang="nl-BE" sz="2800" dirty="0"/>
              <a:t>Invoering van </a:t>
            </a:r>
            <a:r>
              <a:rPr lang="nl-BE" sz="2800" dirty="0" err="1"/>
              <a:t>onderwijsbelastingseenheden</a:t>
            </a:r>
            <a:r>
              <a:rPr lang="nl-BE" sz="2800" dirty="0"/>
              <a:t> (</a:t>
            </a:r>
            <a:r>
              <a:rPr lang="nl-BE" sz="2800" dirty="0" err="1"/>
              <a:t>OBE’s</a:t>
            </a:r>
            <a:r>
              <a:rPr lang="nl-BE" sz="2800" dirty="0"/>
              <a:t>)= puntengewichten die aan verschillende opleidingen in het hoger onderwijs in Vlaanderen worden toegekend voor de berekening van de financiering</a:t>
            </a:r>
          </a:p>
        </p:txBody>
      </p:sp>
    </p:spTree>
    <p:extLst>
      <p:ext uri="{BB962C8B-B14F-4D97-AF65-F5344CB8AC3E}">
        <p14:creationId xmlns:p14="http://schemas.microsoft.com/office/powerpoint/2010/main" val="2946257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tabLst>
                <a:tab pos="3582988" algn="ctr"/>
              </a:tabLst>
            </a:pPr>
            <a:r>
              <a:rPr lang="nl-BE" sz="3200" b="0" dirty="0">
                <a:solidFill>
                  <a:srgbClr val="FF0000"/>
                </a:solidFill>
              </a:rPr>
              <a:t>2.	Schaalvergroting in het H.O.</a:t>
            </a:r>
            <a:r>
              <a:rPr lang="nl-BE" sz="3200" b="0" dirty="0"/>
              <a:t>	</a:t>
            </a:r>
            <a:endParaRPr lang="nl-BE" sz="3200" b="0" dirty="0">
              <a:solidFill>
                <a:srgbClr val="002060"/>
              </a:solidFill>
            </a:endParaRPr>
          </a:p>
        </p:txBody>
      </p:sp>
      <p:sp>
        <p:nvSpPr>
          <p:cNvPr id="3" name="Ondertitel 2"/>
          <p:cNvSpPr>
            <a:spLocks noGrp="1"/>
          </p:cNvSpPr>
          <p:nvPr>
            <p:ph idx="1"/>
          </p:nvPr>
        </p:nvSpPr>
        <p:spPr/>
        <p:txBody>
          <a:bodyPr>
            <a:normAutofit fontScale="85000" lnSpcReduction="20000"/>
          </a:bodyPr>
          <a:lstStyle/>
          <a:p>
            <a:pPr marL="0" indent="0">
              <a:buNone/>
              <a:tabLst>
                <a:tab pos="180975" algn="l"/>
                <a:tab pos="3232150" algn="l"/>
              </a:tabLst>
            </a:pPr>
            <a:r>
              <a:rPr lang="nl-BE" sz="2800" b="1" dirty="0">
                <a:solidFill>
                  <a:schemeClr val="tx1"/>
                </a:solidFill>
              </a:rPr>
              <a:t>4 april 2003	Structuurdecreet</a:t>
            </a:r>
          </a:p>
          <a:p>
            <a:pPr marL="0" indent="0">
              <a:buNone/>
              <a:tabLst>
                <a:tab pos="180975" algn="l"/>
                <a:tab pos="3232150" algn="l"/>
              </a:tabLst>
            </a:pPr>
            <a:endParaRPr lang="nl-BE" sz="2800" b="1" dirty="0"/>
          </a:p>
          <a:p>
            <a:pPr>
              <a:buFontTx/>
              <a:buChar char="-"/>
              <a:tabLst>
                <a:tab pos="180975" algn="l"/>
                <a:tab pos="3232150" algn="l"/>
              </a:tabLst>
            </a:pPr>
            <a:r>
              <a:rPr lang="nl-BE" sz="2800" dirty="0">
                <a:solidFill>
                  <a:schemeClr val="tx1"/>
                </a:solidFill>
              </a:rPr>
              <a:t>In opvolging van de Bolognaverklaring (1999)</a:t>
            </a:r>
          </a:p>
          <a:p>
            <a:pPr>
              <a:buFontTx/>
              <a:buChar char="-"/>
              <a:tabLst>
                <a:tab pos="180975" algn="l"/>
                <a:tab pos="3232150" algn="l"/>
              </a:tabLst>
            </a:pPr>
            <a:r>
              <a:rPr lang="nl-BE" sz="2800" dirty="0"/>
              <a:t>De invoering van de bachelor- en masterstructuur (vanaf academiejaar 2004-05)</a:t>
            </a:r>
          </a:p>
          <a:p>
            <a:pPr>
              <a:buFontTx/>
              <a:buChar char="-"/>
              <a:tabLst>
                <a:tab pos="180975" algn="l"/>
                <a:tab pos="3232150" algn="l"/>
              </a:tabLst>
            </a:pPr>
            <a:r>
              <a:rPr lang="nl-BE" sz="2800" dirty="0"/>
              <a:t>Verwevenheid tussen onderzoek en onderwijs moest sterker worden</a:t>
            </a:r>
          </a:p>
          <a:p>
            <a:pPr>
              <a:buFontTx/>
              <a:buChar char="-"/>
              <a:tabLst>
                <a:tab pos="180975" algn="l"/>
                <a:tab pos="3232150" algn="l"/>
              </a:tabLst>
            </a:pPr>
            <a:r>
              <a:rPr lang="nl-BE" sz="2800" dirty="0">
                <a:solidFill>
                  <a:schemeClr val="tx1"/>
                </a:solidFill>
              </a:rPr>
              <a:t>Oprichting van de associaties</a:t>
            </a:r>
          </a:p>
          <a:p>
            <a:pPr>
              <a:buFontTx/>
              <a:buChar char="-"/>
              <a:tabLst>
                <a:tab pos="180975" algn="l"/>
                <a:tab pos="3232150" algn="l"/>
              </a:tabLst>
            </a:pPr>
            <a:r>
              <a:rPr lang="nl-BE" sz="2800" dirty="0"/>
              <a:t>Oprichting NVAO op 3 september 2003</a:t>
            </a:r>
            <a:endParaRPr lang="nl-BE" sz="2800" dirty="0">
              <a:solidFill>
                <a:schemeClr val="tx1"/>
              </a:solidFill>
            </a:endParaRPr>
          </a:p>
          <a:p>
            <a:pPr>
              <a:buFontTx/>
              <a:buChar char="-"/>
              <a:tabLst>
                <a:tab pos="180975" algn="l"/>
                <a:tab pos="3232150" algn="l"/>
              </a:tabLst>
            </a:pPr>
            <a:endParaRPr lang="nl-BE" sz="2800" dirty="0">
              <a:solidFill>
                <a:schemeClr val="tx1"/>
              </a:solidFill>
            </a:endParaRPr>
          </a:p>
          <a:p>
            <a:pPr>
              <a:buFontTx/>
              <a:buChar char="-"/>
              <a:tabLst>
                <a:tab pos="180975" algn="l"/>
                <a:tab pos="3232150" algn="l"/>
              </a:tabLst>
            </a:pPr>
            <a:endParaRPr lang="nl-BE" sz="2800" dirty="0">
              <a:solidFill>
                <a:schemeClr val="tx1"/>
              </a:solidFill>
            </a:endParaRPr>
          </a:p>
          <a:p>
            <a:pPr marL="0" indent="0">
              <a:buNone/>
              <a:tabLst>
                <a:tab pos="180975" algn="l"/>
                <a:tab pos="3232150" algn="l"/>
              </a:tabLst>
            </a:pPr>
            <a:r>
              <a:rPr lang="nl-BE" sz="2800" dirty="0">
                <a:solidFill>
                  <a:schemeClr val="tx1"/>
                </a:solidFill>
              </a:rPr>
              <a:t>	</a:t>
            </a:r>
          </a:p>
        </p:txBody>
      </p:sp>
    </p:spTree>
    <p:extLst>
      <p:ext uri="{BB962C8B-B14F-4D97-AF65-F5344CB8AC3E}">
        <p14:creationId xmlns:p14="http://schemas.microsoft.com/office/powerpoint/2010/main" val="27383867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tabLst>
                <a:tab pos="3582988" algn="ctr"/>
              </a:tabLst>
            </a:pPr>
            <a:r>
              <a:rPr lang="nl-BE" sz="3200" b="0" dirty="0">
                <a:solidFill>
                  <a:srgbClr val="FF0000"/>
                </a:solidFill>
              </a:rPr>
              <a:t>2.	Schaalvergroting in het H.O.</a:t>
            </a:r>
            <a:r>
              <a:rPr lang="nl-BE" sz="3200" b="0" dirty="0"/>
              <a:t>	</a:t>
            </a:r>
            <a:endParaRPr lang="nl-BE" sz="3200" b="0" dirty="0">
              <a:solidFill>
                <a:srgbClr val="002060"/>
              </a:solidFill>
            </a:endParaRPr>
          </a:p>
        </p:txBody>
      </p:sp>
      <p:sp>
        <p:nvSpPr>
          <p:cNvPr id="3" name="Ondertitel 2"/>
          <p:cNvSpPr>
            <a:spLocks noGrp="1"/>
          </p:cNvSpPr>
          <p:nvPr>
            <p:ph idx="1"/>
          </p:nvPr>
        </p:nvSpPr>
        <p:spPr/>
        <p:txBody>
          <a:bodyPr>
            <a:normAutofit/>
          </a:bodyPr>
          <a:lstStyle/>
          <a:p>
            <a:pPr marL="0" indent="0">
              <a:buNone/>
              <a:tabLst>
                <a:tab pos="180975" algn="l"/>
                <a:tab pos="3232150" algn="l"/>
              </a:tabLst>
            </a:pPr>
            <a:r>
              <a:rPr lang="nl-BE" sz="2800" b="1" dirty="0">
                <a:solidFill>
                  <a:schemeClr val="tx1"/>
                </a:solidFill>
              </a:rPr>
              <a:t>14 maart 2008	Financieringsdecreet H.O</a:t>
            </a:r>
            <a:r>
              <a:rPr lang="nl-BE" sz="2800" dirty="0">
                <a:solidFill>
                  <a:schemeClr val="tx1"/>
                </a:solidFill>
              </a:rPr>
              <a:t>.</a:t>
            </a:r>
          </a:p>
          <a:p>
            <a:pPr marL="0" indent="0">
              <a:buNone/>
              <a:tabLst>
                <a:tab pos="180975" algn="l"/>
                <a:tab pos="3232150" algn="l"/>
              </a:tabLst>
            </a:pPr>
            <a:r>
              <a:rPr lang="nl-BE" sz="2800" dirty="0">
                <a:solidFill>
                  <a:schemeClr val="tx1"/>
                </a:solidFill>
              </a:rPr>
              <a:t>	</a:t>
            </a:r>
          </a:p>
          <a:p>
            <a:pPr>
              <a:buFontTx/>
              <a:buChar char="-"/>
              <a:tabLst>
                <a:tab pos="180975" algn="l"/>
                <a:tab pos="3232150" algn="l"/>
              </a:tabLst>
            </a:pPr>
            <a:r>
              <a:rPr lang="nl-BE" sz="2800" dirty="0"/>
              <a:t>Transparant en billijk financieringssysteem</a:t>
            </a:r>
          </a:p>
          <a:p>
            <a:pPr>
              <a:buFontTx/>
              <a:buChar char="-"/>
              <a:tabLst>
                <a:tab pos="180975" algn="l"/>
                <a:tab pos="3232150" algn="l"/>
              </a:tabLst>
            </a:pPr>
            <a:r>
              <a:rPr lang="nl-BE" sz="2800" dirty="0">
                <a:solidFill>
                  <a:schemeClr val="tx1"/>
                </a:solidFill>
              </a:rPr>
              <a:t>Efficiëntie, diversiteit en flexibiliteit van hoger onderwijs bevorderen</a:t>
            </a:r>
          </a:p>
          <a:p>
            <a:pPr>
              <a:buFontTx/>
              <a:buChar char="-"/>
              <a:tabLst>
                <a:tab pos="180975" algn="l"/>
                <a:tab pos="3232150" algn="l"/>
              </a:tabLst>
            </a:pPr>
            <a:r>
              <a:rPr lang="nl-BE" sz="2800" dirty="0"/>
              <a:t>Invoering: sokkel onderwijs – variabel onderwijs – leerkrediet (zie verder)</a:t>
            </a:r>
          </a:p>
          <a:p>
            <a:pPr>
              <a:buFontTx/>
              <a:buChar char="-"/>
              <a:tabLst>
                <a:tab pos="180975" algn="l"/>
                <a:tab pos="3232150" algn="l"/>
              </a:tabLst>
            </a:pPr>
            <a:r>
              <a:rPr lang="nl-BE" sz="2800" dirty="0"/>
              <a:t>Enveloppe: halfopen met klik-systeem</a:t>
            </a:r>
          </a:p>
          <a:p>
            <a:pPr>
              <a:buFontTx/>
              <a:buChar char="-"/>
              <a:tabLst>
                <a:tab pos="180975" algn="l"/>
                <a:tab pos="3232150" algn="l"/>
              </a:tabLst>
            </a:pPr>
            <a:r>
              <a:rPr lang="nl-BE" sz="2800" dirty="0"/>
              <a:t>Extra weging voor doelgroepen</a:t>
            </a:r>
          </a:p>
        </p:txBody>
      </p:sp>
    </p:spTree>
    <p:extLst>
      <p:ext uri="{BB962C8B-B14F-4D97-AF65-F5344CB8AC3E}">
        <p14:creationId xmlns:p14="http://schemas.microsoft.com/office/powerpoint/2010/main" val="1718663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tabLst>
                <a:tab pos="3582988" algn="ctr"/>
              </a:tabLst>
            </a:pPr>
            <a:r>
              <a:rPr lang="nl-BE" sz="3200" b="0" dirty="0">
                <a:solidFill>
                  <a:srgbClr val="FF0000"/>
                </a:solidFill>
              </a:rPr>
              <a:t>2.	Schaalvergroting in het H.O.</a:t>
            </a:r>
            <a:r>
              <a:rPr lang="nl-BE" sz="3200" b="0" dirty="0"/>
              <a:t>	</a:t>
            </a:r>
            <a:endParaRPr lang="nl-BE" sz="3200" b="0" dirty="0">
              <a:solidFill>
                <a:srgbClr val="002060"/>
              </a:solidFill>
            </a:endParaRPr>
          </a:p>
        </p:txBody>
      </p:sp>
      <p:sp>
        <p:nvSpPr>
          <p:cNvPr id="3" name="Ondertitel 2"/>
          <p:cNvSpPr>
            <a:spLocks noGrp="1"/>
          </p:cNvSpPr>
          <p:nvPr>
            <p:ph idx="1"/>
          </p:nvPr>
        </p:nvSpPr>
        <p:spPr/>
        <p:txBody>
          <a:bodyPr>
            <a:normAutofit/>
          </a:bodyPr>
          <a:lstStyle/>
          <a:p>
            <a:pPr marL="0" indent="0">
              <a:buNone/>
              <a:tabLst>
                <a:tab pos="180975" algn="l"/>
                <a:tab pos="3232150" algn="l"/>
              </a:tabLst>
            </a:pPr>
            <a:r>
              <a:rPr lang="nl-BE" sz="2800" b="1" dirty="0">
                <a:solidFill>
                  <a:schemeClr val="tx1"/>
                </a:solidFill>
              </a:rPr>
              <a:t>5 juli 2012	Integratiedecreet</a:t>
            </a:r>
          </a:p>
          <a:p>
            <a:pPr marL="0" indent="0">
              <a:buNone/>
              <a:tabLst>
                <a:tab pos="180975" algn="l"/>
                <a:tab pos="3232150" algn="l"/>
              </a:tabLst>
            </a:pPr>
            <a:r>
              <a:rPr lang="nl-BE" sz="2800" dirty="0">
                <a:solidFill>
                  <a:schemeClr val="tx1"/>
                </a:solidFill>
              </a:rPr>
              <a:t>	</a:t>
            </a:r>
          </a:p>
          <a:p>
            <a:pPr>
              <a:buFontTx/>
              <a:buChar char="-"/>
              <a:tabLst>
                <a:tab pos="180975" algn="l"/>
                <a:tab pos="3232150" algn="l"/>
              </a:tabLst>
            </a:pPr>
            <a:r>
              <a:rPr lang="nl-BE" sz="2800" dirty="0"/>
              <a:t>Integratie van de opleidingen (AJ 2013-14): academische opleidingen gaan naar universiteit van de associatie (meer dan 20000 studenten veranderen van instelling)</a:t>
            </a:r>
          </a:p>
          <a:p>
            <a:pPr marL="0" indent="0">
              <a:buNone/>
              <a:tabLst>
                <a:tab pos="180975" algn="l"/>
                <a:tab pos="3232150" algn="l"/>
              </a:tabLst>
            </a:pPr>
            <a:endParaRPr lang="nl-BE" sz="2800" dirty="0">
              <a:solidFill>
                <a:schemeClr val="tx1"/>
              </a:solidFill>
            </a:endParaRPr>
          </a:p>
        </p:txBody>
      </p:sp>
    </p:spTree>
    <p:extLst>
      <p:ext uri="{BB962C8B-B14F-4D97-AF65-F5344CB8AC3E}">
        <p14:creationId xmlns:p14="http://schemas.microsoft.com/office/powerpoint/2010/main" val="435211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 2017-18 – INGEBAKKEN VERARMING…</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normAutofit lnSpcReduction="10000"/>
          </a:bodyPr>
          <a:lstStyle/>
          <a:p>
            <a:pPr marL="0" indent="0">
              <a:buNone/>
            </a:pPr>
            <a:r>
              <a:rPr lang="nl-BE" b="1" dirty="0"/>
              <a:t>MIDDELEN: GESLOTEN ENVELOPPE + ANDERE INKOMSTEN</a:t>
            </a:r>
          </a:p>
          <a:p>
            <a:pPr marL="0" indent="0">
              <a:buNone/>
            </a:pPr>
            <a:r>
              <a:rPr lang="nl-BE" b="1" dirty="0"/>
              <a:t>GESLOTEN ENVELOPPE</a:t>
            </a:r>
          </a:p>
          <a:p>
            <a:pPr marL="0" indent="0">
              <a:buNone/>
            </a:pPr>
            <a:endParaRPr lang="nl-BE" b="1" dirty="0"/>
          </a:p>
          <a:p>
            <a:r>
              <a:rPr lang="nl-BE" dirty="0"/>
              <a:t>Werkingsmiddelen</a:t>
            </a:r>
          </a:p>
          <a:p>
            <a:pPr marL="0" indent="0">
              <a:buNone/>
            </a:pPr>
            <a:r>
              <a:rPr lang="nl-BE" dirty="0"/>
              <a:t>	- vast deel: sokkel</a:t>
            </a:r>
          </a:p>
          <a:p>
            <a:pPr marL="0" indent="0">
              <a:buNone/>
            </a:pPr>
            <a:r>
              <a:rPr lang="nl-BE" dirty="0"/>
              <a:t>	- variabel deel: input – output – diploma – credit</a:t>
            </a:r>
          </a:p>
          <a:p>
            <a:pPr marL="0" indent="0">
              <a:buNone/>
            </a:pPr>
            <a:r>
              <a:rPr lang="nl-BE" dirty="0"/>
              <a:t>	- diversen (vb. Brusselmiddelen,…)</a:t>
            </a:r>
          </a:p>
          <a:p>
            <a:r>
              <a:rPr lang="nl-BE" dirty="0"/>
              <a:t>Onderzoek: PWO-middelen (</a:t>
            </a:r>
            <a:r>
              <a:rPr lang="nl-BE" i="1" dirty="0"/>
              <a:t>gekleurde middelen</a:t>
            </a:r>
            <a:r>
              <a:rPr lang="nl-BE" dirty="0"/>
              <a:t>)</a:t>
            </a:r>
          </a:p>
          <a:p>
            <a:r>
              <a:rPr lang="nl-BE" dirty="0"/>
              <a:t>Investeringstoelage</a:t>
            </a:r>
          </a:p>
          <a:p>
            <a:r>
              <a:rPr lang="nl-BE" dirty="0"/>
              <a:t>STUVO (</a:t>
            </a:r>
            <a:r>
              <a:rPr lang="nl-BE" i="1" dirty="0"/>
              <a:t>gekleurde middelen</a:t>
            </a:r>
            <a:r>
              <a:rPr lang="nl-BE" dirty="0"/>
              <a:t>)</a:t>
            </a:r>
          </a:p>
          <a:p>
            <a:r>
              <a:rPr lang="nl-BE" dirty="0"/>
              <a:t>Diversen</a:t>
            </a:r>
          </a:p>
          <a:p>
            <a:endParaRPr lang="nl-BE" dirty="0"/>
          </a:p>
        </p:txBody>
      </p:sp>
    </p:spTree>
    <p:extLst>
      <p:ext uri="{BB962C8B-B14F-4D97-AF65-F5344CB8AC3E}">
        <p14:creationId xmlns:p14="http://schemas.microsoft.com/office/powerpoint/2010/main" val="4170003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normAutofit fontScale="70000" lnSpcReduction="20000"/>
          </a:bodyPr>
          <a:lstStyle/>
          <a:p>
            <a:pPr marL="0" indent="0">
              <a:buNone/>
            </a:pPr>
            <a:r>
              <a:rPr lang="nl-BE" sz="3800" dirty="0"/>
              <a:t>Werkingsmiddelen: </a:t>
            </a:r>
            <a:r>
              <a:rPr lang="nl-BE" sz="3800" b="1" dirty="0"/>
              <a:t>vast deel: SOKKEL </a:t>
            </a:r>
            <a:r>
              <a:rPr lang="nl-BE" sz="3800" dirty="0"/>
              <a:t>(SOW)</a:t>
            </a:r>
          </a:p>
          <a:p>
            <a:pPr marL="0" indent="0">
              <a:buNone/>
            </a:pPr>
            <a:endParaRPr lang="nl-BE" sz="3800" dirty="0"/>
          </a:p>
          <a:p>
            <a:pPr marL="0" indent="0">
              <a:buNone/>
            </a:pPr>
            <a:r>
              <a:rPr lang="nl-BE" sz="3800" dirty="0"/>
              <a:t>	- 	100 miljoen euro te verdelen over de universiteiten 		en 	hogescholen</a:t>
            </a:r>
          </a:p>
          <a:p>
            <a:pPr marL="0" indent="0">
              <a:buNone/>
            </a:pPr>
            <a:r>
              <a:rPr lang="nl-BE" sz="3800" dirty="0"/>
              <a:t>	-	Op basis van opgenomen studiepunten in 					academiejaren t-7/t-6 tot en met t-3/t-2</a:t>
            </a:r>
          </a:p>
          <a:p>
            <a:pPr marL="0" indent="0">
              <a:buNone/>
            </a:pPr>
            <a:r>
              <a:rPr lang="nl-BE" sz="3800" dirty="0"/>
              <a:t>	-	Enkel initiële bachelors (niet: </a:t>
            </a:r>
            <a:r>
              <a:rPr lang="nl-BE" sz="3800" dirty="0" err="1"/>
              <a:t>BaNaBa’s</a:t>
            </a:r>
            <a:r>
              <a:rPr lang="nl-BE" sz="3800" dirty="0"/>
              <a:t>,…)</a:t>
            </a:r>
          </a:p>
          <a:p>
            <a:pPr marL="0" indent="0">
              <a:buNone/>
            </a:pPr>
            <a:r>
              <a:rPr lang="nl-BE" sz="3800" dirty="0"/>
              <a:t>	-	Enkel diplomacontracten (geen creditcontracten)	</a:t>
            </a:r>
            <a:endParaRPr lang="nl-BE" dirty="0"/>
          </a:p>
          <a:p>
            <a:pPr marL="0" indent="0">
              <a:buNone/>
            </a:pPr>
            <a:endParaRPr lang="nl-BE" dirty="0"/>
          </a:p>
          <a:p>
            <a:pPr marL="0" indent="0">
              <a:buNone/>
            </a:pPr>
            <a:r>
              <a:rPr lang="nl-BE" dirty="0"/>
              <a:t>		</a:t>
            </a:r>
          </a:p>
          <a:p>
            <a:pPr marL="0" indent="0">
              <a:buNone/>
            </a:pPr>
            <a:r>
              <a:rPr lang="nl-BE" dirty="0"/>
              <a:t>	</a:t>
            </a:r>
          </a:p>
        </p:txBody>
      </p:sp>
    </p:spTree>
    <p:extLst>
      <p:ext uri="{BB962C8B-B14F-4D97-AF65-F5344CB8AC3E}">
        <p14:creationId xmlns:p14="http://schemas.microsoft.com/office/powerpoint/2010/main" val="4069842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normAutofit/>
          </a:bodyPr>
          <a:lstStyle/>
          <a:p>
            <a:pPr marL="0" indent="0">
              <a:buNone/>
            </a:pPr>
            <a:r>
              <a:rPr lang="nl-BE" dirty="0"/>
              <a:t>Werkingsmiddelen: </a:t>
            </a:r>
            <a:r>
              <a:rPr lang="nl-BE" b="1" dirty="0"/>
              <a:t>variabel deel </a:t>
            </a:r>
            <a:r>
              <a:rPr lang="nl-BE" dirty="0"/>
              <a:t>voor prof. </a:t>
            </a:r>
            <a:r>
              <a:rPr lang="nl-BE" dirty="0" err="1"/>
              <a:t>ger</a:t>
            </a:r>
            <a:r>
              <a:rPr lang="nl-BE" dirty="0"/>
              <a:t>. opl. (VOW prof)</a:t>
            </a:r>
          </a:p>
          <a:p>
            <a:pPr marL="0" indent="0">
              <a:buNone/>
            </a:pPr>
            <a:endParaRPr lang="nl-BE" dirty="0"/>
          </a:p>
          <a:p>
            <a:pPr marL="0" indent="0">
              <a:buNone/>
            </a:pPr>
            <a:r>
              <a:rPr lang="nl-BE" dirty="0"/>
              <a:t>	- inputfinanciering: geld voor student tot hij 60 SP verworven 	  heeft in opleiding</a:t>
            </a:r>
          </a:p>
          <a:p>
            <a:pPr marL="0" indent="0">
              <a:buNone/>
            </a:pPr>
            <a:r>
              <a:rPr lang="nl-BE" dirty="0"/>
              <a:t>	- outputfinanciering </a:t>
            </a:r>
          </a:p>
          <a:p>
            <a:pPr marL="0" indent="0">
              <a:buNone/>
            </a:pPr>
            <a:r>
              <a:rPr lang="nl-BE" dirty="0"/>
              <a:t>	- diplomafinanciering</a:t>
            </a:r>
          </a:p>
          <a:p>
            <a:pPr marL="0" indent="0">
              <a:buNone/>
            </a:pPr>
            <a:r>
              <a:rPr lang="nl-BE" dirty="0"/>
              <a:t>	- creditfinanciering</a:t>
            </a:r>
          </a:p>
          <a:p>
            <a:pPr marL="0" indent="0">
              <a:buNone/>
            </a:pPr>
            <a:r>
              <a:rPr lang="nl-BE" dirty="0"/>
              <a:t>	</a:t>
            </a:r>
          </a:p>
        </p:txBody>
      </p:sp>
    </p:spTree>
    <p:extLst>
      <p:ext uri="{BB962C8B-B14F-4D97-AF65-F5344CB8AC3E}">
        <p14:creationId xmlns:p14="http://schemas.microsoft.com/office/powerpoint/2010/main" val="4094282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3475" r="23475"/>
          <a:stretch>
            <a:fillRect/>
          </a:stretch>
        </p:blipFill>
        <p:spPr/>
      </p:pic>
      <p:sp>
        <p:nvSpPr>
          <p:cNvPr id="5" name="Tekstvak 4"/>
          <p:cNvSpPr txBox="1"/>
          <p:nvPr/>
        </p:nvSpPr>
        <p:spPr>
          <a:xfrm>
            <a:off x="2032749" y="967118"/>
            <a:ext cx="4337054" cy="438582"/>
          </a:xfrm>
          <a:prstGeom prst="rect">
            <a:avLst/>
          </a:prstGeom>
          <a:noFill/>
        </p:spPr>
        <p:txBody>
          <a:bodyPr wrap="square" rtlCol="0">
            <a:spAutoFit/>
          </a:bodyPr>
          <a:lstStyle/>
          <a:p>
            <a:pPr>
              <a:lnSpc>
                <a:spcPct val="150000"/>
              </a:lnSpc>
            </a:pPr>
            <a:r>
              <a:rPr lang="nl-BE" sz="1500" dirty="0">
                <a:solidFill>
                  <a:srgbClr val="002060"/>
                </a:solidFill>
                <a:latin typeface="Arial" panose="020B0604020202020204" pitchFamily="34" charset="0"/>
                <a:cs typeface="Arial" panose="020B0604020202020204" pitchFamily="34" charset="0"/>
              </a:rPr>
              <a:t>Financiering: </a:t>
            </a:r>
            <a:r>
              <a:rPr lang="nl-BE" sz="1500" dirty="0">
                <a:solidFill>
                  <a:srgbClr val="FFC000"/>
                </a:solidFill>
                <a:latin typeface="Arial" panose="020B0604020202020204" pitchFamily="34" charset="0"/>
                <a:cs typeface="Arial" panose="020B0604020202020204" pitchFamily="34" charset="0"/>
              </a:rPr>
              <a:t>basiselementen</a:t>
            </a:r>
          </a:p>
        </p:txBody>
      </p:sp>
      <p:graphicFrame>
        <p:nvGraphicFramePr>
          <p:cNvPr id="3" name="Diagram 2"/>
          <p:cNvGraphicFramePr/>
          <p:nvPr>
            <p:extLst/>
          </p:nvPr>
        </p:nvGraphicFramePr>
        <p:xfrm>
          <a:off x="740973" y="144173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kstvak 5"/>
          <p:cNvSpPr txBox="1"/>
          <p:nvPr/>
        </p:nvSpPr>
        <p:spPr>
          <a:xfrm>
            <a:off x="309762" y="2928049"/>
            <a:ext cx="3281668" cy="507831"/>
          </a:xfrm>
          <a:prstGeom prst="rect">
            <a:avLst/>
          </a:prstGeom>
          <a:noFill/>
        </p:spPr>
        <p:txBody>
          <a:bodyPr wrap="none" rtlCol="0">
            <a:spAutoFit/>
          </a:bodyPr>
          <a:lstStyle/>
          <a:p>
            <a:r>
              <a:rPr lang="nl-BE" sz="1350" dirty="0">
                <a:solidFill>
                  <a:srgbClr val="002060"/>
                </a:solidFill>
                <a:latin typeface="Arial" panose="020B0604020202020204" pitchFamily="34" charset="0"/>
                <a:cs typeface="Arial" panose="020B0604020202020204" pitchFamily="34" charset="0"/>
              </a:rPr>
              <a:t>groeit niet mee met het aantal studenten</a:t>
            </a:r>
          </a:p>
          <a:p>
            <a:r>
              <a:rPr lang="nl-BE" sz="1350" dirty="0">
                <a:solidFill>
                  <a:srgbClr val="002060"/>
                </a:solidFill>
                <a:latin typeface="Arial" panose="020B0604020202020204" pitchFamily="34" charset="0"/>
                <a:cs typeface="Arial" panose="020B0604020202020204" pitchFamily="34" charset="0"/>
              </a:rPr>
              <a:t>of het aantal studiepunten</a:t>
            </a:r>
          </a:p>
        </p:txBody>
      </p:sp>
      <p:sp>
        <p:nvSpPr>
          <p:cNvPr id="8" name="Tekstvak 7"/>
          <p:cNvSpPr txBox="1"/>
          <p:nvPr/>
        </p:nvSpPr>
        <p:spPr>
          <a:xfrm>
            <a:off x="393086" y="4707405"/>
            <a:ext cx="1983235" cy="715581"/>
          </a:xfrm>
          <a:prstGeom prst="rect">
            <a:avLst/>
          </a:prstGeom>
          <a:noFill/>
        </p:spPr>
        <p:txBody>
          <a:bodyPr wrap="none" rtlCol="0">
            <a:spAutoFit/>
          </a:bodyPr>
          <a:lstStyle/>
          <a:p>
            <a:r>
              <a:rPr lang="nl-BE" sz="1350" dirty="0">
                <a:solidFill>
                  <a:srgbClr val="002060"/>
                </a:solidFill>
                <a:latin typeface="Arial" panose="020B0604020202020204" pitchFamily="34" charset="0"/>
                <a:cs typeface="Arial" panose="020B0604020202020204" pitchFamily="34" charset="0"/>
              </a:rPr>
              <a:t>groeit deels mee met</a:t>
            </a:r>
          </a:p>
          <a:p>
            <a:r>
              <a:rPr lang="nl-BE" sz="1350" dirty="0">
                <a:solidFill>
                  <a:srgbClr val="002060"/>
                </a:solidFill>
                <a:latin typeface="Arial" panose="020B0604020202020204" pitchFamily="34" charset="0"/>
                <a:cs typeface="Arial" panose="020B0604020202020204" pitchFamily="34" charset="0"/>
              </a:rPr>
              <a:t>het aantal studenten of</a:t>
            </a:r>
          </a:p>
          <a:p>
            <a:r>
              <a:rPr lang="nl-BE" sz="1350" dirty="0">
                <a:solidFill>
                  <a:srgbClr val="002060"/>
                </a:solidFill>
                <a:latin typeface="Arial" panose="020B0604020202020204" pitchFamily="34" charset="0"/>
                <a:cs typeface="Arial" panose="020B0604020202020204" pitchFamily="34" charset="0"/>
              </a:rPr>
              <a:t>het aantal studiepunten</a:t>
            </a:r>
          </a:p>
        </p:txBody>
      </p:sp>
    </p:spTree>
    <p:extLst>
      <p:ext uri="{BB962C8B-B14F-4D97-AF65-F5344CB8AC3E}">
        <p14:creationId xmlns:p14="http://schemas.microsoft.com/office/powerpoint/2010/main" val="2311304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0" indent="0">
              <a:buNone/>
            </a:pPr>
            <a:r>
              <a:rPr lang="nl-BE" b="1" dirty="0"/>
              <a:t>ANDERE INKOMSTEN</a:t>
            </a:r>
          </a:p>
          <a:p>
            <a:pPr marL="0" indent="0">
              <a:buNone/>
            </a:pPr>
            <a:endParaRPr lang="nl-BE" b="1" dirty="0"/>
          </a:p>
          <a:p>
            <a:pPr marL="0" indent="0">
              <a:buNone/>
            </a:pPr>
            <a:r>
              <a:rPr lang="nl-BE" b="1" dirty="0"/>
              <a:t>	-	</a:t>
            </a:r>
            <a:r>
              <a:rPr lang="nl-BE" dirty="0"/>
              <a:t>Studie- en inschrijvingsgelden (vb. navorming)</a:t>
            </a:r>
          </a:p>
          <a:p>
            <a:pPr marL="0" indent="0">
              <a:buNone/>
            </a:pPr>
            <a:r>
              <a:rPr lang="nl-BE" dirty="0"/>
              <a:t>	-	Opbrengsten uit onderwijsactiviteiten en verkoop</a:t>
            </a:r>
          </a:p>
          <a:p>
            <a:pPr marL="0" indent="0">
              <a:buNone/>
            </a:pPr>
            <a:r>
              <a:rPr lang="nl-BE" dirty="0"/>
              <a:t>	-	Dienstverlening en onderzoek</a:t>
            </a:r>
          </a:p>
          <a:p>
            <a:pPr marL="0" indent="0">
              <a:buNone/>
            </a:pPr>
            <a:r>
              <a:rPr lang="nl-BE" dirty="0"/>
              <a:t>	-	Subsidies vb. projectsubsidies onderzoek </a:t>
            </a:r>
          </a:p>
          <a:p>
            <a:pPr marL="0" indent="0">
              <a:buNone/>
            </a:pPr>
            <a:r>
              <a:rPr lang="nl-BE" dirty="0"/>
              <a:t>	-	Andere opbrengsten (vb. verhuur, detachering,…)</a:t>
            </a:r>
          </a:p>
        </p:txBody>
      </p:sp>
    </p:spTree>
    <p:extLst>
      <p:ext uri="{BB962C8B-B14F-4D97-AF65-F5344CB8AC3E}">
        <p14:creationId xmlns:p14="http://schemas.microsoft.com/office/powerpoint/2010/main" val="651801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0" indent="0">
              <a:buNone/>
            </a:pPr>
            <a:r>
              <a:rPr lang="nl-BE" dirty="0"/>
              <a:t>Enkele bedenkingen hierbij:</a:t>
            </a:r>
          </a:p>
          <a:p>
            <a:pPr marL="0" indent="0">
              <a:buNone/>
            </a:pPr>
            <a:endParaRPr lang="nl-BE" dirty="0"/>
          </a:p>
          <a:p>
            <a:pPr marL="0" indent="0">
              <a:buNone/>
            </a:pPr>
            <a:r>
              <a:rPr lang="nl-BE" dirty="0"/>
              <a:t>	- 	gesloten enveloppe zorgt voor concurrentieel systeem</a:t>
            </a:r>
          </a:p>
          <a:p>
            <a:pPr marL="0" indent="0">
              <a:buNone/>
            </a:pPr>
            <a:r>
              <a:rPr lang="nl-BE" dirty="0"/>
              <a:t>	-	marktaandeel is hierbij belangrijk</a:t>
            </a:r>
          </a:p>
          <a:p>
            <a:pPr marL="0" indent="0">
              <a:buNone/>
            </a:pPr>
            <a:r>
              <a:rPr lang="nl-BE" dirty="0"/>
              <a:t>	-	gekleurde middelen (vb. PWO – STUVO - …)</a:t>
            </a:r>
          </a:p>
          <a:p>
            <a:pPr marL="0" indent="0">
              <a:buNone/>
            </a:pPr>
            <a:r>
              <a:rPr lang="nl-BE" dirty="0"/>
              <a:t>	- 	klikmechanisme</a:t>
            </a:r>
          </a:p>
          <a:p>
            <a:pPr marL="0" indent="0">
              <a:buNone/>
            </a:pPr>
            <a:r>
              <a:rPr lang="nl-BE" dirty="0"/>
              <a:t>	-	t-7/t-6 tot en met t-3/t-2</a:t>
            </a:r>
          </a:p>
          <a:p>
            <a:pPr marL="0" indent="0">
              <a:buNone/>
            </a:pPr>
            <a:r>
              <a:rPr lang="nl-BE" dirty="0"/>
              <a:t>	-	</a:t>
            </a:r>
            <a:r>
              <a:rPr lang="nl-BE" dirty="0" err="1"/>
              <a:t>OBE’s</a:t>
            </a:r>
            <a:r>
              <a:rPr lang="nl-BE" dirty="0"/>
              <a:t>: gewicht aan de ‘zwaarte’ van de opleiding</a:t>
            </a:r>
          </a:p>
          <a:p>
            <a:pPr marL="0" indent="0">
              <a:buNone/>
            </a:pPr>
            <a:r>
              <a:rPr lang="nl-BE" dirty="0"/>
              <a:t>	-	leerkrediet		</a:t>
            </a:r>
          </a:p>
        </p:txBody>
      </p:sp>
    </p:spTree>
    <p:extLst>
      <p:ext uri="{BB962C8B-B14F-4D97-AF65-F5344CB8AC3E}">
        <p14:creationId xmlns:p14="http://schemas.microsoft.com/office/powerpoint/2010/main" val="4101332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705076"/>
          </a:xfrm>
        </p:spPr>
        <p:txBody>
          <a:bodyPr/>
          <a:lstStyle/>
          <a:p>
            <a:r>
              <a:rPr lang="nl-BE" dirty="0"/>
              <a:t>Marktaandeel 2017</a:t>
            </a:r>
          </a:p>
        </p:txBody>
      </p:sp>
      <p:graphicFrame>
        <p:nvGraphicFramePr>
          <p:cNvPr id="4" name="Tijdelijke aanduiding voor inhoud 3"/>
          <p:cNvGraphicFramePr>
            <a:graphicFrameLocks noGrp="1"/>
          </p:cNvGraphicFramePr>
          <p:nvPr>
            <p:ph idx="1"/>
            <p:extLst/>
          </p:nvPr>
        </p:nvGraphicFramePr>
        <p:xfrm>
          <a:off x="457199" y="979488"/>
          <a:ext cx="8334103" cy="54467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64563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normAutofit fontScale="92500" lnSpcReduction="10000"/>
          </a:bodyPr>
          <a:lstStyle/>
          <a:p>
            <a:pPr marL="0" indent="0">
              <a:buNone/>
            </a:pPr>
            <a:r>
              <a:rPr lang="nl-BE" b="1" dirty="0"/>
              <a:t>Klikmechanisme (variabel deel)</a:t>
            </a:r>
          </a:p>
          <a:p>
            <a:pPr marL="0" indent="0">
              <a:buNone/>
            </a:pPr>
            <a:endParaRPr lang="nl-BE" b="1" dirty="0"/>
          </a:p>
          <a:p>
            <a:pPr marL="0" indent="0">
              <a:buNone/>
            </a:pPr>
            <a:r>
              <a:rPr lang="nl-BE" dirty="0"/>
              <a:t>	- 	sinds 2008 aan de enveloppe toegevoegd om tegemoet te 			komen aan het stijgende aantal studenten in het hoger 				onderwijs: als aantal opgenomen </a:t>
            </a:r>
            <a:r>
              <a:rPr lang="nl-BE" dirty="0" err="1"/>
              <a:t>SP’en</a:t>
            </a:r>
            <a:r>
              <a:rPr lang="nl-BE" dirty="0"/>
              <a:t> met 2% stijgt: 				klikmechanisme</a:t>
            </a:r>
          </a:p>
          <a:p>
            <a:pPr marL="0" indent="0">
              <a:buNone/>
            </a:pPr>
            <a:r>
              <a:rPr lang="nl-BE" b="1" dirty="0"/>
              <a:t>	-	</a:t>
            </a:r>
            <a:r>
              <a:rPr lang="nl-BE" dirty="0"/>
              <a:t>referentiejaar: enveloppe van 2008</a:t>
            </a:r>
          </a:p>
          <a:p>
            <a:pPr marL="0" indent="0">
              <a:buNone/>
            </a:pPr>
            <a:r>
              <a:rPr lang="nl-BE" dirty="0"/>
              <a:t>	-	eerste klik: in 2011 </a:t>
            </a:r>
          </a:p>
          <a:p>
            <a:pPr marL="0" indent="0">
              <a:buNone/>
            </a:pPr>
            <a:r>
              <a:rPr lang="nl-BE" dirty="0"/>
              <a:t>	-	aantal opgenomen </a:t>
            </a:r>
            <a:r>
              <a:rPr lang="nl-BE" dirty="0" err="1"/>
              <a:t>SP’en</a:t>
            </a:r>
            <a:r>
              <a:rPr lang="nl-BE" dirty="0"/>
              <a:t> in de enveloppe voor 2018: al 				met 23,3% gestegen: verwacht: al 10 kliks</a:t>
            </a:r>
          </a:p>
          <a:p>
            <a:pPr marL="0" indent="0">
              <a:buNone/>
            </a:pPr>
            <a:r>
              <a:rPr lang="nl-BE" dirty="0"/>
              <a:t>	-	in de realiteit: maar 6 kliks: dus nog 4 kliks te gaan</a:t>
            </a:r>
          </a:p>
          <a:p>
            <a:pPr marL="0" indent="0">
              <a:buNone/>
            </a:pPr>
            <a:r>
              <a:rPr lang="nl-BE" dirty="0"/>
              <a:t>	</a:t>
            </a:r>
          </a:p>
          <a:p>
            <a:pPr marL="0" indent="0">
              <a:buNone/>
            </a:pPr>
            <a:endParaRPr lang="nl-BE" b="1" dirty="0"/>
          </a:p>
        </p:txBody>
      </p:sp>
    </p:spTree>
    <p:extLst>
      <p:ext uri="{BB962C8B-B14F-4D97-AF65-F5344CB8AC3E}">
        <p14:creationId xmlns:p14="http://schemas.microsoft.com/office/powerpoint/2010/main" val="1838490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156938" y="260648"/>
            <a:ext cx="4608064" cy="459312"/>
          </a:xfrm>
        </p:spPr>
        <p:txBody>
          <a:bodyPr>
            <a:noAutofit/>
          </a:bodyPr>
          <a:lstStyle/>
          <a:p>
            <a:r>
              <a:rPr lang="nl-BE" b="1" dirty="0"/>
              <a:t>Klikmechanisme</a:t>
            </a:r>
            <a:endParaRPr lang="nl-BE" dirty="0"/>
          </a:p>
        </p:txBody>
      </p:sp>
      <p:sp>
        <p:nvSpPr>
          <p:cNvPr id="4" name="Tekstvak 3"/>
          <p:cNvSpPr txBox="1"/>
          <p:nvPr/>
        </p:nvSpPr>
        <p:spPr>
          <a:xfrm>
            <a:off x="1744446" y="2465020"/>
            <a:ext cx="2787943" cy="646331"/>
          </a:xfrm>
          <a:prstGeom prst="rect">
            <a:avLst/>
          </a:prstGeom>
          <a:noFill/>
        </p:spPr>
        <p:txBody>
          <a:bodyPr wrap="none" rtlCol="0">
            <a:spAutoFit/>
          </a:bodyPr>
          <a:lstStyle/>
          <a:p>
            <a:r>
              <a:rPr lang="nl-BE" dirty="0">
                <a:solidFill>
                  <a:srgbClr val="FF0000"/>
                </a:solidFill>
              </a:rPr>
              <a:t>Evolutie van het aantal</a:t>
            </a:r>
          </a:p>
          <a:p>
            <a:r>
              <a:rPr lang="nl-BE" dirty="0">
                <a:solidFill>
                  <a:srgbClr val="FF0000"/>
                </a:solidFill>
              </a:rPr>
              <a:t>opgenomen studiepunten</a:t>
            </a:r>
          </a:p>
        </p:txBody>
      </p:sp>
      <p:sp>
        <p:nvSpPr>
          <p:cNvPr id="6" name="Tekstvak 5"/>
          <p:cNvSpPr txBox="1"/>
          <p:nvPr/>
        </p:nvSpPr>
        <p:spPr>
          <a:xfrm>
            <a:off x="60481" y="566071"/>
            <a:ext cx="2398413" cy="307777"/>
          </a:xfrm>
          <a:prstGeom prst="rect">
            <a:avLst/>
          </a:prstGeom>
          <a:noFill/>
        </p:spPr>
        <p:txBody>
          <a:bodyPr wrap="none" rtlCol="0">
            <a:spAutoFit/>
          </a:bodyPr>
          <a:lstStyle/>
          <a:p>
            <a:r>
              <a:rPr lang="nl-BE" sz="1400" b="1" dirty="0"/>
              <a:t>Opgenomen studiepunten</a:t>
            </a:r>
          </a:p>
        </p:txBody>
      </p:sp>
      <p:sp>
        <p:nvSpPr>
          <p:cNvPr id="7" name="Tekstvak 6"/>
          <p:cNvSpPr txBox="1"/>
          <p:nvPr/>
        </p:nvSpPr>
        <p:spPr>
          <a:xfrm>
            <a:off x="4532389" y="4405754"/>
            <a:ext cx="2095445" cy="369332"/>
          </a:xfrm>
          <a:prstGeom prst="rect">
            <a:avLst/>
          </a:prstGeom>
          <a:noFill/>
        </p:spPr>
        <p:txBody>
          <a:bodyPr wrap="none" rtlCol="0">
            <a:spAutoFit/>
          </a:bodyPr>
          <a:lstStyle/>
          <a:p>
            <a:r>
              <a:rPr lang="nl-BE" dirty="0">
                <a:solidFill>
                  <a:srgbClr val="00B0F0"/>
                </a:solidFill>
              </a:rPr>
              <a:t>6 toegekende </a:t>
            </a:r>
            <a:r>
              <a:rPr lang="nl-BE" dirty="0" err="1">
                <a:solidFill>
                  <a:srgbClr val="00B0F0"/>
                </a:solidFill>
              </a:rPr>
              <a:t>kliks</a:t>
            </a:r>
            <a:endParaRPr lang="nl-BE" dirty="0">
              <a:solidFill>
                <a:srgbClr val="00B0F0"/>
              </a:solidFill>
            </a:endParaRPr>
          </a:p>
        </p:txBody>
      </p:sp>
      <p:sp>
        <p:nvSpPr>
          <p:cNvPr id="8" name="Tekstvak 7"/>
          <p:cNvSpPr txBox="1"/>
          <p:nvPr/>
        </p:nvSpPr>
        <p:spPr>
          <a:xfrm>
            <a:off x="3851920" y="4405754"/>
            <a:ext cx="312906" cy="369332"/>
          </a:xfrm>
          <a:prstGeom prst="rect">
            <a:avLst/>
          </a:prstGeom>
          <a:noFill/>
          <a:ln w="12700">
            <a:solidFill>
              <a:schemeClr val="tx1"/>
            </a:solidFill>
          </a:ln>
        </p:spPr>
        <p:txBody>
          <a:bodyPr wrap="none" rtlCol="0">
            <a:spAutoFit/>
          </a:bodyPr>
          <a:lstStyle/>
          <a:p>
            <a:r>
              <a:rPr lang="nl-BE" b="1" dirty="0">
                <a:solidFill>
                  <a:schemeClr val="tx1">
                    <a:lumMod val="40000"/>
                    <a:lumOff val="60000"/>
                  </a:schemeClr>
                </a:solidFill>
              </a:rPr>
              <a:t>4</a:t>
            </a:r>
          </a:p>
        </p:txBody>
      </p:sp>
      <p:sp>
        <p:nvSpPr>
          <p:cNvPr id="9" name="Tekstvak 8"/>
          <p:cNvSpPr txBox="1"/>
          <p:nvPr/>
        </p:nvSpPr>
        <p:spPr>
          <a:xfrm>
            <a:off x="5148064" y="3942348"/>
            <a:ext cx="312906" cy="369332"/>
          </a:xfrm>
          <a:prstGeom prst="rect">
            <a:avLst/>
          </a:prstGeom>
          <a:noFill/>
          <a:ln w="12700">
            <a:solidFill>
              <a:schemeClr val="tx1"/>
            </a:solidFill>
          </a:ln>
        </p:spPr>
        <p:txBody>
          <a:bodyPr wrap="none" rtlCol="0">
            <a:spAutoFit/>
          </a:bodyPr>
          <a:lstStyle/>
          <a:p>
            <a:r>
              <a:rPr lang="nl-BE" b="1" dirty="0">
                <a:solidFill>
                  <a:schemeClr val="tx1">
                    <a:lumMod val="40000"/>
                    <a:lumOff val="60000"/>
                  </a:schemeClr>
                </a:solidFill>
              </a:rPr>
              <a:t>5</a:t>
            </a:r>
          </a:p>
        </p:txBody>
      </p:sp>
      <p:sp>
        <p:nvSpPr>
          <p:cNvPr id="10" name="Tekstvak 9"/>
          <p:cNvSpPr txBox="1"/>
          <p:nvPr/>
        </p:nvSpPr>
        <p:spPr>
          <a:xfrm>
            <a:off x="2987824" y="4900518"/>
            <a:ext cx="312906" cy="369332"/>
          </a:xfrm>
          <a:prstGeom prst="rect">
            <a:avLst/>
          </a:prstGeom>
          <a:noFill/>
          <a:ln w="12700">
            <a:solidFill>
              <a:schemeClr val="tx1"/>
            </a:solidFill>
          </a:ln>
        </p:spPr>
        <p:txBody>
          <a:bodyPr wrap="none" rtlCol="0">
            <a:spAutoFit/>
          </a:bodyPr>
          <a:lstStyle/>
          <a:p>
            <a:r>
              <a:rPr lang="nl-BE" b="1" dirty="0">
                <a:solidFill>
                  <a:schemeClr val="tx1">
                    <a:lumMod val="40000"/>
                    <a:lumOff val="60000"/>
                  </a:schemeClr>
                </a:solidFill>
              </a:rPr>
              <a:t>2</a:t>
            </a:r>
          </a:p>
        </p:txBody>
      </p:sp>
      <p:sp>
        <p:nvSpPr>
          <p:cNvPr id="11" name="Tekstvak 10"/>
          <p:cNvSpPr txBox="1"/>
          <p:nvPr/>
        </p:nvSpPr>
        <p:spPr>
          <a:xfrm>
            <a:off x="3419872" y="4715852"/>
            <a:ext cx="312906" cy="369332"/>
          </a:xfrm>
          <a:prstGeom prst="rect">
            <a:avLst/>
          </a:prstGeom>
          <a:noFill/>
          <a:ln w="12700">
            <a:solidFill>
              <a:schemeClr val="tx1"/>
            </a:solidFill>
          </a:ln>
        </p:spPr>
        <p:txBody>
          <a:bodyPr wrap="square" rtlCol="0">
            <a:spAutoFit/>
          </a:bodyPr>
          <a:lstStyle/>
          <a:p>
            <a:r>
              <a:rPr lang="nl-BE" b="1" dirty="0">
                <a:solidFill>
                  <a:schemeClr val="tx1">
                    <a:lumMod val="40000"/>
                    <a:lumOff val="60000"/>
                  </a:schemeClr>
                </a:solidFill>
              </a:rPr>
              <a:t>3</a:t>
            </a:r>
          </a:p>
        </p:txBody>
      </p:sp>
      <p:sp>
        <p:nvSpPr>
          <p:cNvPr id="12" name="Tekstvak 11"/>
          <p:cNvSpPr txBox="1"/>
          <p:nvPr/>
        </p:nvSpPr>
        <p:spPr>
          <a:xfrm>
            <a:off x="2458894" y="5092421"/>
            <a:ext cx="312906" cy="369332"/>
          </a:xfrm>
          <a:prstGeom prst="rect">
            <a:avLst/>
          </a:prstGeom>
          <a:noFill/>
          <a:ln w="12700">
            <a:solidFill>
              <a:schemeClr val="tx1"/>
            </a:solidFill>
          </a:ln>
        </p:spPr>
        <p:txBody>
          <a:bodyPr wrap="none" rtlCol="0">
            <a:spAutoFit/>
          </a:bodyPr>
          <a:lstStyle/>
          <a:p>
            <a:r>
              <a:rPr lang="nl-BE" b="1" dirty="0">
                <a:solidFill>
                  <a:schemeClr val="tx1">
                    <a:lumMod val="40000"/>
                    <a:lumOff val="60000"/>
                  </a:schemeClr>
                </a:solidFill>
              </a:rPr>
              <a:t>1</a:t>
            </a:r>
          </a:p>
        </p:txBody>
      </p:sp>
      <p:graphicFrame>
        <p:nvGraphicFramePr>
          <p:cNvPr id="13" name="Grafiek 12"/>
          <p:cNvGraphicFramePr/>
          <p:nvPr/>
        </p:nvGraphicFramePr>
        <p:xfrm>
          <a:off x="103897" y="764704"/>
          <a:ext cx="8856984" cy="5066381"/>
        </p:xfrm>
        <a:graphic>
          <a:graphicData uri="http://schemas.openxmlformats.org/drawingml/2006/chart">
            <c:chart xmlns:c="http://schemas.openxmlformats.org/drawingml/2006/chart" xmlns:r="http://schemas.openxmlformats.org/officeDocument/2006/relationships" r:id="rId3"/>
          </a:graphicData>
        </a:graphic>
      </p:graphicFrame>
      <p:sp>
        <p:nvSpPr>
          <p:cNvPr id="14" name="Tekstvak 13"/>
          <p:cNvSpPr txBox="1"/>
          <p:nvPr/>
        </p:nvSpPr>
        <p:spPr>
          <a:xfrm>
            <a:off x="5580112" y="3757682"/>
            <a:ext cx="312906" cy="369332"/>
          </a:xfrm>
          <a:prstGeom prst="rect">
            <a:avLst/>
          </a:prstGeom>
          <a:noFill/>
          <a:ln w="12700">
            <a:solidFill>
              <a:schemeClr val="tx1"/>
            </a:solidFill>
          </a:ln>
        </p:spPr>
        <p:txBody>
          <a:bodyPr wrap="none" rtlCol="0">
            <a:spAutoFit/>
          </a:bodyPr>
          <a:lstStyle/>
          <a:p>
            <a:r>
              <a:rPr lang="nl-BE" b="1" dirty="0">
                <a:solidFill>
                  <a:schemeClr val="tx1">
                    <a:lumMod val="40000"/>
                    <a:lumOff val="60000"/>
                  </a:schemeClr>
                </a:solidFill>
              </a:rPr>
              <a:t>6</a:t>
            </a:r>
          </a:p>
        </p:txBody>
      </p:sp>
      <p:sp>
        <p:nvSpPr>
          <p:cNvPr id="15" name="Tekstvak 14"/>
          <p:cNvSpPr txBox="1"/>
          <p:nvPr/>
        </p:nvSpPr>
        <p:spPr>
          <a:xfrm>
            <a:off x="6012160" y="3388350"/>
            <a:ext cx="316959" cy="369332"/>
          </a:xfrm>
          <a:prstGeom prst="rect">
            <a:avLst/>
          </a:prstGeom>
          <a:noFill/>
          <a:ln w="12700">
            <a:solidFill>
              <a:srgbClr val="FF0000"/>
            </a:solidFill>
          </a:ln>
        </p:spPr>
        <p:txBody>
          <a:bodyPr wrap="square" rtlCol="0">
            <a:spAutoFit/>
          </a:bodyPr>
          <a:lstStyle/>
          <a:p>
            <a:r>
              <a:rPr lang="nl-BE" b="1" dirty="0">
                <a:solidFill>
                  <a:srgbClr val="FF0000"/>
                </a:solidFill>
              </a:rPr>
              <a:t>7</a:t>
            </a:r>
          </a:p>
        </p:txBody>
      </p:sp>
      <p:sp>
        <p:nvSpPr>
          <p:cNvPr id="16" name="Tekstvak 15"/>
          <p:cNvSpPr txBox="1"/>
          <p:nvPr/>
        </p:nvSpPr>
        <p:spPr>
          <a:xfrm>
            <a:off x="6469354" y="3019018"/>
            <a:ext cx="316959" cy="369332"/>
          </a:xfrm>
          <a:prstGeom prst="rect">
            <a:avLst/>
          </a:prstGeom>
          <a:noFill/>
          <a:ln w="12700">
            <a:solidFill>
              <a:srgbClr val="FF0000"/>
            </a:solidFill>
          </a:ln>
        </p:spPr>
        <p:txBody>
          <a:bodyPr wrap="square" rtlCol="0">
            <a:spAutoFit/>
          </a:bodyPr>
          <a:lstStyle/>
          <a:p>
            <a:r>
              <a:rPr lang="nl-BE" b="1" dirty="0">
                <a:solidFill>
                  <a:srgbClr val="FF0000"/>
                </a:solidFill>
              </a:rPr>
              <a:t>8</a:t>
            </a:r>
          </a:p>
        </p:txBody>
      </p:sp>
      <p:sp>
        <p:nvSpPr>
          <p:cNvPr id="17" name="Tekstvak 16"/>
          <p:cNvSpPr txBox="1"/>
          <p:nvPr/>
        </p:nvSpPr>
        <p:spPr>
          <a:xfrm>
            <a:off x="6876256" y="2834352"/>
            <a:ext cx="316959" cy="369332"/>
          </a:xfrm>
          <a:prstGeom prst="rect">
            <a:avLst/>
          </a:prstGeom>
          <a:noFill/>
          <a:ln w="12700">
            <a:solidFill>
              <a:srgbClr val="FF0000"/>
            </a:solidFill>
          </a:ln>
        </p:spPr>
        <p:txBody>
          <a:bodyPr wrap="square" rtlCol="0">
            <a:spAutoFit/>
          </a:bodyPr>
          <a:lstStyle/>
          <a:p>
            <a:r>
              <a:rPr lang="nl-BE" b="1" dirty="0">
                <a:solidFill>
                  <a:srgbClr val="FF0000"/>
                </a:solidFill>
              </a:rPr>
              <a:t>9</a:t>
            </a:r>
          </a:p>
        </p:txBody>
      </p:sp>
      <p:sp>
        <p:nvSpPr>
          <p:cNvPr id="18" name="Tekstvak 17"/>
          <p:cNvSpPr txBox="1"/>
          <p:nvPr/>
        </p:nvSpPr>
        <p:spPr>
          <a:xfrm>
            <a:off x="7379864" y="2465020"/>
            <a:ext cx="456825" cy="369332"/>
          </a:xfrm>
          <a:prstGeom prst="rect">
            <a:avLst/>
          </a:prstGeom>
          <a:noFill/>
          <a:ln w="12700">
            <a:solidFill>
              <a:srgbClr val="FF0000"/>
            </a:solidFill>
          </a:ln>
        </p:spPr>
        <p:txBody>
          <a:bodyPr wrap="square" rtlCol="0">
            <a:spAutoFit/>
          </a:bodyPr>
          <a:lstStyle/>
          <a:p>
            <a:r>
              <a:rPr lang="nl-BE" b="1" dirty="0">
                <a:solidFill>
                  <a:srgbClr val="FF0000"/>
                </a:solidFill>
              </a:rPr>
              <a:t>10</a:t>
            </a:r>
          </a:p>
        </p:txBody>
      </p:sp>
      <p:sp>
        <p:nvSpPr>
          <p:cNvPr id="19" name="Tekstvak 18"/>
          <p:cNvSpPr txBox="1"/>
          <p:nvPr/>
        </p:nvSpPr>
        <p:spPr>
          <a:xfrm>
            <a:off x="7006500" y="3203684"/>
            <a:ext cx="1954381" cy="369332"/>
          </a:xfrm>
          <a:prstGeom prst="rect">
            <a:avLst/>
          </a:prstGeom>
          <a:noFill/>
        </p:spPr>
        <p:txBody>
          <a:bodyPr wrap="none" rtlCol="0">
            <a:spAutoFit/>
          </a:bodyPr>
          <a:lstStyle/>
          <a:p>
            <a:r>
              <a:rPr lang="nl-BE" dirty="0">
                <a:solidFill>
                  <a:srgbClr val="FF0000"/>
                </a:solidFill>
              </a:rPr>
              <a:t>4 </a:t>
            </a:r>
            <a:r>
              <a:rPr lang="nl-BE" dirty="0" err="1">
                <a:solidFill>
                  <a:srgbClr val="FF0000"/>
                </a:solidFill>
              </a:rPr>
              <a:t>kliks</a:t>
            </a:r>
            <a:r>
              <a:rPr lang="nl-BE" dirty="0">
                <a:solidFill>
                  <a:srgbClr val="FF0000"/>
                </a:solidFill>
              </a:rPr>
              <a:t> in te halen</a:t>
            </a:r>
          </a:p>
        </p:txBody>
      </p:sp>
    </p:spTree>
    <p:extLst>
      <p:ext uri="{BB962C8B-B14F-4D97-AF65-F5344CB8AC3E}">
        <p14:creationId xmlns:p14="http://schemas.microsoft.com/office/powerpoint/2010/main" val="834576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0" indent="0">
              <a:buNone/>
            </a:pPr>
            <a:r>
              <a:rPr lang="nl-BE" b="1" dirty="0" err="1"/>
              <a:t>OBE’s</a:t>
            </a:r>
            <a:r>
              <a:rPr lang="nl-BE" b="1" dirty="0"/>
              <a:t> VIVES</a:t>
            </a:r>
          </a:p>
          <a:p>
            <a:pPr marL="0" indent="0">
              <a:buNone/>
            </a:pPr>
            <a:endParaRPr lang="nl-BE" b="1" dirty="0"/>
          </a:p>
          <a:p>
            <a:pPr marL="0" indent="0">
              <a:buNone/>
            </a:pPr>
            <a:endParaRPr lang="nl-BE" dirty="0"/>
          </a:p>
        </p:txBody>
      </p:sp>
      <p:graphicFrame>
        <p:nvGraphicFramePr>
          <p:cNvPr id="2" name="Tabel 1"/>
          <p:cNvGraphicFramePr>
            <a:graphicFrameLocks noGrp="1"/>
          </p:cNvGraphicFramePr>
          <p:nvPr>
            <p:extLst>
              <p:ext uri="{D42A27DB-BD31-4B8C-83A1-F6EECF244321}">
                <p14:modId xmlns:p14="http://schemas.microsoft.com/office/powerpoint/2010/main" val="3814456745"/>
              </p:ext>
            </p:extLst>
          </p:nvPr>
        </p:nvGraphicFramePr>
        <p:xfrm>
          <a:off x="1524000" y="2320191"/>
          <a:ext cx="6096000" cy="286512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214419659"/>
                    </a:ext>
                  </a:extLst>
                </a:gridCol>
                <a:gridCol w="3048000">
                  <a:extLst>
                    <a:ext uri="{9D8B030D-6E8A-4147-A177-3AD203B41FA5}">
                      <a16:colId xmlns:a16="http://schemas.microsoft.com/office/drawing/2014/main" val="2802906166"/>
                    </a:ext>
                  </a:extLst>
                </a:gridCol>
              </a:tblGrid>
              <a:tr h="370840">
                <a:tc>
                  <a:txBody>
                    <a:bodyPr/>
                    <a:lstStyle/>
                    <a:p>
                      <a:r>
                        <a:rPr lang="nl-BE" dirty="0"/>
                        <a:t>Studiegebied</a:t>
                      </a:r>
                    </a:p>
                  </a:txBody>
                  <a:tcPr/>
                </a:tc>
                <a:tc>
                  <a:txBody>
                    <a:bodyPr/>
                    <a:lstStyle/>
                    <a:p>
                      <a:r>
                        <a:rPr lang="nl-BE" dirty="0"/>
                        <a:t>OBE</a:t>
                      </a:r>
                    </a:p>
                  </a:txBody>
                  <a:tcPr/>
                </a:tc>
                <a:extLst>
                  <a:ext uri="{0D108BD9-81ED-4DB2-BD59-A6C34878D82A}">
                    <a16:rowId xmlns:a16="http://schemas.microsoft.com/office/drawing/2014/main" val="392734578"/>
                  </a:ext>
                </a:extLst>
              </a:tr>
              <a:tr h="370840">
                <a:tc>
                  <a:txBody>
                    <a:bodyPr/>
                    <a:lstStyle/>
                    <a:p>
                      <a:r>
                        <a:rPr lang="nl-BE" dirty="0"/>
                        <a:t>gezondheidszorg</a:t>
                      </a:r>
                    </a:p>
                  </a:txBody>
                  <a:tcPr/>
                </a:tc>
                <a:tc>
                  <a:txBody>
                    <a:bodyPr/>
                    <a:lstStyle/>
                    <a:p>
                      <a:r>
                        <a:rPr lang="nl-BE" dirty="0"/>
                        <a:t>1,60</a:t>
                      </a:r>
                    </a:p>
                  </a:txBody>
                  <a:tcPr/>
                </a:tc>
                <a:extLst>
                  <a:ext uri="{0D108BD9-81ED-4DB2-BD59-A6C34878D82A}">
                    <a16:rowId xmlns:a16="http://schemas.microsoft.com/office/drawing/2014/main" val="3980253910"/>
                  </a:ext>
                </a:extLst>
              </a:tr>
              <a:tr h="370840">
                <a:tc>
                  <a:txBody>
                    <a:bodyPr/>
                    <a:lstStyle/>
                    <a:p>
                      <a:r>
                        <a:rPr lang="nl-BE" dirty="0"/>
                        <a:t>industriële</a:t>
                      </a:r>
                      <a:r>
                        <a:rPr lang="nl-BE" baseline="0" dirty="0"/>
                        <a:t> wetenschappen</a:t>
                      </a:r>
                      <a:endParaRPr lang="nl-BE" dirty="0"/>
                    </a:p>
                  </a:txBody>
                  <a:tcPr/>
                </a:tc>
                <a:tc>
                  <a:txBody>
                    <a:bodyPr/>
                    <a:lstStyle/>
                    <a:p>
                      <a:r>
                        <a:rPr lang="nl-BE" dirty="0"/>
                        <a:t>1,20</a:t>
                      </a:r>
                    </a:p>
                  </a:txBody>
                  <a:tcPr/>
                </a:tc>
                <a:extLst>
                  <a:ext uri="{0D108BD9-81ED-4DB2-BD59-A6C34878D82A}">
                    <a16:rowId xmlns:a16="http://schemas.microsoft.com/office/drawing/2014/main" val="3358647166"/>
                  </a:ext>
                </a:extLst>
              </a:tr>
              <a:tr h="370840">
                <a:tc>
                  <a:txBody>
                    <a:bodyPr/>
                    <a:lstStyle/>
                    <a:p>
                      <a:r>
                        <a:rPr lang="nl-BE" dirty="0"/>
                        <a:t>biotechniek</a:t>
                      </a:r>
                    </a:p>
                  </a:txBody>
                  <a:tcPr/>
                </a:tc>
                <a:tc>
                  <a:txBody>
                    <a:bodyPr/>
                    <a:lstStyle/>
                    <a:p>
                      <a:r>
                        <a:rPr lang="nl-BE" dirty="0"/>
                        <a:t>1,40</a:t>
                      </a:r>
                    </a:p>
                  </a:txBody>
                  <a:tcPr/>
                </a:tc>
                <a:extLst>
                  <a:ext uri="{0D108BD9-81ED-4DB2-BD59-A6C34878D82A}">
                    <a16:rowId xmlns:a16="http://schemas.microsoft.com/office/drawing/2014/main" val="1667988303"/>
                  </a:ext>
                </a:extLst>
              </a:tr>
              <a:tr h="370840">
                <a:tc>
                  <a:txBody>
                    <a:bodyPr/>
                    <a:lstStyle/>
                    <a:p>
                      <a:r>
                        <a:rPr lang="nl-BE" dirty="0"/>
                        <a:t>onderwijs</a:t>
                      </a:r>
                    </a:p>
                  </a:txBody>
                  <a:tcPr/>
                </a:tc>
                <a:tc>
                  <a:txBody>
                    <a:bodyPr/>
                    <a:lstStyle/>
                    <a:p>
                      <a:r>
                        <a:rPr lang="nl-BE" dirty="0"/>
                        <a:t>1,60</a:t>
                      </a:r>
                    </a:p>
                  </a:txBody>
                  <a:tcPr/>
                </a:tc>
                <a:extLst>
                  <a:ext uri="{0D108BD9-81ED-4DB2-BD59-A6C34878D82A}">
                    <a16:rowId xmlns:a16="http://schemas.microsoft.com/office/drawing/2014/main" val="1491759094"/>
                  </a:ext>
                </a:extLst>
              </a:tr>
              <a:tr h="370840">
                <a:tc>
                  <a:txBody>
                    <a:bodyPr/>
                    <a:lstStyle/>
                    <a:p>
                      <a:r>
                        <a:rPr lang="nl-BE" dirty="0"/>
                        <a:t>sociaal-agogisch</a:t>
                      </a:r>
                      <a:r>
                        <a:rPr lang="nl-BE" baseline="0" dirty="0"/>
                        <a:t> werk</a:t>
                      </a:r>
                      <a:endParaRPr lang="nl-BE" dirty="0"/>
                    </a:p>
                  </a:txBody>
                  <a:tcPr/>
                </a:tc>
                <a:tc>
                  <a:txBody>
                    <a:bodyPr/>
                    <a:lstStyle/>
                    <a:p>
                      <a:r>
                        <a:rPr lang="nl-BE" dirty="0"/>
                        <a:t>1,40</a:t>
                      </a:r>
                    </a:p>
                  </a:txBody>
                  <a:tcPr/>
                </a:tc>
                <a:extLst>
                  <a:ext uri="{0D108BD9-81ED-4DB2-BD59-A6C34878D82A}">
                    <a16:rowId xmlns:a16="http://schemas.microsoft.com/office/drawing/2014/main" val="2358319167"/>
                  </a:ext>
                </a:extLst>
              </a:tr>
              <a:tr h="370840">
                <a:tc>
                  <a:txBody>
                    <a:bodyPr/>
                    <a:lstStyle/>
                    <a:p>
                      <a:r>
                        <a:rPr lang="nl-BE" dirty="0" err="1"/>
                        <a:t>handelwetenschappen</a:t>
                      </a:r>
                      <a:r>
                        <a:rPr lang="nl-BE" baseline="0" dirty="0"/>
                        <a:t> en bedrijfskunde</a:t>
                      </a:r>
                      <a:endParaRPr lang="nl-BE" dirty="0"/>
                    </a:p>
                  </a:txBody>
                  <a:tcPr/>
                </a:tc>
                <a:tc>
                  <a:txBody>
                    <a:bodyPr/>
                    <a:lstStyle/>
                    <a:p>
                      <a:r>
                        <a:rPr lang="nl-BE" dirty="0"/>
                        <a:t>1</a:t>
                      </a:r>
                    </a:p>
                  </a:txBody>
                  <a:tcPr/>
                </a:tc>
                <a:extLst>
                  <a:ext uri="{0D108BD9-81ED-4DB2-BD59-A6C34878D82A}">
                    <a16:rowId xmlns:a16="http://schemas.microsoft.com/office/drawing/2014/main" val="4284436060"/>
                  </a:ext>
                </a:extLst>
              </a:tr>
            </a:tbl>
          </a:graphicData>
        </a:graphic>
      </p:graphicFrame>
    </p:spTree>
    <p:extLst>
      <p:ext uri="{BB962C8B-B14F-4D97-AF65-F5344CB8AC3E}">
        <p14:creationId xmlns:p14="http://schemas.microsoft.com/office/powerpoint/2010/main" val="3259659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3.	Financiering in het hoger onderwijs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0" indent="0">
              <a:buNone/>
            </a:pPr>
            <a:r>
              <a:rPr lang="nl-BE" b="1" dirty="0"/>
              <a:t>Leerkrediet</a:t>
            </a:r>
          </a:p>
          <a:p>
            <a:pPr marL="0" indent="0">
              <a:buNone/>
            </a:pPr>
            <a:endParaRPr lang="nl-BE" b="1" dirty="0"/>
          </a:p>
          <a:p>
            <a:pPr marL="0" indent="0">
              <a:buNone/>
            </a:pPr>
            <a:r>
              <a:rPr lang="nl-BE" dirty="0"/>
              <a:t>DOEL: om het ‘studieshoppen’ in te dijken</a:t>
            </a:r>
          </a:p>
          <a:p>
            <a:pPr marL="0" indent="0">
              <a:buNone/>
            </a:pPr>
            <a:endParaRPr lang="nl-BE" b="1" dirty="0"/>
          </a:p>
          <a:p>
            <a:pPr marL="0" indent="0">
              <a:buNone/>
            </a:pPr>
            <a:r>
              <a:rPr lang="nl-BE" dirty="0"/>
              <a:t>Enkel studenten met voldoende leerkrediet zijn financierbaar.</a:t>
            </a:r>
          </a:p>
          <a:p>
            <a:pPr marL="0" indent="0">
              <a:buNone/>
            </a:pPr>
            <a:endParaRPr lang="nl-BE" dirty="0"/>
          </a:p>
          <a:p>
            <a:pPr marL="0" indent="0">
              <a:buNone/>
            </a:pPr>
            <a:r>
              <a:rPr lang="nl-BE" dirty="0"/>
              <a:t>Elke beginnende student krijgt 140 SP.</a:t>
            </a:r>
          </a:p>
          <a:p>
            <a:pPr marL="0" indent="0">
              <a:buNone/>
            </a:pPr>
            <a:r>
              <a:rPr lang="nl-BE" dirty="0"/>
              <a:t>Als hij zich inschrijft voor een studierichting zet hij SP in.</a:t>
            </a:r>
          </a:p>
          <a:p>
            <a:pPr marL="0" indent="0">
              <a:buNone/>
            </a:pPr>
            <a:r>
              <a:rPr lang="nl-BE" dirty="0"/>
              <a:t>Indien hij slaagt: SP terugwinnen (eerste 60 SP zelfs dubbel).</a:t>
            </a:r>
          </a:p>
          <a:p>
            <a:pPr marL="0" indent="0">
              <a:buNone/>
            </a:pPr>
            <a:r>
              <a:rPr lang="nl-BE" dirty="0"/>
              <a:t>Indien hij niet slaagt: verliest hij SP.</a:t>
            </a:r>
          </a:p>
        </p:txBody>
      </p:sp>
    </p:spTree>
    <p:extLst>
      <p:ext uri="{BB962C8B-B14F-4D97-AF65-F5344CB8AC3E}">
        <p14:creationId xmlns:p14="http://schemas.microsoft.com/office/powerpoint/2010/main" val="949143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827584" y="0"/>
            <a:ext cx="7361688" cy="764808"/>
          </a:xfrm>
        </p:spPr>
        <p:txBody>
          <a:bodyPr/>
          <a:lstStyle/>
          <a:p>
            <a:pPr>
              <a:tabLst>
                <a:tab pos="3582988" algn="ctr"/>
              </a:tabLst>
            </a:pPr>
            <a:r>
              <a:rPr lang="nl-BE" sz="2700" dirty="0">
                <a:solidFill>
                  <a:srgbClr val="FF0000"/>
                </a:solidFill>
              </a:rPr>
              <a:t>4.	Vergelijking financiering H.O. - CVO</a:t>
            </a:r>
            <a:r>
              <a:rPr lang="nl-BE" dirty="0"/>
              <a:t>	</a:t>
            </a:r>
            <a:endParaRPr lang="nl-BE" dirty="0">
              <a:solidFill>
                <a:srgbClr val="002060"/>
              </a:solidFill>
            </a:endParaRPr>
          </a:p>
        </p:txBody>
      </p:sp>
      <p:sp>
        <p:nvSpPr>
          <p:cNvPr id="6" name="Tekstvak 5"/>
          <p:cNvSpPr txBox="1"/>
          <p:nvPr/>
        </p:nvSpPr>
        <p:spPr>
          <a:xfrm>
            <a:off x="173782" y="1628800"/>
            <a:ext cx="1883667" cy="1692771"/>
          </a:xfrm>
          <a:prstGeom prst="rect">
            <a:avLst/>
          </a:prstGeom>
          <a:noFill/>
          <a:ln w="19050">
            <a:solidFill>
              <a:schemeClr val="tx1"/>
            </a:solidFill>
          </a:ln>
        </p:spPr>
        <p:txBody>
          <a:bodyPr wrap="square" rtlCol="0">
            <a:spAutoFit/>
          </a:bodyPr>
          <a:lstStyle/>
          <a:p>
            <a:pPr>
              <a:tabLst>
                <a:tab pos="893763" algn="ctr"/>
              </a:tabLst>
            </a:pPr>
            <a:r>
              <a:rPr lang="nl-BE" sz="2400" dirty="0"/>
              <a:t>   	</a:t>
            </a:r>
            <a:r>
              <a:rPr lang="nl-BE" sz="2000" dirty="0"/>
              <a:t>Globale</a:t>
            </a:r>
          </a:p>
          <a:p>
            <a:pPr>
              <a:tabLst>
                <a:tab pos="893763" algn="ctr"/>
              </a:tabLst>
            </a:pPr>
            <a:r>
              <a:rPr lang="nl-BE" sz="2000" dirty="0"/>
              <a:t>	indicatoren</a:t>
            </a:r>
          </a:p>
          <a:p>
            <a:pPr>
              <a:tabLst>
                <a:tab pos="893763" algn="ctr"/>
              </a:tabLst>
            </a:pPr>
            <a:r>
              <a:rPr lang="nl-BE" sz="2000" dirty="0"/>
              <a:t>	Hoger</a:t>
            </a:r>
          </a:p>
          <a:p>
            <a:pPr>
              <a:tabLst>
                <a:tab pos="893763" algn="ctr"/>
              </a:tabLst>
            </a:pPr>
            <a:r>
              <a:rPr lang="nl-BE" sz="2000" dirty="0"/>
              <a:t>	onderwijs</a:t>
            </a:r>
          </a:p>
          <a:p>
            <a:pPr>
              <a:tabLst>
                <a:tab pos="893763" algn="ctr"/>
              </a:tabLst>
            </a:pPr>
            <a:r>
              <a:rPr lang="nl-BE" sz="2000" dirty="0"/>
              <a:t>	Vlaanderen</a:t>
            </a:r>
          </a:p>
        </p:txBody>
      </p:sp>
      <p:sp>
        <p:nvSpPr>
          <p:cNvPr id="8" name="Tekstvak 7"/>
          <p:cNvSpPr txBox="1"/>
          <p:nvPr/>
        </p:nvSpPr>
        <p:spPr>
          <a:xfrm>
            <a:off x="2411760" y="1628800"/>
            <a:ext cx="1883667" cy="1692771"/>
          </a:xfrm>
          <a:prstGeom prst="rect">
            <a:avLst/>
          </a:prstGeom>
          <a:noFill/>
          <a:ln w="19050">
            <a:solidFill>
              <a:schemeClr val="tx1"/>
            </a:solidFill>
          </a:ln>
        </p:spPr>
        <p:txBody>
          <a:bodyPr wrap="square" rtlCol="0">
            <a:spAutoFit/>
          </a:bodyPr>
          <a:lstStyle/>
          <a:p>
            <a:pPr marL="0" lvl="1">
              <a:tabLst>
                <a:tab pos="808038" algn="ctr"/>
              </a:tabLst>
            </a:pPr>
            <a:r>
              <a:rPr lang="nl-BE" sz="2400" dirty="0"/>
              <a:t>   	</a:t>
            </a:r>
            <a:r>
              <a:rPr lang="nl-BE" sz="2000" dirty="0"/>
              <a:t>Totaal</a:t>
            </a:r>
          </a:p>
          <a:p>
            <a:pPr marL="0" lvl="1">
              <a:tabLst>
                <a:tab pos="808038" algn="ctr"/>
              </a:tabLst>
            </a:pPr>
            <a:r>
              <a:rPr lang="nl-BE" sz="2000" dirty="0"/>
              <a:t>	budget</a:t>
            </a:r>
          </a:p>
          <a:p>
            <a:pPr marL="0" lvl="1">
              <a:tabLst>
                <a:tab pos="808038" algn="ctr"/>
              </a:tabLst>
            </a:pPr>
            <a:r>
              <a:rPr lang="nl-BE" sz="2000" dirty="0"/>
              <a:t>	Hoger</a:t>
            </a:r>
          </a:p>
          <a:p>
            <a:pPr marL="0" lvl="1">
              <a:tabLst>
                <a:tab pos="808038" algn="ctr"/>
              </a:tabLst>
            </a:pPr>
            <a:r>
              <a:rPr lang="nl-BE" sz="2000" dirty="0"/>
              <a:t>	onderwijs</a:t>
            </a:r>
          </a:p>
          <a:p>
            <a:pPr marL="0" lvl="1">
              <a:tabLst>
                <a:tab pos="808038" algn="ctr"/>
              </a:tabLst>
            </a:pPr>
            <a:r>
              <a:rPr lang="nl-BE" sz="2000" dirty="0"/>
              <a:t>	(klikken)</a:t>
            </a:r>
          </a:p>
        </p:txBody>
      </p:sp>
      <p:sp>
        <p:nvSpPr>
          <p:cNvPr id="9" name="Tekstvak 8"/>
          <p:cNvSpPr txBox="1"/>
          <p:nvPr/>
        </p:nvSpPr>
        <p:spPr>
          <a:xfrm>
            <a:off x="4572000" y="1628800"/>
            <a:ext cx="2016224" cy="1692771"/>
          </a:xfrm>
          <a:prstGeom prst="rect">
            <a:avLst/>
          </a:prstGeom>
          <a:noFill/>
          <a:ln w="19050">
            <a:solidFill>
              <a:schemeClr val="tx1"/>
            </a:solidFill>
          </a:ln>
        </p:spPr>
        <p:txBody>
          <a:bodyPr wrap="square" rtlCol="0">
            <a:spAutoFit/>
          </a:bodyPr>
          <a:lstStyle/>
          <a:p>
            <a:pPr>
              <a:tabLst>
                <a:tab pos="893763" algn="ctr"/>
              </a:tabLst>
            </a:pPr>
            <a:r>
              <a:rPr lang="nl-BE" sz="2400" dirty="0"/>
              <a:t>   	</a:t>
            </a:r>
            <a:r>
              <a:rPr lang="nl-BE" sz="2000" dirty="0"/>
              <a:t>Verdeling</a:t>
            </a:r>
          </a:p>
          <a:p>
            <a:pPr>
              <a:tabLst>
                <a:tab pos="893763" algn="ctr"/>
              </a:tabLst>
            </a:pPr>
            <a:r>
              <a:rPr lang="nl-BE" sz="2000" dirty="0"/>
              <a:t>	budget</a:t>
            </a:r>
          </a:p>
          <a:p>
            <a:pPr>
              <a:tabLst>
                <a:tab pos="893763" algn="ctr"/>
              </a:tabLst>
            </a:pPr>
            <a:r>
              <a:rPr lang="nl-BE" sz="2000" dirty="0"/>
              <a:t>	op basis van</a:t>
            </a:r>
          </a:p>
          <a:p>
            <a:pPr>
              <a:tabLst>
                <a:tab pos="893763" algn="ctr"/>
              </a:tabLst>
            </a:pPr>
            <a:r>
              <a:rPr lang="nl-BE" sz="2000" dirty="0"/>
              <a:t>	</a:t>
            </a:r>
            <a:r>
              <a:rPr lang="nl-BE" sz="2000" dirty="0" err="1"/>
              <a:t>instellings</a:t>
            </a:r>
            <a:r>
              <a:rPr lang="nl-BE" sz="2000" dirty="0"/>
              <a:t>-</a:t>
            </a:r>
          </a:p>
          <a:p>
            <a:pPr>
              <a:tabLst>
                <a:tab pos="893763" algn="ctr"/>
              </a:tabLst>
            </a:pPr>
            <a:r>
              <a:rPr lang="nl-BE" sz="2000" dirty="0"/>
              <a:t>	Indicatoren</a:t>
            </a:r>
          </a:p>
        </p:txBody>
      </p:sp>
      <p:sp>
        <p:nvSpPr>
          <p:cNvPr id="10" name="Tekstvak 9"/>
          <p:cNvSpPr txBox="1"/>
          <p:nvPr/>
        </p:nvSpPr>
        <p:spPr>
          <a:xfrm>
            <a:off x="6876256" y="1628800"/>
            <a:ext cx="2027683" cy="1692771"/>
          </a:xfrm>
          <a:prstGeom prst="rect">
            <a:avLst/>
          </a:prstGeom>
          <a:noFill/>
          <a:ln w="19050">
            <a:solidFill>
              <a:schemeClr val="tx1"/>
            </a:solidFill>
          </a:ln>
        </p:spPr>
        <p:txBody>
          <a:bodyPr wrap="square" rtlCol="0">
            <a:spAutoFit/>
          </a:bodyPr>
          <a:lstStyle/>
          <a:p>
            <a:pPr>
              <a:tabLst>
                <a:tab pos="893763" algn="ctr"/>
              </a:tabLst>
            </a:pPr>
            <a:r>
              <a:rPr lang="nl-BE" sz="2400" dirty="0"/>
              <a:t>   	</a:t>
            </a:r>
            <a:r>
              <a:rPr lang="nl-BE" sz="2000" dirty="0"/>
              <a:t>Autonome</a:t>
            </a:r>
          </a:p>
          <a:p>
            <a:pPr>
              <a:tabLst>
                <a:tab pos="893763" algn="ctr"/>
              </a:tabLst>
            </a:pPr>
            <a:r>
              <a:rPr lang="nl-BE" sz="2000" dirty="0"/>
              <a:t>	besteding</a:t>
            </a:r>
          </a:p>
          <a:p>
            <a:pPr>
              <a:tabLst>
                <a:tab pos="893763" algn="ctr"/>
              </a:tabLst>
            </a:pPr>
            <a:r>
              <a:rPr lang="nl-BE" sz="2000" dirty="0"/>
              <a:t>	personeel</a:t>
            </a:r>
          </a:p>
          <a:p>
            <a:pPr>
              <a:tabLst>
                <a:tab pos="893763" algn="ctr"/>
              </a:tabLst>
            </a:pPr>
            <a:r>
              <a:rPr lang="nl-BE" sz="2000" dirty="0"/>
              <a:t>	werking </a:t>
            </a:r>
          </a:p>
          <a:p>
            <a:pPr>
              <a:tabLst>
                <a:tab pos="893763" algn="ctr"/>
              </a:tabLst>
            </a:pPr>
            <a:r>
              <a:rPr lang="nl-BE" sz="2000" dirty="0"/>
              <a:t>	investeringen</a:t>
            </a:r>
          </a:p>
        </p:txBody>
      </p:sp>
      <p:sp>
        <p:nvSpPr>
          <p:cNvPr id="11" name="Tekstvak 10"/>
          <p:cNvSpPr txBox="1"/>
          <p:nvPr/>
        </p:nvSpPr>
        <p:spPr>
          <a:xfrm>
            <a:off x="173782" y="4221088"/>
            <a:ext cx="1883667" cy="1692771"/>
          </a:xfrm>
          <a:prstGeom prst="rect">
            <a:avLst/>
          </a:prstGeom>
          <a:noFill/>
          <a:ln w="19050">
            <a:solidFill>
              <a:schemeClr val="tx1"/>
            </a:solidFill>
          </a:ln>
        </p:spPr>
        <p:txBody>
          <a:bodyPr wrap="square" rtlCol="0">
            <a:spAutoFit/>
          </a:bodyPr>
          <a:lstStyle/>
          <a:p>
            <a:pPr>
              <a:tabLst>
                <a:tab pos="893763" algn="ctr"/>
              </a:tabLst>
            </a:pPr>
            <a:r>
              <a:rPr lang="nl-BE" sz="2400" dirty="0"/>
              <a:t>   	</a:t>
            </a:r>
            <a:r>
              <a:rPr lang="nl-BE" sz="2000" dirty="0"/>
              <a:t>Globale</a:t>
            </a:r>
          </a:p>
          <a:p>
            <a:pPr>
              <a:tabLst>
                <a:tab pos="893763" algn="ctr"/>
              </a:tabLst>
            </a:pPr>
            <a:r>
              <a:rPr lang="nl-BE" sz="2000" dirty="0"/>
              <a:t>	indicatoren</a:t>
            </a:r>
          </a:p>
          <a:p>
            <a:pPr>
              <a:tabLst>
                <a:tab pos="893763" algn="ctr"/>
              </a:tabLst>
            </a:pPr>
            <a:r>
              <a:rPr lang="nl-BE" sz="2000" dirty="0"/>
              <a:t>	</a:t>
            </a:r>
            <a:r>
              <a:rPr lang="nl-BE" sz="2000" dirty="0" err="1"/>
              <a:t>Volw</a:t>
            </a:r>
            <a:r>
              <a:rPr lang="nl-BE" sz="2000" dirty="0"/>
              <a:t>.</a:t>
            </a:r>
          </a:p>
          <a:p>
            <a:pPr>
              <a:tabLst>
                <a:tab pos="893763" algn="ctr"/>
              </a:tabLst>
            </a:pPr>
            <a:r>
              <a:rPr lang="nl-BE" sz="2000" dirty="0"/>
              <a:t>	onderwijs</a:t>
            </a:r>
          </a:p>
          <a:p>
            <a:pPr>
              <a:tabLst>
                <a:tab pos="893763" algn="ctr"/>
              </a:tabLst>
            </a:pPr>
            <a:r>
              <a:rPr lang="nl-BE" sz="2000" dirty="0"/>
              <a:t>	Vlaanderen</a:t>
            </a:r>
          </a:p>
        </p:txBody>
      </p:sp>
      <p:sp>
        <p:nvSpPr>
          <p:cNvPr id="12" name="Tekstvak 11"/>
          <p:cNvSpPr txBox="1"/>
          <p:nvPr/>
        </p:nvSpPr>
        <p:spPr>
          <a:xfrm>
            <a:off x="2411760" y="4221088"/>
            <a:ext cx="1883667" cy="1692771"/>
          </a:xfrm>
          <a:prstGeom prst="rect">
            <a:avLst/>
          </a:prstGeom>
          <a:noFill/>
          <a:ln w="19050">
            <a:solidFill>
              <a:schemeClr val="tx1"/>
            </a:solidFill>
          </a:ln>
        </p:spPr>
        <p:txBody>
          <a:bodyPr wrap="square" rtlCol="0">
            <a:spAutoFit/>
          </a:bodyPr>
          <a:lstStyle/>
          <a:p>
            <a:pPr>
              <a:tabLst>
                <a:tab pos="808038" algn="ctr"/>
              </a:tabLst>
            </a:pPr>
            <a:r>
              <a:rPr lang="nl-BE" sz="2400" dirty="0"/>
              <a:t>   	</a:t>
            </a:r>
            <a:r>
              <a:rPr lang="nl-BE" sz="2000" dirty="0"/>
              <a:t>Totaal</a:t>
            </a:r>
          </a:p>
          <a:p>
            <a:pPr>
              <a:tabLst>
                <a:tab pos="808038" algn="ctr"/>
              </a:tabLst>
            </a:pPr>
            <a:r>
              <a:rPr lang="nl-BE" sz="2000" dirty="0"/>
              <a:t>	budget</a:t>
            </a:r>
          </a:p>
          <a:p>
            <a:pPr>
              <a:tabLst>
                <a:tab pos="808038" algn="ctr"/>
              </a:tabLst>
            </a:pPr>
            <a:r>
              <a:rPr lang="nl-BE" sz="2000" dirty="0"/>
              <a:t>	</a:t>
            </a:r>
            <a:r>
              <a:rPr lang="nl-BE" sz="2000" dirty="0" err="1"/>
              <a:t>Volw</a:t>
            </a:r>
            <a:r>
              <a:rPr lang="nl-BE" sz="2000" dirty="0"/>
              <a:t>.</a:t>
            </a:r>
          </a:p>
          <a:p>
            <a:pPr>
              <a:tabLst>
                <a:tab pos="808038" algn="ctr"/>
              </a:tabLst>
            </a:pPr>
            <a:r>
              <a:rPr lang="nl-BE" sz="2000" dirty="0"/>
              <a:t>	onderwijs</a:t>
            </a:r>
          </a:p>
          <a:p>
            <a:pPr>
              <a:tabLst>
                <a:tab pos="808038" algn="ctr"/>
              </a:tabLst>
            </a:pPr>
            <a:r>
              <a:rPr lang="nl-BE" sz="2000" dirty="0"/>
              <a:t>	(klikken)</a:t>
            </a:r>
          </a:p>
        </p:txBody>
      </p:sp>
      <p:sp>
        <p:nvSpPr>
          <p:cNvPr id="13" name="Tekstvak 12"/>
          <p:cNvSpPr txBox="1"/>
          <p:nvPr/>
        </p:nvSpPr>
        <p:spPr>
          <a:xfrm>
            <a:off x="4572000" y="4221088"/>
            <a:ext cx="2016224" cy="1692771"/>
          </a:xfrm>
          <a:prstGeom prst="rect">
            <a:avLst/>
          </a:prstGeom>
          <a:noFill/>
          <a:ln w="19050">
            <a:solidFill>
              <a:schemeClr val="tx1"/>
            </a:solidFill>
          </a:ln>
        </p:spPr>
        <p:txBody>
          <a:bodyPr wrap="square" rtlCol="0">
            <a:spAutoFit/>
          </a:bodyPr>
          <a:lstStyle/>
          <a:p>
            <a:pPr>
              <a:tabLst>
                <a:tab pos="808038" algn="ctr"/>
              </a:tabLst>
            </a:pPr>
            <a:r>
              <a:rPr lang="nl-BE" sz="2400" dirty="0"/>
              <a:t>   	</a:t>
            </a:r>
            <a:r>
              <a:rPr lang="nl-BE" sz="2000" dirty="0"/>
              <a:t>Verdeling</a:t>
            </a:r>
          </a:p>
          <a:p>
            <a:pPr>
              <a:tabLst>
                <a:tab pos="808038" algn="ctr"/>
              </a:tabLst>
            </a:pPr>
            <a:r>
              <a:rPr lang="nl-BE" sz="2000" dirty="0"/>
              <a:t>	budget</a:t>
            </a:r>
          </a:p>
          <a:p>
            <a:pPr>
              <a:tabLst>
                <a:tab pos="808038" algn="ctr"/>
              </a:tabLst>
            </a:pPr>
            <a:r>
              <a:rPr lang="nl-BE" sz="2000" dirty="0"/>
              <a:t>	Leraarsuren</a:t>
            </a:r>
          </a:p>
          <a:p>
            <a:pPr>
              <a:tabLst>
                <a:tab pos="808038" algn="ctr"/>
              </a:tabLst>
            </a:pPr>
            <a:r>
              <a:rPr lang="nl-BE" sz="2000" dirty="0"/>
              <a:t>	</a:t>
            </a:r>
            <a:r>
              <a:rPr lang="nl-BE" sz="2000" dirty="0" err="1"/>
              <a:t>Puntenenv</a:t>
            </a:r>
            <a:r>
              <a:rPr lang="nl-BE" sz="2000" dirty="0"/>
              <a:t>.</a:t>
            </a:r>
          </a:p>
          <a:p>
            <a:pPr>
              <a:tabLst>
                <a:tab pos="808038" algn="ctr"/>
              </a:tabLst>
            </a:pPr>
            <a:r>
              <a:rPr lang="nl-BE" sz="2000" dirty="0"/>
              <a:t>	Werking</a:t>
            </a:r>
          </a:p>
        </p:txBody>
      </p:sp>
      <p:sp>
        <p:nvSpPr>
          <p:cNvPr id="14" name="Tekstvak 13"/>
          <p:cNvSpPr txBox="1"/>
          <p:nvPr/>
        </p:nvSpPr>
        <p:spPr>
          <a:xfrm>
            <a:off x="6876256" y="4221088"/>
            <a:ext cx="2027683" cy="1692771"/>
          </a:xfrm>
          <a:prstGeom prst="rect">
            <a:avLst/>
          </a:prstGeom>
          <a:noFill/>
          <a:ln w="19050">
            <a:solidFill>
              <a:schemeClr val="tx1"/>
            </a:solidFill>
          </a:ln>
        </p:spPr>
        <p:txBody>
          <a:bodyPr wrap="square" rtlCol="0">
            <a:spAutoFit/>
          </a:bodyPr>
          <a:lstStyle/>
          <a:p>
            <a:pPr>
              <a:tabLst>
                <a:tab pos="893763" algn="ctr"/>
              </a:tabLst>
            </a:pPr>
            <a:r>
              <a:rPr lang="nl-BE" sz="2400" dirty="0"/>
              <a:t>   	</a:t>
            </a:r>
            <a:r>
              <a:rPr lang="nl-BE" sz="2000" dirty="0"/>
              <a:t>Autonome</a:t>
            </a:r>
          </a:p>
          <a:p>
            <a:pPr>
              <a:tabLst>
                <a:tab pos="893763" algn="ctr"/>
              </a:tabLst>
            </a:pPr>
            <a:r>
              <a:rPr lang="nl-BE" sz="2000" dirty="0"/>
              <a:t>	inzet</a:t>
            </a:r>
          </a:p>
          <a:p>
            <a:pPr>
              <a:tabLst>
                <a:tab pos="893763" algn="ctr"/>
              </a:tabLst>
            </a:pPr>
            <a:r>
              <a:rPr lang="nl-BE" sz="2000" dirty="0"/>
              <a:t>	leraars</a:t>
            </a:r>
          </a:p>
          <a:p>
            <a:pPr>
              <a:tabLst>
                <a:tab pos="893763" algn="ctr"/>
              </a:tabLst>
            </a:pPr>
            <a:r>
              <a:rPr lang="nl-BE" sz="2000" dirty="0"/>
              <a:t>	ondersteuning </a:t>
            </a:r>
          </a:p>
          <a:p>
            <a:pPr>
              <a:tabLst>
                <a:tab pos="893763" algn="ctr"/>
              </a:tabLst>
            </a:pPr>
            <a:r>
              <a:rPr lang="nl-BE" sz="2000" dirty="0"/>
              <a:t>	werking</a:t>
            </a:r>
          </a:p>
        </p:txBody>
      </p:sp>
      <p:sp>
        <p:nvSpPr>
          <p:cNvPr id="15" name="Titel 1"/>
          <p:cNvSpPr txBox="1">
            <a:spLocks/>
          </p:cNvSpPr>
          <p:nvPr/>
        </p:nvSpPr>
        <p:spPr>
          <a:xfrm>
            <a:off x="827584" y="1025456"/>
            <a:ext cx="3168352" cy="422112"/>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rgbClr val="002060"/>
                </a:solidFill>
                <a:latin typeface="Arial" pitchFamily="34" charset="0"/>
                <a:ea typeface="+mj-ea"/>
                <a:cs typeface="Arial" pitchFamily="34" charset="0"/>
              </a:rPr>
              <a:t>Hoger onderwijs</a:t>
            </a:r>
            <a:endParaRPr kumimoji="0" lang="nl-BE" sz="2400" b="0" i="0" u="none"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16" name="Titel 1"/>
          <p:cNvSpPr txBox="1">
            <a:spLocks/>
          </p:cNvSpPr>
          <p:nvPr/>
        </p:nvSpPr>
        <p:spPr>
          <a:xfrm>
            <a:off x="971600" y="3573016"/>
            <a:ext cx="3168352" cy="422112"/>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noProof="0" dirty="0" err="1">
                <a:solidFill>
                  <a:srgbClr val="002060"/>
                </a:solidFill>
                <a:latin typeface="Arial" pitchFamily="34" charset="0"/>
                <a:ea typeface="+mj-ea"/>
                <a:cs typeface="Arial" pitchFamily="34" charset="0"/>
              </a:rPr>
              <a:t>CVO’s</a:t>
            </a:r>
            <a:endParaRPr kumimoji="0" lang="nl-BE" sz="2400" b="0" i="0" u="none"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cxnSp>
        <p:nvCxnSpPr>
          <p:cNvPr id="18" name="Rechte verbindingslijn met pijl 17"/>
          <p:cNvCxnSpPr/>
          <p:nvPr/>
        </p:nvCxnSpPr>
        <p:spPr>
          <a:xfrm>
            <a:off x="2112269" y="2420888"/>
            <a:ext cx="299491"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Rechte verbindingslijn met pijl 20"/>
          <p:cNvCxnSpPr/>
          <p:nvPr/>
        </p:nvCxnSpPr>
        <p:spPr>
          <a:xfrm>
            <a:off x="4295427" y="2420888"/>
            <a:ext cx="299491"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Rechte verbindingslijn met pijl 21"/>
          <p:cNvCxnSpPr/>
          <p:nvPr/>
        </p:nvCxnSpPr>
        <p:spPr>
          <a:xfrm>
            <a:off x="6588224" y="2420888"/>
            <a:ext cx="299491"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Rechte verbindingslijn met pijl 22"/>
          <p:cNvCxnSpPr/>
          <p:nvPr/>
        </p:nvCxnSpPr>
        <p:spPr>
          <a:xfrm>
            <a:off x="2057449" y="5013176"/>
            <a:ext cx="299491"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Rechte verbindingslijn met pijl 23"/>
          <p:cNvCxnSpPr/>
          <p:nvPr/>
        </p:nvCxnSpPr>
        <p:spPr>
          <a:xfrm>
            <a:off x="4295427" y="5013176"/>
            <a:ext cx="299491"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Rechte verbindingslijn met pijl 24"/>
          <p:cNvCxnSpPr/>
          <p:nvPr/>
        </p:nvCxnSpPr>
        <p:spPr>
          <a:xfrm>
            <a:off x="6588224" y="5013176"/>
            <a:ext cx="299491"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002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827584" y="0"/>
            <a:ext cx="7361688" cy="764808"/>
          </a:xfrm>
        </p:spPr>
        <p:txBody>
          <a:bodyPr/>
          <a:lstStyle/>
          <a:p>
            <a:pPr>
              <a:tabLst>
                <a:tab pos="3582988" algn="ctr"/>
              </a:tabLst>
            </a:pPr>
            <a:r>
              <a:rPr lang="nl-BE" dirty="0"/>
              <a:t>	</a:t>
            </a:r>
            <a:r>
              <a:rPr lang="nl-BE" dirty="0">
                <a:solidFill>
                  <a:srgbClr val="002060"/>
                </a:solidFill>
              </a:rPr>
              <a:t>VOORKEUR</a:t>
            </a:r>
          </a:p>
        </p:txBody>
      </p:sp>
      <p:sp>
        <p:nvSpPr>
          <p:cNvPr id="6" name="Tekstvak 5"/>
          <p:cNvSpPr txBox="1"/>
          <p:nvPr/>
        </p:nvSpPr>
        <p:spPr>
          <a:xfrm>
            <a:off x="2915816" y="1142454"/>
            <a:ext cx="2880320" cy="1384995"/>
          </a:xfrm>
          <a:prstGeom prst="rect">
            <a:avLst/>
          </a:prstGeom>
          <a:noFill/>
          <a:ln w="19050">
            <a:solidFill>
              <a:schemeClr val="tx1"/>
            </a:solidFill>
          </a:ln>
        </p:spPr>
        <p:txBody>
          <a:bodyPr wrap="square" rtlCol="0">
            <a:spAutoFit/>
          </a:bodyPr>
          <a:lstStyle/>
          <a:p>
            <a:pPr>
              <a:tabLst>
                <a:tab pos="1339850" algn="ctr"/>
              </a:tabLst>
            </a:pPr>
            <a:r>
              <a:rPr lang="nl-BE" sz="2400" dirty="0"/>
              <a:t>   	</a:t>
            </a:r>
            <a:r>
              <a:rPr lang="nl-BE" sz="2000" dirty="0"/>
              <a:t>Financiën toewijzen </a:t>
            </a:r>
          </a:p>
          <a:p>
            <a:pPr>
              <a:tabLst>
                <a:tab pos="1339850" algn="ctr"/>
              </a:tabLst>
            </a:pPr>
            <a:r>
              <a:rPr lang="nl-BE" sz="2000" dirty="0"/>
              <a:t>	en autonome</a:t>
            </a:r>
          </a:p>
          <a:p>
            <a:pPr>
              <a:tabLst>
                <a:tab pos="1339850" algn="ctr"/>
              </a:tabLst>
            </a:pPr>
            <a:r>
              <a:rPr lang="nl-BE" sz="2000" dirty="0"/>
              <a:t>	besteding door de 	instellingen</a:t>
            </a:r>
          </a:p>
        </p:txBody>
      </p:sp>
      <p:sp>
        <p:nvSpPr>
          <p:cNvPr id="8" name="Tekstvak 7"/>
          <p:cNvSpPr txBox="1"/>
          <p:nvPr/>
        </p:nvSpPr>
        <p:spPr>
          <a:xfrm>
            <a:off x="5940152" y="1142454"/>
            <a:ext cx="2952328" cy="1384995"/>
          </a:xfrm>
          <a:prstGeom prst="rect">
            <a:avLst/>
          </a:prstGeom>
          <a:noFill/>
          <a:ln w="19050">
            <a:solidFill>
              <a:schemeClr val="tx1"/>
            </a:solidFill>
          </a:ln>
        </p:spPr>
        <p:txBody>
          <a:bodyPr wrap="square" rtlCol="0">
            <a:spAutoFit/>
          </a:bodyPr>
          <a:lstStyle/>
          <a:p>
            <a:pPr>
              <a:tabLst>
                <a:tab pos="1435100" algn="ctr"/>
              </a:tabLst>
            </a:pPr>
            <a:r>
              <a:rPr lang="nl-BE" sz="2400" dirty="0"/>
              <a:t>   </a:t>
            </a:r>
            <a:r>
              <a:rPr lang="nl-BE" sz="2000" dirty="0"/>
              <a:t>Omkadering toewijzen</a:t>
            </a:r>
          </a:p>
          <a:p>
            <a:pPr>
              <a:tabLst>
                <a:tab pos="1435100" algn="ctr"/>
              </a:tabLst>
            </a:pPr>
            <a:r>
              <a:rPr lang="nl-BE" sz="2000" dirty="0"/>
              <a:t>	en autonome</a:t>
            </a:r>
          </a:p>
          <a:p>
            <a:pPr>
              <a:tabLst>
                <a:tab pos="1435100" algn="ctr"/>
              </a:tabLst>
            </a:pPr>
            <a:r>
              <a:rPr lang="nl-BE" sz="2000" dirty="0"/>
              <a:t>	inzet personeel</a:t>
            </a:r>
          </a:p>
          <a:p>
            <a:pPr>
              <a:tabLst>
                <a:tab pos="1435100" algn="ctr"/>
              </a:tabLst>
            </a:pPr>
            <a:r>
              <a:rPr lang="nl-BE" sz="2000" dirty="0"/>
              <a:t>	en ondersteuning</a:t>
            </a:r>
          </a:p>
        </p:txBody>
      </p:sp>
      <p:sp>
        <p:nvSpPr>
          <p:cNvPr id="15" name="Titel 1"/>
          <p:cNvSpPr txBox="1">
            <a:spLocks/>
          </p:cNvSpPr>
          <p:nvPr/>
        </p:nvSpPr>
        <p:spPr>
          <a:xfrm>
            <a:off x="173782" y="1412776"/>
            <a:ext cx="2598018" cy="846386"/>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noProof="0" dirty="0">
                <a:solidFill>
                  <a:srgbClr val="002060"/>
                </a:solidFill>
                <a:latin typeface="Arial" pitchFamily="34" charset="0"/>
                <a:ea typeface="+mj-ea"/>
                <a:cs typeface="Arial" pitchFamily="34" charset="0"/>
              </a:rPr>
              <a:t>Verdeling van de</a:t>
            </a:r>
          </a:p>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kumimoji="0" lang="nl-BE" sz="2400" b="0" i="0" u="none" strike="noStrike" kern="1200" cap="none" spc="0" normalizeH="0" baseline="0" dirty="0">
                <a:ln>
                  <a:noFill/>
                </a:ln>
                <a:solidFill>
                  <a:srgbClr val="002060"/>
                </a:solidFill>
                <a:effectLst/>
                <a:uLnTx/>
                <a:uFillTx/>
                <a:latin typeface="Arial" pitchFamily="34" charset="0"/>
                <a:ea typeface="+mj-ea"/>
                <a:cs typeface="Arial" pitchFamily="34" charset="0"/>
              </a:rPr>
              <a:t>budgetten</a:t>
            </a:r>
            <a:endParaRPr kumimoji="0" lang="nl-BE" sz="2400" b="0" i="0" u="none"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19" name="Tekstvak 18"/>
          <p:cNvSpPr txBox="1"/>
          <p:nvPr/>
        </p:nvSpPr>
        <p:spPr>
          <a:xfrm>
            <a:off x="2915816" y="2679849"/>
            <a:ext cx="2880320" cy="769441"/>
          </a:xfrm>
          <a:prstGeom prst="rect">
            <a:avLst/>
          </a:prstGeom>
          <a:noFill/>
          <a:ln w="19050">
            <a:solidFill>
              <a:schemeClr val="tx1"/>
            </a:solidFill>
          </a:ln>
        </p:spPr>
        <p:txBody>
          <a:bodyPr wrap="square" rtlCol="0">
            <a:spAutoFit/>
          </a:bodyPr>
          <a:lstStyle/>
          <a:p>
            <a:pPr>
              <a:tabLst>
                <a:tab pos="1339850" algn="ctr"/>
              </a:tabLst>
            </a:pPr>
            <a:r>
              <a:rPr lang="nl-BE" sz="2400" dirty="0"/>
              <a:t>   	</a:t>
            </a:r>
            <a:r>
              <a:rPr lang="nl-BE" sz="2000" dirty="0"/>
              <a:t>Eenvoudig en </a:t>
            </a:r>
          </a:p>
          <a:p>
            <a:pPr>
              <a:tabLst>
                <a:tab pos="1339850" algn="ctr"/>
              </a:tabLst>
            </a:pPr>
            <a:r>
              <a:rPr lang="nl-BE" sz="2000" dirty="0"/>
              <a:t>	transparant</a:t>
            </a:r>
          </a:p>
        </p:txBody>
      </p:sp>
      <p:sp>
        <p:nvSpPr>
          <p:cNvPr id="20" name="Tekstvak 19"/>
          <p:cNvSpPr txBox="1"/>
          <p:nvPr/>
        </p:nvSpPr>
        <p:spPr>
          <a:xfrm>
            <a:off x="5940152" y="2679849"/>
            <a:ext cx="2952328" cy="769441"/>
          </a:xfrm>
          <a:prstGeom prst="rect">
            <a:avLst/>
          </a:prstGeom>
          <a:noFill/>
          <a:ln w="19050">
            <a:solidFill>
              <a:schemeClr val="tx1"/>
            </a:solidFill>
          </a:ln>
        </p:spPr>
        <p:txBody>
          <a:bodyPr wrap="square" rtlCol="0">
            <a:spAutoFit/>
          </a:bodyPr>
          <a:lstStyle/>
          <a:p>
            <a:pPr>
              <a:tabLst>
                <a:tab pos="1435100" algn="ctr"/>
              </a:tabLst>
            </a:pPr>
            <a:r>
              <a:rPr lang="nl-BE" sz="2400" dirty="0"/>
              <a:t>   </a:t>
            </a:r>
            <a:r>
              <a:rPr lang="nl-BE" sz="2000" dirty="0"/>
              <a:t>	Complex en</a:t>
            </a:r>
          </a:p>
          <a:p>
            <a:pPr>
              <a:tabLst>
                <a:tab pos="1435100" algn="ctr"/>
              </a:tabLst>
            </a:pPr>
            <a:r>
              <a:rPr lang="nl-BE" sz="2000" dirty="0"/>
              <a:t>	gespecialiseerd</a:t>
            </a:r>
          </a:p>
        </p:txBody>
      </p:sp>
      <p:sp>
        <p:nvSpPr>
          <p:cNvPr id="26" name="Titel 1"/>
          <p:cNvSpPr txBox="1">
            <a:spLocks/>
          </p:cNvSpPr>
          <p:nvPr/>
        </p:nvSpPr>
        <p:spPr>
          <a:xfrm>
            <a:off x="173782" y="2878795"/>
            <a:ext cx="2598018" cy="380330"/>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rgbClr val="002060"/>
                </a:solidFill>
                <a:latin typeface="Arial" pitchFamily="34" charset="0"/>
                <a:ea typeface="+mj-ea"/>
                <a:cs typeface="Arial" pitchFamily="34" charset="0"/>
              </a:rPr>
              <a:t>Rekensysteem</a:t>
            </a:r>
            <a:endParaRPr lang="nl-BE" sz="2400" noProof="0" dirty="0">
              <a:solidFill>
                <a:srgbClr val="002060"/>
              </a:solidFill>
              <a:latin typeface="Arial" pitchFamily="34" charset="0"/>
              <a:ea typeface="+mj-ea"/>
              <a:cs typeface="Arial" pitchFamily="34" charset="0"/>
            </a:endParaRPr>
          </a:p>
        </p:txBody>
      </p:sp>
      <p:sp>
        <p:nvSpPr>
          <p:cNvPr id="27" name="Tekstvak 26"/>
          <p:cNvSpPr txBox="1"/>
          <p:nvPr/>
        </p:nvSpPr>
        <p:spPr>
          <a:xfrm>
            <a:off x="2915816" y="3601690"/>
            <a:ext cx="1728192" cy="769441"/>
          </a:xfrm>
          <a:prstGeom prst="rect">
            <a:avLst/>
          </a:prstGeom>
          <a:noFill/>
          <a:ln w="19050">
            <a:solidFill>
              <a:schemeClr val="tx1"/>
            </a:solidFill>
          </a:ln>
        </p:spPr>
        <p:txBody>
          <a:bodyPr wrap="square" rtlCol="0">
            <a:spAutoFit/>
          </a:bodyPr>
          <a:lstStyle/>
          <a:p>
            <a:pPr>
              <a:tabLst>
                <a:tab pos="1339850" algn="ctr"/>
              </a:tabLst>
            </a:pPr>
            <a:r>
              <a:rPr lang="nl-BE" sz="2400" dirty="0"/>
              <a:t>  </a:t>
            </a:r>
            <a:r>
              <a:rPr lang="nl-BE" sz="2000" dirty="0"/>
              <a:t>Gesloten</a:t>
            </a:r>
          </a:p>
          <a:p>
            <a:pPr>
              <a:tabLst>
                <a:tab pos="1339850" algn="ctr"/>
              </a:tabLst>
            </a:pPr>
            <a:r>
              <a:rPr lang="nl-BE" sz="2000" dirty="0"/>
              <a:t>  enveloppe</a:t>
            </a:r>
          </a:p>
        </p:txBody>
      </p:sp>
      <p:sp>
        <p:nvSpPr>
          <p:cNvPr id="29" name="Tekstvak 28"/>
          <p:cNvSpPr txBox="1"/>
          <p:nvPr/>
        </p:nvSpPr>
        <p:spPr>
          <a:xfrm>
            <a:off x="4932040" y="3601690"/>
            <a:ext cx="1728192" cy="769441"/>
          </a:xfrm>
          <a:prstGeom prst="rect">
            <a:avLst/>
          </a:prstGeom>
          <a:noFill/>
          <a:ln w="19050">
            <a:solidFill>
              <a:schemeClr val="tx1"/>
            </a:solidFill>
          </a:ln>
        </p:spPr>
        <p:txBody>
          <a:bodyPr wrap="square" rtlCol="0">
            <a:spAutoFit/>
          </a:bodyPr>
          <a:lstStyle/>
          <a:p>
            <a:pPr>
              <a:tabLst>
                <a:tab pos="808038" algn="ctr"/>
              </a:tabLst>
            </a:pPr>
            <a:r>
              <a:rPr lang="nl-BE" sz="2400" dirty="0"/>
              <a:t>  </a:t>
            </a:r>
            <a:r>
              <a:rPr lang="nl-BE" sz="2000" dirty="0"/>
              <a:t>	Half open</a:t>
            </a:r>
          </a:p>
          <a:p>
            <a:pPr>
              <a:tabLst>
                <a:tab pos="808038" algn="ctr"/>
              </a:tabLst>
            </a:pPr>
            <a:r>
              <a:rPr lang="nl-BE" sz="2000" dirty="0"/>
              <a:t>	met </a:t>
            </a:r>
            <a:r>
              <a:rPr lang="nl-BE" sz="2000" dirty="0" err="1"/>
              <a:t>kliks</a:t>
            </a:r>
            <a:endParaRPr lang="nl-BE" sz="2000" dirty="0"/>
          </a:p>
        </p:txBody>
      </p:sp>
      <p:sp>
        <p:nvSpPr>
          <p:cNvPr id="30" name="Tekstvak 29"/>
          <p:cNvSpPr txBox="1"/>
          <p:nvPr/>
        </p:nvSpPr>
        <p:spPr>
          <a:xfrm>
            <a:off x="7020272" y="3601690"/>
            <a:ext cx="1728192" cy="769441"/>
          </a:xfrm>
          <a:prstGeom prst="rect">
            <a:avLst/>
          </a:prstGeom>
          <a:noFill/>
          <a:ln w="19050">
            <a:solidFill>
              <a:schemeClr val="tx1"/>
            </a:solidFill>
          </a:ln>
        </p:spPr>
        <p:txBody>
          <a:bodyPr wrap="square" rtlCol="0">
            <a:spAutoFit/>
          </a:bodyPr>
          <a:lstStyle/>
          <a:p>
            <a:pPr>
              <a:tabLst>
                <a:tab pos="808038" algn="ctr"/>
              </a:tabLst>
            </a:pPr>
            <a:r>
              <a:rPr lang="nl-BE" sz="2400" dirty="0"/>
              <a:t>  </a:t>
            </a:r>
            <a:r>
              <a:rPr lang="nl-BE" sz="2000" dirty="0"/>
              <a:t>	Open end</a:t>
            </a:r>
          </a:p>
          <a:p>
            <a:pPr>
              <a:tabLst>
                <a:tab pos="808038" algn="ctr"/>
              </a:tabLst>
            </a:pPr>
            <a:r>
              <a:rPr lang="nl-BE" sz="2000" dirty="0"/>
              <a:t>	enveloppe</a:t>
            </a:r>
          </a:p>
        </p:txBody>
      </p:sp>
      <p:sp>
        <p:nvSpPr>
          <p:cNvPr id="31" name="Titel 1"/>
          <p:cNvSpPr txBox="1">
            <a:spLocks/>
          </p:cNvSpPr>
          <p:nvPr/>
        </p:nvSpPr>
        <p:spPr>
          <a:xfrm>
            <a:off x="173782" y="3717032"/>
            <a:ext cx="2598018" cy="380330"/>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noProof="0" dirty="0">
                <a:solidFill>
                  <a:srgbClr val="002060"/>
                </a:solidFill>
                <a:latin typeface="Arial" pitchFamily="34" charset="0"/>
                <a:ea typeface="+mj-ea"/>
                <a:cs typeface="Arial" pitchFamily="34" charset="0"/>
              </a:rPr>
              <a:t>Globale enveloppe</a:t>
            </a:r>
          </a:p>
        </p:txBody>
      </p:sp>
      <p:sp>
        <p:nvSpPr>
          <p:cNvPr id="33" name="Tekstvak 32"/>
          <p:cNvSpPr txBox="1"/>
          <p:nvPr/>
        </p:nvSpPr>
        <p:spPr>
          <a:xfrm>
            <a:off x="2915816" y="4581128"/>
            <a:ext cx="2880320" cy="769441"/>
          </a:xfrm>
          <a:prstGeom prst="rect">
            <a:avLst/>
          </a:prstGeom>
          <a:noFill/>
          <a:ln w="19050">
            <a:solidFill>
              <a:schemeClr val="tx1"/>
            </a:solidFill>
          </a:ln>
        </p:spPr>
        <p:txBody>
          <a:bodyPr wrap="square" rtlCol="0">
            <a:spAutoFit/>
          </a:bodyPr>
          <a:lstStyle/>
          <a:p>
            <a:pPr>
              <a:tabLst>
                <a:tab pos="1339850" algn="ctr"/>
              </a:tabLst>
            </a:pPr>
            <a:r>
              <a:rPr lang="nl-BE" sz="2400" dirty="0"/>
              <a:t>   	</a:t>
            </a:r>
            <a:r>
              <a:rPr lang="nl-BE" sz="2000" dirty="0"/>
              <a:t>Beperking </a:t>
            </a:r>
          </a:p>
          <a:p>
            <a:pPr>
              <a:tabLst>
                <a:tab pos="1339850" algn="ctr"/>
              </a:tabLst>
            </a:pPr>
            <a:r>
              <a:rPr lang="nl-BE" sz="2000" dirty="0"/>
              <a:t>	van de financiering</a:t>
            </a:r>
          </a:p>
        </p:txBody>
      </p:sp>
      <p:sp>
        <p:nvSpPr>
          <p:cNvPr id="34" name="Tekstvak 33"/>
          <p:cNvSpPr txBox="1"/>
          <p:nvPr/>
        </p:nvSpPr>
        <p:spPr>
          <a:xfrm>
            <a:off x="2915816" y="5589240"/>
            <a:ext cx="2880320" cy="769441"/>
          </a:xfrm>
          <a:prstGeom prst="rect">
            <a:avLst/>
          </a:prstGeom>
          <a:noFill/>
          <a:ln w="19050">
            <a:solidFill>
              <a:schemeClr val="tx1"/>
            </a:solidFill>
          </a:ln>
        </p:spPr>
        <p:txBody>
          <a:bodyPr wrap="square" rtlCol="0">
            <a:spAutoFit/>
          </a:bodyPr>
          <a:lstStyle/>
          <a:p>
            <a:pPr>
              <a:tabLst>
                <a:tab pos="1339850" algn="ctr"/>
              </a:tabLst>
            </a:pPr>
            <a:r>
              <a:rPr lang="nl-BE" sz="2400" dirty="0"/>
              <a:t>   	</a:t>
            </a:r>
            <a:r>
              <a:rPr lang="nl-BE" sz="2000" dirty="0"/>
              <a:t>Gelijke financiering</a:t>
            </a:r>
          </a:p>
          <a:p>
            <a:pPr>
              <a:tabLst>
                <a:tab pos="1339850" algn="ctr"/>
              </a:tabLst>
            </a:pPr>
            <a:r>
              <a:rPr lang="nl-BE" sz="2000" dirty="0"/>
              <a:t>	en omkadering</a:t>
            </a:r>
          </a:p>
        </p:txBody>
      </p:sp>
      <p:sp>
        <p:nvSpPr>
          <p:cNvPr id="35" name="Tekstvak 34"/>
          <p:cNvSpPr txBox="1"/>
          <p:nvPr/>
        </p:nvSpPr>
        <p:spPr>
          <a:xfrm>
            <a:off x="5940152" y="4581128"/>
            <a:ext cx="2952328" cy="769441"/>
          </a:xfrm>
          <a:prstGeom prst="rect">
            <a:avLst/>
          </a:prstGeom>
          <a:noFill/>
          <a:ln w="19050">
            <a:solidFill>
              <a:schemeClr val="tx1"/>
            </a:solidFill>
          </a:ln>
        </p:spPr>
        <p:txBody>
          <a:bodyPr wrap="square" rtlCol="0">
            <a:spAutoFit/>
          </a:bodyPr>
          <a:lstStyle/>
          <a:p>
            <a:pPr>
              <a:tabLst>
                <a:tab pos="1435100" algn="ctr"/>
              </a:tabLst>
            </a:pPr>
            <a:r>
              <a:rPr lang="nl-BE" sz="2400" dirty="0"/>
              <a:t>   </a:t>
            </a:r>
            <a:r>
              <a:rPr lang="nl-BE" sz="2000" dirty="0"/>
              <a:t>	Onbeperkte</a:t>
            </a:r>
          </a:p>
          <a:p>
            <a:pPr>
              <a:tabLst>
                <a:tab pos="1435100" algn="ctr"/>
              </a:tabLst>
            </a:pPr>
            <a:r>
              <a:rPr lang="nl-BE" sz="2000" dirty="0"/>
              <a:t>	financiering</a:t>
            </a:r>
          </a:p>
        </p:txBody>
      </p:sp>
      <p:sp>
        <p:nvSpPr>
          <p:cNvPr id="36" name="Tekstvak 35"/>
          <p:cNvSpPr txBox="1"/>
          <p:nvPr/>
        </p:nvSpPr>
        <p:spPr>
          <a:xfrm>
            <a:off x="5940152" y="5589240"/>
            <a:ext cx="2952328" cy="769441"/>
          </a:xfrm>
          <a:prstGeom prst="rect">
            <a:avLst/>
          </a:prstGeom>
          <a:noFill/>
          <a:ln w="19050">
            <a:solidFill>
              <a:schemeClr val="tx1"/>
            </a:solidFill>
          </a:ln>
        </p:spPr>
        <p:txBody>
          <a:bodyPr wrap="square" rtlCol="0">
            <a:spAutoFit/>
          </a:bodyPr>
          <a:lstStyle/>
          <a:p>
            <a:pPr>
              <a:tabLst>
                <a:tab pos="1435100" algn="ctr"/>
              </a:tabLst>
            </a:pPr>
            <a:r>
              <a:rPr lang="nl-BE" sz="2400" dirty="0"/>
              <a:t>   </a:t>
            </a:r>
            <a:r>
              <a:rPr lang="nl-BE" sz="2000" dirty="0"/>
              <a:t>	Kansengroepen</a:t>
            </a:r>
          </a:p>
          <a:p>
            <a:pPr>
              <a:tabLst>
                <a:tab pos="1435100" algn="ctr"/>
              </a:tabLst>
            </a:pPr>
            <a:r>
              <a:rPr lang="nl-BE" sz="2000" dirty="0"/>
              <a:t>	Diversiteit</a:t>
            </a:r>
          </a:p>
        </p:txBody>
      </p:sp>
      <p:sp>
        <p:nvSpPr>
          <p:cNvPr id="37" name="Titel 1"/>
          <p:cNvSpPr txBox="1">
            <a:spLocks/>
          </p:cNvSpPr>
          <p:nvPr/>
        </p:nvSpPr>
        <p:spPr>
          <a:xfrm>
            <a:off x="0" y="4616226"/>
            <a:ext cx="3059832" cy="734343"/>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rgbClr val="002060"/>
                </a:solidFill>
                <a:latin typeface="Arial" pitchFamily="34" charset="0"/>
                <a:ea typeface="+mj-ea"/>
                <a:cs typeface="Arial" pitchFamily="34" charset="0"/>
              </a:rPr>
              <a:t>Verantwoordelijkheid</a:t>
            </a:r>
          </a:p>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rgbClr val="002060"/>
                </a:solidFill>
                <a:latin typeface="Arial" pitchFamily="34" charset="0"/>
                <a:ea typeface="+mj-ea"/>
                <a:cs typeface="Arial" pitchFamily="34" charset="0"/>
              </a:rPr>
              <a:t>c</a:t>
            </a:r>
            <a:r>
              <a:rPr lang="nl-BE" sz="2400" noProof="0" dirty="0" err="1">
                <a:solidFill>
                  <a:srgbClr val="002060"/>
                </a:solidFill>
                <a:latin typeface="Arial" pitchFamily="34" charset="0"/>
                <a:ea typeface="+mj-ea"/>
                <a:cs typeface="Arial" pitchFamily="34" charset="0"/>
              </a:rPr>
              <a:t>ursist</a:t>
            </a:r>
            <a:r>
              <a:rPr lang="nl-BE" sz="2400" noProof="0" dirty="0">
                <a:solidFill>
                  <a:srgbClr val="002060"/>
                </a:solidFill>
                <a:latin typeface="Arial" pitchFamily="34" charset="0"/>
                <a:ea typeface="+mj-ea"/>
                <a:cs typeface="Arial" pitchFamily="34" charset="0"/>
              </a:rPr>
              <a:t> / student</a:t>
            </a:r>
          </a:p>
        </p:txBody>
      </p:sp>
      <p:sp>
        <p:nvSpPr>
          <p:cNvPr id="38" name="Titel 1"/>
          <p:cNvSpPr txBox="1">
            <a:spLocks/>
          </p:cNvSpPr>
          <p:nvPr/>
        </p:nvSpPr>
        <p:spPr>
          <a:xfrm>
            <a:off x="173782" y="5805264"/>
            <a:ext cx="2886050" cy="380330"/>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noProof="0" dirty="0">
                <a:solidFill>
                  <a:srgbClr val="002060"/>
                </a:solidFill>
                <a:latin typeface="Arial" pitchFamily="34" charset="0"/>
                <a:ea typeface="+mj-ea"/>
                <a:cs typeface="Arial" pitchFamily="34" charset="0"/>
              </a:rPr>
              <a:t>Gelijke behandeling</a:t>
            </a:r>
          </a:p>
        </p:txBody>
      </p:sp>
    </p:spTree>
    <p:extLst>
      <p:ext uri="{BB962C8B-B14F-4D97-AF65-F5344CB8AC3E}">
        <p14:creationId xmlns:p14="http://schemas.microsoft.com/office/powerpoint/2010/main" val="19864428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71600" y="0"/>
            <a:ext cx="7361688" cy="1296248"/>
          </a:xfrm>
        </p:spPr>
        <p:txBody>
          <a:bodyPr>
            <a:normAutofit fontScale="90000"/>
          </a:bodyPr>
          <a:lstStyle/>
          <a:p>
            <a:pPr>
              <a:tabLst>
                <a:tab pos="3582988" algn="ctr"/>
              </a:tabLst>
            </a:pPr>
            <a:r>
              <a:rPr lang="nl-BE" dirty="0"/>
              <a:t>	</a:t>
            </a:r>
            <a:r>
              <a:rPr lang="nl-BE" dirty="0">
                <a:solidFill>
                  <a:srgbClr val="002060"/>
                </a:solidFill>
              </a:rPr>
              <a:t>De eerste fusiegolf</a:t>
            </a:r>
            <a:br>
              <a:rPr lang="nl-BE" dirty="0">
                <a:solidFill>
                  <a:srgbClr val="002060"/>
                </a:solidFill>
              </a:rPr>
            </a:br>
            <a:r>
              <a:rPr lang="nl-BE" dirty="0">
                <a:solidFill>
                  <a:srgbClr val="002060"/>
                </a:solidFill>
              </a:rPr>
              <a:t>	Doelstellingen</a:t>
            </a:r>
          </a:p>
        </p:txBody>
      </p:sp>
      <p:sp>
        <p:nvSpPr>
          <p:cNvPr id="31" name="Titel 1"/>
          <p:cNvSpPr txBox="1">
            <a:spLocks/>
          </p:cNvSpPr>
          <p:nvPr/>
        </p:nvSpPr>
        <p:spPr>
          <a:xfrm>
            <a:off x="323528" y="1130313"/>
            <a:ext cx="2598018" cy="380330"/>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rgbClr val="002060"/>
                </a:solidFill>
                <a:latin typeface="Arial" pitchFamily="34" charset="0"/>
                <a:ea typeface="+mj-ea"/>
                <a:cs typeface="Arial" pitchFamily="34" charset="0"/>
              </a:rPr>
              <a:t>Organisatie</a:t>
            </a:r>
            <a:endParaRPr lang="nl-BE" sz="2400" noProof="0" dirty="0">
              <a:solidFill>
                <a:srgbClr val="002060"/>
              </a:solidFill>
              <a:latin typeface="Arial" pitchFamily="34" charset="0"/>
              <a:ea typeface="+mj-ea"/>
              <a:cs typeface="Arial" pitchFamily="34" charset="0"/>
            </a:endParaRPr>
          </a:p>
        </p:txBody>
      </p:sp>
      <p:sp>
        <p:nvSpPr>
          <p:cNvPr id="33" name="Tekstvak 32"/>
          <p:cNvSpPr txBox="1"/>
          <p:nvPr/>
        </p:nvSpPr>
        <p:spPr>
          <a:xfrm>
            <a:off x="827584" y="2204864"/>
            <a:ext cx="2880320" cy="461665"/>
          </a:xfrm>
          <a:prstGeom prst="rect">
            <a:avLst/>
          </a:prstGeom>
          <a:noFill/>
          <a:ln w="19050">
            <a:noFill/>
          </a:ln>
        </p:spPr>
        <p:txBody>
          <a:bodyPr wrap="square" rtlCol="0">
            <a:spAutoFit/>
          </a:bodyPr>
          <a:lstStyle/>
          <a:p>
            <a:pPr>
              <a:tabLst>
                <a:tab pos="85725" algn="l"/>
              </a:tabLst>
            </a:pPr>
            <a:r>
              <a:rPr lang="nl-BE" sz="2400" dirty="0"/>
              <a:t>   		</a:t>
            </a:r>
          </a:p>
        </p:txBody>
      </p:sp>
      <p:sp>
        <p:nvSpPr>
          <p:cNvPr id="21" name="Tekstvak 20"/>
          <p:cNvSpPr txBox="1"/>
          <p:nvPr/>
        </p:nvSpPr>
        <p:spPr>
          <a:xfrm>
            <a:off x="827584" y="1510643"/>
            <a:ext cx="7728398" cy="5693866"/>
          </a:xfrm>
          <a:prstGeom prst="rect">
            <a:avLst/>
          </a:prstGeom>
          <a:noFill/>
        </p:spPr>
        <p:txBody>
          <a:bodyPr wrap="none" rtlCol="0">
            <a:spAutoFit/>
          </a:bodyPr>
          <a:lstStyle/>
          <a:p>
            <a:r>
              <a:rPr lang="nl-BE" sz="2800" dirty="0">
                <a:solidFill>
                  <a:srgbClr val="00407A"/>
                </a:solidFill>
              </a:rPr>
              <a:t>Schaalvergroting (van 165 naar 29 instellingen)</a:t>
            </a:r>
          </a:p>
          <a:p>
            <a:endParaRPr lang="nl-BE" sz="2800" dirty="0">
              <a:solidFill>
                <a:srgbClr val="00407A"/>
              </a:solidFill>
            </a:endParaRPr>
          </a:p>
          <a:p>
            <a:r>
              <a:rPr lang="nl-BE" sz="2800" dirty="0">
                <a:solidFill>
                  <a:srgbClr val="00407A"/>
                </a:solidFill>
              </a:rPr>
              <a:t>Van derde betaler naar </a:t>
            </a:r>
            <a:r>
              <a:rPr lang="nl-BE" sz="2800" dirty="0" err="1">
                <a:solidFill>
                  <a:srgbClr val="00407A"/>
                </a:solidFill>
              </a:rPr>
              <a:t>enveloppefinanciering</a:t>
            </a:r>
            <a:endParaRPr lang="nl-BE" sz="2800" dirty="0">
              <a:solidFill>
                <a:srgbClr val="00407A"/>
              </a:solidFill>
            </a:endParaRPr>
          </a:p>
          <a:p>
            <a:endParaRPr lang="nl-BE" sz="2800" dirty="0">
              <a:solidFill>
                <a:srgbClr val="00407A"/>
              </a:solidFill>
            </a:endParaRPr>
          </a:p>
          <a:p>
            <a:r>
              <a:rPr lang="nl-BE" sz="2800" dirty="0">
                <a:solidFill>
                  <a:srgbClr val="00407A"/>
                </a:solidFill>
              </a:rPr>
              <a:t>Integratie van de </a:t>
            </a:r>
            <a:r>
              <a:rPr lang="nl-BE" sz="2800" dirty="0" err="1">
                <a:solidFill>
                  <a:srgbClr val="00407A"/>
                </a:solidFill>
              </a:rPr>
              <a:t>academiserende</a:t>
            </a:r>
            <a:r>
              <a:rPr lang="nl-BE" sz="2800" dirty="0">
                <a:solidFill>
                  <a:srgbClr val="00407A"/>
                </a:solidFill>
              </a:rPr>
              <a:t> opleidingen</a:t>
            </a:r>
          </a:p>
          <a:p>
            <a:endParaRPr lang="nl-BE" sz="2800" dirty="0">
              <a:solidFill>
                <a:srgbClr val="00407A"/>
              </a:solidFill>
            </a:endParaRPr>
          </a:p>
          <a:p>
            <a:r>
              <a:rPr lang="nl-BE" sz="2800" dirty="0">
                <a:solidFill>
                  <a:srgbClr val="00407A"/>
                </a:solidFill>
              </a:rPr>
              <a:t>Een langer tijdvenster voor de financiering</a:t>
            </a:r>
          </a:p>
          <a:p>
            <a:endParaRPr lang="nl-BE" sz="2800" dirty="0">
              <a:solidFill>
                <a:srgbClr val="00407A"/>
              </a:solidFill>
            </a:endParaRPr>
          </a:p>
          <a:p>
            <a:r>
              <a:rPr lang="nl-BE" sz="2800" dirty="0">
                <a:solidFill>
                  <a:srgbClr val="00407A"/>
                </a:solidFill>
              </a:rPr>
              <a:t>Investeringsmiddelen naar de instellingen</a:t>
            </a:r>
          </a:p>
          <a:p>
            <a:endParaRPr lang="nl-BE" sz="2800" dirty="0">
              <a:solidFill>
                <a:srgbClr val="00407A"/>
              </a:solidFill>
            </a:endParaRPr>
          </a:p>
          <a:p>
            <a:r>
              <a:rPr lang="nl-BE" sz="2800" dirty="0">
                <a:solidFill>
                  <a:srgbClr val="00407A"/>
                </a:solidFill>
              </a:rPr>
              <a:t>Toekenning van onderzoeksmiddelen</a:t>
            </a:r>
          </a:p>
          <a:p>
            <a:endParaRPr lang="nl-BE" sz="2800" dirty="0">
              <a:solidFill>
                <a:srgbClr val="00407A"/>
              </a:solidFill>
            </a:endParaRPr>
          </a:p>
          <a:p>
            <a:endParaRPr lang="nl-BE" sz="2800" dirty="0">
              <a:solidFill>
                <a:srgbClr val="00407A"/>
              </a:solidFill>
            </a:endParaRPr>
          </a:p>
        </p:txBody>
      </p:sp>
    </p:spTree>
    <p:extLst>
      <p:ext uri="{BB962C8B-B14F-4D97-AF65-F5344CB8AC3E}">
        <p14:creationId xmlns:p14="http://schemas.microsoft.com/office/powerpoint/2010/main" val="2667668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Text Box 4"/>
          <p:cNvSpPr txBox="1">
            <a:spLocks noChangeArrowheads="1"/>
          </p:cNvSpPr>
          <p:nvPr/>
        </p:nvSpPr>
        <p:spPr bwMode="auto">
          <a:xfrm>
            <a:off x="468313" y="2060575"/>
            <a:ext cx="7667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447675" algn="l"/>
                <a:tab pos="1978025" algn="l"/>
                <a:tab pos="3770313" algn="l"/>
              </a:tabLst>
              <a:defRPr sz="2400">
                <a:solidFill>
                  <a:schemeClr val="tx1"/>
                </a:solidFill>
                <a:latin typeface="Times New Roman" pitchFamily="18" charset="0"/>
              </a:defRPr>
            </a:lvl1pPr>
            <a:lvl2pPr marL="742950" indent="-285750" eaLnBrk="0" hangingPunct="0">
              <a:tabLst>
                <a:tab pos="447675" algn="l"/>
                <a:tab pos="1978025" algn="l"/>
                <a:tab pos="3770313" algn="l"/>
              </a:tabLst>
              <a:defRPr sz="2400">
                <a:solidFill>
                  <a:schemeClr val="tx1"/>
                </a:solidFill>
                <a:latin typeface="Times New Roman" pitchFamily="18" charset="0"/>
              </a:defRPr>
            </a:lvl2pPr>
            <a:lvl3pPr marL="1143000" indent="-228600" eaLnBrk="0" hangingPunct="0">
              <a:tabLst>
                <a:tab pos="447675" algn="l"/>
                <a:tab pos="1978025" algn="l"/>
                <a:tab pos="3770313" algn="l"/>
              </a:tabLst>
              <a:defRPr sz="2400">
                <a:solidFill>
                  <a:schemeClr val="tx1"/>
                </a:solidFill>
                <a:latin typeface="Times New Roman" pitchFamily="18" charset="0"/>
              </a:defRPr>
            </a:lvl3pPr>
            <a:lvl4pPr marL="1600200" indent="-228600" eaLnBrk="0" hangingPunct="0">
              <a:tabLst>
                <a:tab pos="447675" algn="l"/>
                <a:tab pos="1978025" algn="l"/>
                <a:tab pos="3770313" algn="l"/>
              </a:tabLst>
              <a:defRPr sz="2400">
                <a:solidFill>
                  <a:schemeClr val="tx1"/>
                </a:solidFill>
                <a:latin typeface="Times New Roman" pitchFamily="18" charset="0"/>
              </a:defRPr>
            </a:lvl4pPr>
            <a:lvl5pPr marL="2057400" indent="-228600" eaLnBrk="0" hangingPunct="0">
              <a:tabLst>
                <a:tab pos="447675" algn="l"/>
                <a:tab pos="1978025" algn="l"/>
                <a:tab pos="3770313"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9pPr>
          </a:lstStyle>
          <a:p>
            <a:pPr eaLnBrk="1" hangingPunct="1"/>
            <a:endParaRPr lang="nl-BE" altLang="en-US" b="1">
              <a:latin typeface="Verdana" pitchFamily="34" charset="0"/>
            </a:endParaRPr>
          </a:p>
        </p:txBody>
      </p:sp>
      <p:sp>
        <p:nvSpPr>
          <p:cNvPr id="30" name="Titel 1"/>
          <p:cNvSpPr txBox="1">
            <a:spLocks/>
          </p:cNvSpPr>
          <p:nvPr/>
        </p:nvSpPr>
        <p:spPr>
          <a:xfrm>
            <a:off x="684213" y="260648"/>
            <a:ext cx="7793736" cy="1224136"/>
          </a:xfrm>
          <a:prstGeom prst="rect">
            <a:avLst/>
          </a:prstGeom>
        </p:spPr>
        <p:txBody>
          <a:bodyPr vert="horz" lIns="0" tIns="0" rIns="0" bIns="0" rtlCol="0" anchor="b" anchorCtr="0">
            <a:normAutofit fontScale="92500" lnSpcReduction="20000"/>
          </a:bodyPr>
          <a:lstStyle>
            <a:lvl1pPr algn="l" defTabSz="914400" rtl="0" eaLnBrk="1" latinLnBrk="0" hangingPunct="1">
              <a:spcBef>
                <a:spcPct val="0"/>
              </a:spcBef>
              <a:buNone/>
              <a:defRPr sz="3600" kern="1200" baseline="0">
                <a:solidFill>
                  <a:srgbClr val="52BDEC"/>
                </a:solidFill>
                <a:latin typeface="Arial" pitchFamily="34" charset="0"/>
                <a:ea typeface="+mj-ea"/>
                <a:cs typeface="Arial" pitchFamily="34" charset="0"/>
              </a:defRPr>
            </a:lvl1pPr>
          </a:lstStyle>
          <a:p>
            <a:pPr>
              <a:tabLst>
                <a:tab pos="3582988" algn="ctr"/>
              </a:tabLst>
            </a:pPr>
            <a:r>
              <a:rPr lang="nl-BE" dirty="0"/>
              <a:t>	</a:t>
            </a:r>
            <a:r>
              <a:rPr lang="nl-BE" dirty="0">
                <a:solidFill>
                  <a:schemeClr val="tx1"/>
                </a:solidFill>
              </a:rPr>
              <a:t>Een langer tijdvenster voor de</a:t>
            </a:r>
          </a:p>
          <a:p>
            <a:pPr>
              <a:tabLst>
                <a:tab pos="3582988" algn="ctr"/>
              </a:tabLst>
            </a:pPr>
            <a:r>
              <a:rPr lang="nl-BE" dirty="0">
                <a:solidFill>
                  <a:schemeClr val="tx1"/>
                </a:solidFill>
              </a:rPr>
              <a:t>	financiering (stabiliteit)</a:t>
            </a:r>
          </a:p>
          <a:p>
            <a:pPr>
              <a:tabLst>
                <a:tab pos="3582988" algn="ctr"/>
              </a:tabLst>
            </a:pPr>
            <a:r>
              <a:rPr lang="nl-BE" dirty="0">
                <a:solidFill>
                  <a:schemeClr val="tx1"/>
                </a:solidFill>
              </a:rPr>
              <a:t>	Nadelig voor de groeiers</a:t>
            </a:r>
          </a:p>
        </p:txBody>
      </p:sp>
      <p:grpSp>
        <p:nvGrpSpPr>
          <p:cNvPr id="24" name="Groep 23"/>
          <p:cNvGrpSpPr/>
          <p:nvPr/>
        </p:nvGrpSpPr>
        <p:grpSpPr>
          <a:xfrm>
            <a:off x="971600" y="1628800"/>
            <a:ext cx="7164338" cy="4705999"/>
            <a:chOff x="971600" y="1628800"/>
            <a:chExt cx="7164338" cy="4705999"/>
          </a:xfrm>
        </p:grpSpPr>
        <p:cxnSp>
          <p:nvCxnSpPr>
            <p:cNvPr id="29" name="Rechte verbindingslijn met pijl 28"/>
            <p:cNvCxnSpPr/>
            <p:nvPr/>
          </p:nvCxnSpPr>
          <p:spPr>
            <a:xfrm flipV="1">
              <a:off x="971600" y="1628800"/>
              <a:ext cx="0" cy="3960440"/>
            </a:xfrm>
            <a:prstGeom prst="straightConnector1">
              <a:avLst/>
            </a:prstGeom>
            <a:ln w="28575">
              <a:solidFill>
                <a:srgbClr val="00407A"/>
              </a:solidFill>
              <a:tailEnd type="arrow"/>
            </a:ln>
          </p:spPr>
          <p:style>
            <a:lnRef idx="1">
              <a:schemeClr val="accent1"/>
            </a:lnRef>
            <a:fillRef idx="0">
              <a:schemeClr val="accent1"/>
            </a:fillRef>
            <a:effectRef idx="0">
              <a:schemeClr val="accent1"/>
            </a:effectRef>
            <a:fontRef idx="minor">
              <a:schemeClr val="tx1"/>
            </a:fontRef>
          </p:style>
        </p:cxnSp>
        <p:cxnSp>
          <p:nvCxnSpPr>
            <p:cNvPr id="35" name="Rechte verbindingslijn met pijl 34"/>
            <p:cNvCxnSpPr/>
            <p:nvPr/>
          </p:nvCxnSpPr>
          <p:spPr>
            <a:xfrm>
              <a:off x="971600" y="5589240"/>
              <a:ext cx="7164338" cy="0"/>
            </a:xfrm>
            <a:prstGeom prst="straightConnector1">
              <a:avLst/>
            </a:prstGeom>
            <a:ln w="28575">
              <a:solidFill>
                <a:srgbClr val="00407A"/>
              </a:solidFill>
              <a:tailEnd type="arrow"/>
            </a:ln>
          </p:spPr>
          <p:style>
            <a:lnRef idx="1">
              <a:schemeClr val="accent1"/>
            </a:lnRef>
            <a:fillRef idx="0">
              <a:schemeClr val="accent1"/>
            </a:fillRef>
            <a:effectRef idx="0">
              <a:schemeClr val="accent1"/>
            </a:effectRef>
            <a:fontRef idx="minor">
              <a:schemeClr val="tx1"/>
            </a:fontRef>
          </p:style>
        </p:cxnSp>
        <p:cxnSp>
          <p:nvCxnSpPr>
            <p:cNvPr id="47" name="Rechte verbindingslijn 46"/>
            <p:cNvCxnSpPr/>
            <p:nvPr/>
          </p:nvCxnSpPr>
          <p:spPr>
            <a:xfrm>
              <a:off x="1691680"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Rechte verbindingslijn 48"/>
            <p:cNvCxnSpPr/>
            <p:nvPr/>
          </p:nvCxnSpPr>
          <p:spPr>
            <a:xfrm>
              <a:off x="2483768"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Rechte verbindingslijn 49"/>
            <p:cNvCxnSpPr/>
            <p:nvPr/>
          </p:nvCxnSpPr>
          <p:spPr>
            <a:xfrm>
              <a:off x="3275856"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Rechte verbindingslijn 50"/>
            <p:cNvCxnSpPr/>
            <p:nvPr/>
          </p:nvCxnSpPr>
          <p:spPr>
            <a:xfrm>
              <a:off x="4139952"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Rechte verbindingslijn 51"/>
            <p:cNvCxnSpPr/>
            <p:nvPr/>
          </p:nvCxnSpPr>
          <p:spPr>
            <a:xfrm>
              <a:off x="5004048"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Rechte verbindingslijn 53"/>
            <p:cNvCxnSpPr/>
            <p:nvPr/>
          </p:nvCxnSpPr>
          <p:spPr>
            <a:xfrm>
              <a:off x="5868144"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Rechte verbindingslijn 54"/>
            <p:cNvCxnSpPr/>
            <p:nvPr/>
          </p:nvCxnSpPr>
          <p:spPr>
            <a:xfrm>
              <a:off x="6732240" y="5572472"/>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Tekstvak 55"/>
            <p:cNvSpPr txBox="1"/>
            <p:nvPr/>
          </p:nvSpPr>
          <p:spPr>
            <a:xfrm>
              <a:off x="1379351" y="5750024"/>
              <a:ext cx="6752169" cy="584775"/>
            </a:xfrm>
            <a:prstGeom prst="rect">
              <a:avLst/>
            </a:prstGeom>
            <a:noFill/>
          </p:spPr>
          <p:txBody>
            <a:bodyPr wrap="none" rtlCol="0">
              <a:spAutoFit/>
            </a:bodyPr>
            <a:lstStyle/>
            <a:p>
              <a:pPr marL="342900" indent="-342900">
                <a:buAutoNum type="arabicPlain" startAt="2011"/>
              </a:pPr>
              <a:r>
                <a:rPr lang="nl-BE" sz="1600" dirty="0"/>
                <a:t>      2012     2013       2014       2015                                 enveloppe</a:t>
              </a:r>
            </a:p>
            <a:p>
              <a:pPr marL="342900" indent="-342900"/>
              <a:r>
                <a:rPr lang="nl-BE" sz="1600" dirty="0"/>
                <a:t>2012      2013     2014       2015       2016                                     2018</a:t>
              </a:r>
            </a:p>
          </p:txBody>
        </p:sp>
        <p:sp>
          <p:nvSpPr>
            <p:cNvPr id="57" name="Tekstvak 56"/>
            <p:cNvSpPr txBox="1"/>
            <p:nvPr/>
          </p:nvSpPr>
          <p:spPr>
            <a:xfrm>
              <a:off x="1187624" y="1891298"/>
              <a:ext cx="1949573" cy="338554"/>
            </a:xfrm>
            <a:prstGeom prst="rect">
              <a:avLst/>
            </a:prstGeom>
            <a:noFill/>
          </p:spPr>
          <p:txBody>
            <a:bodyPr wrap="none" rtlCol="0">
              <a:spAutoFit/>
            </a:bodyPr>
            <a:lstStyle/>
            <a:p>
              <a:pPr marL="342900" indent="-342900"/>
              <a:r>
                <a:rPr lang="nl-BE" sz="1600" dirty="0"/>
                <a:t>Studentenaantallen</a:t>
              </a:r>
            </a:p>
          </p:txBody>
        </p:sp>
        <p:cxnSp>
          <p:nvCxnSpPr>
            <p:cNvPr id="58" name="Rechte verbindingslijn met pijl 57"/>
            <p:cNvCxnSpPr/>
            <p:nvPr/>
          </p:nvCxnSpPr>
          <p:spPr>
            <a:xfrm flipV="1">
              <a:off x="1379351" y="1891298"/>
              <a:ext cx="5640921" cy="2401798"/>
            </a:xfrm>
            <a:prstGeom prst="straightConnector1">
              <a:avLst/>
            </a:prstGeom>
            <a:ln w="28575">
              <a:solidFill>
                <a:srgbClr val="00407A"/>
              </a:solidFill>
              <a:tailEnd type="arrow"/>
            </a:ln>
          </p:spPr>
          <p:style>
            <a:lnRef idx="1">
              <a:schemeClr val="accent1"/>
            </a:lnRef>
            <a:fillRef idx="0">
              <a:schemeClr val="accent1"/>
            </a:fillRef>
            <a:effectRef idx="0">
              <a:schemeClr val="accent1"/>
            </a:effectRef>
            <a:fontRef idx="minor">
              <a:schemeClr val="tx1"/>
            </a:fontRef>
          </p:style>
        </p:cxnSp>
        <p:cxnSp>
          <p:nvCxnSpPr>
            <p:cNvPr id="62" name="Rechte verbindingslijn 61"/>
            <p:cNvCxnSpPr/>
            <p:nvPr/>
          </p:nvCxnSpPr>
          <p:spPr>
            <a:xfrm>
              <a:off x="1691680" y="4293096"/>
              <a:ext cx="0" cy="129614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67" name="Rechte verbindingslijn 66"/>
            <p:cNvCxnSpPr/>
            <p:nvPr/>
          </p:nvCxnSpPr>
          <p:spPr>
            <a:xfrm>
              <a:off x="2483768" y="3933056"/>
              <a:ext cx="0" cy="160094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69" name="Rechte verbindingslijn 68"/>
            <p:cNvCxnSpPr/>
            <p:nvPr/>
          </p:nvCxnSpPr>
          <p:spPr>
            <a:xfrm>
              <a:off x="3275856" y="3573016"/>
              <a:ext cx="0" cy="196098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71" name="Rechte verbindingslijn 70"/>
            <p:cNvCxnSpPr/>
            <p:nvPr/>
          </p:nvCxnSpPr>
          <p:spPr>
            <a:xfrm>
              <a:off x="4139952" y="3212976"/>
              <a:ext cx="0" cy="232102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73" name="Rechte verbindingslijn 72"/>
            <p:cNvCxnSpPr/>
            <p:nvPr/>
          </p:nvCxnSpPr>
          <p:spPr>
            <a:xfrm>
              <a:off x="5004048" y="2852936"/>
              <a:ext cx="0" cy="268106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76" name="Rechte verbindingslijn met pijl 75"/>
            <p:cNvCxnSpPr/>
            <p:nvPr/>
          </p:nvCxnSpPr>
          <p:spPr>
            <a:xfrm>
              <a:off x="3358716" y="3429000"/>
              <a:ext cx="366155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9" name="Tekstvak 78"/>
            <p:cNvSpPr txBox="1"/>
            <p:nvPr/>
          </p:nvSpPr>
          <p:spPr>
            <a:xfrm>
              <a:off x="5723498" y="2884294"/>
              <a:ext cx="1441420" cy="369332"/>
            </a:xfrm>
            <a:prstGeom prst="rect">
              <a:avLst/>
            </a:prstGeom>
            <a:noFill/>
          </p:spPr>
          <p:txBody>
            <a:bodyPr wrap="none" rtlCol="0">
              <a:spAutoFit/>
            </a:bodyPr>
            <a:lstStyle/>
            <a:p>
              <a:r>
                <a:rPr lang="nl-BE" dirty="0">
                  <a:solidFill>
                    <a:srgbClr val="FF0000"/>
                  </a:solidFill>
                </a:rPr>
                <a:t>Financiering</a:t>
              </a:r>
            </a:p>
          </p:txBody>
        </p:sp>
        <p:sp>
          <p:nvSpPr>
            <p:cNvPr id="80" name="Tekstvak 79"/>
            <p:cNvSpPr txBox="1"/>
            <p:nvPr/>
          </p:nvSpPr>
          <p:spPr>
            <a:xfrm>
              <a:off x="6694518" y="2060575"/>
              <a:ext cx="1236236" cy="369332"/>
            </a:xfrm>
            <a:prstGeom prst="rect">
              <a:avLst/>
            </a:prstGeom>
            <a:noFill/>
          </p:spPr>
          <p:txBody>
            <a:bodyPr wrap="none" rtlCol="0">
              <a:spAutoFit/>
            </a:bodyPr>
            <a:lstStyle/>
            <a:p>
              <a:r>
                <a:rPr lang="nl-BE" dirty="0">
                  <a:solidFill>
                    <a:schemeClr val="tx2"/>
                  </a:solidFill>
                </a:rPr>
                <a:t>Studenten</a:t>
              </a:r>
            </a:p>
          </p:txBody>
        </p:sp>
      </p:grpSp>
    </p:spTree>
    <p:extLst>
      <p:ext uri="{BB962C8B-B14F-4D97-AF65-F5344CB8AC3E}">
        <p14:creationId xmlns:p14="http://schemas.microsoft.com/office/powerpoint/2010/main" val="34750822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Text Box 4"/>
          <p:cNvSpPr txBox="1">
            <a:spLocks noChangeArrowheads="1"/>
          </p:cNvSpPr>
          <p:nvPr/>
        </p:nvSpPr>
        <p:spPr bwMode="auto">
          <a:xfrm>
            <a:off x="468313" y="2060575"/>
            <a:ext cx="7667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447675" algn="l"/>
                <a:tab pos="1978025" algn="l"/>
                <a:tab pos="3770313" algn="l"/>
              </a:tabLst>
              <a:defRPr sz="2400">
                <a:solidFill>
                  <a:schemeClr val="tx1"/>
                </a:solidFill>
                <a:latin typeface="Times New Roman" pitchFamily="18" charset="0"/>
              </a:defRPr>
            </a:lvl1pPr>
            <a:lvl2pPr marL="742950" indent="-285750" eaLnBrk="0" hangingPunct="0">
              <a:tabLst>
                <a:tab pos="447675" algn="l"/>
                <a:tab pos="1978025" algn="l"/>
                <a:tab pos="3770313" algn="l"/>
              </a:tabLst>
              <a:defRPr sz="2400">
                <a:solidFill>
                  <a:schemeClr val="tx1"/>
                </a:solidFill>
                <a:latin typeface="Times New Roman" pitchFamily="18" charset="0"/>
              </a:defRPr>
            </a:lvl2pPr>
            <a:lvl3pPr marL="1143000" indent="-228600" eaLnBrk="0" hangingPunct="0">
              <a:tabLst>
                <a:tab pos="447675" algn="l"/>
                <a:tab pos="1978025" algn="l"/>
                <a:tab pos="3770313" algn="l"/>
              </a:tabLst>
              <a:defRPr sz="2400">
                <a:solidFill>
                  <a:schemeClr val="tx1"/>
                </a:solidFill>
                <a:latin typeface="Times New Roman" pitchFamily="18" charset="0"/>
              </a:defRPr>
            </a:lvl3pPr>
            <a:lvl4pPr marL="1600200" indent="-228600" eaLnBrk="0" hangingPunct="0">
              <a:tabLst>
                <a:tab pos="447675" algn="l"/>
                <a:tab pos="1978025" algn="l"/>
                <a:tab pos="3770313" algn="l"/>
              </a:tabLst>
              <a:defRPr sz="2400">
                <a:solidFill>
                  <a:schemeClr val="tx1"/>
                </a:solidFill>
                <a:latin typeface="Times New Roman" pitchFamily="18" charset="0"/>
              </a:defRPr>
            </a:lvl4pPr>
            <a:lvl5pPr marL="2057400" indent="-228600" eaLnBrk="0" hangingPunct="0">
              <a:tabLst>
                <a:tab pos="447675" algn="l"/>
                <a:tab pos="1978025" algn="l"/>
                <a:tab pos="3770313"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9pPr>
          </a:lstStyle>
          <a:p>
            <a:pPr eaLnBrk="1" hangingPunct="1"/>
            <a:endParaRPr lang="nl-BE" altLang="en-US" b="1">
              <a:latin typeface="Verdana" pitchFamily="34" charset="0"/>
            </a:endParaRPr>
          </a:p>
        </p:txBody>
      </p:sp>
      <p:sp>
        <p:nvSpPr>
          <p:cNvPr id="30" name="Titel 1"/>
          <p:cNvSpPr txBox="1">
            <a:spLocks/>
          </p:cNvSpPr>
          <p:nvPr/>
        </p:nvSpPr>
        <p:spPr>
          <a:xfrm>
            <a:off x="684213" y="260648"/>
            <a:ext cx="7793736" cy="1224136"/>
          </a:xfrm>
          <a:prstGeom prst="rect">
            <a:avLst/>
          </a:prstGeom>
        </p:spPr>
        <p:txBody>
          <a:bodyPr vert="horz" lIns="0" tIns="0" rIns="0" bIns="0" rtlCol="0" anchor="b" anchorCtr="0">
            <a:normAutofit fontScale="92500" lnSpcReduction="20000"/>
          </a:bodyPr>
          <a:lstStyle>
            <a:lvl1pPr algn="l" defTabSz="914400" rtl="0" eaLnBrk="1" latinLnBrk="0" hangingPunct="1">
              <a:spcBef>
                <a:spcPct val="0"/>
              </a:spcBef>
              <a:buNone/>
              <a:defRPr sz="3600" kern="1200" baseline="0">
                <a:solidFill>
                  <a:srgbClr val="52BDEC"/>
                </a:solidFill>
                <a:latin typeface="Arial" pitchFamily="34" charset="0"/>
                <a:ea typeface="+mj-ea"/>
                <a:cs typeface="Arial" pitchFamily="34" charset="0"/>
              </a:defRPr>
            </a:lvl1pPr>
          </a:lstStyle>
          <a:p>
            <a:pPr>
              <a:tabLst>
                <a:tab pos="3582988" algn="ctr"/>
              </a:tabLst>
            </a:pPr>
            <a:r>
              <a:rPr lang="nl-BE" dirty="0"/>
              <a:t>	</a:t>
            </a:r>
            <a:r>
              <a:rPr lang="nl-BE" dirty="0">
                <a:solidFill>
                  <a:schemeClr val="tx1"/>
                </a:solidFill>
              </a:rPr>
              <a:t>Een langer tijdvenster voor de</a:t>
            </a:r>
          </a:p>
          <a:p>
            <a:pPr>
              <a:tabLst>
                <a:tab pos="3582988" algn="ctr"/>
              </a:tabLst>
            </a:pPr>
            <a:r>
              <a:rPr lang="nl-BE" dirty="0">
                <a:solidFill>
                  <a:schemeClr val="tx1"/>
                </a:solidFill>
              </a:rPr>
              <a:t>	financiering (stabiliteit)</a:t>
            </a:r>
          </a:p>
          <a:p>
            <a:pPr>
              <a:tabLst>
                <a:tab pos="3582988" algn="ctr"/>
              </a:tabLst>
            </a:pPr>
            <a:r>
              <a:rPr lang="nl-BE" dirty="0">
                <a:solidFill>
                  <a:schemeClr val="tx1"/>
                </a:solidFill>
              </a:rPr>
              <a:t>	Voordelig voor de dalers</a:t>
            </a:r>
          </a:p>
        </p:txBody>
      </p:sp>
      <p:cxnSp>
        <p:nvCxnSpPr>
          <p:cNvPr id="29" name="Rechte verbindingslijn met pijl 28"/>
          <p:cNvCxnSpPr/>
          <p:nvPr/>
        </p:nvCxnSpPr>
        <p:spPr>
          <a:xfrm flipV="1">
            <a:off x="971600" y="1628800"/>
            <a:ext cx="0" cy="3960440"/>
          </a:xfrm>
          <a:prstGeom prst="straightConnector1">
            <a:avLst/>
          </a:prstGeom>
          <a:ln w="28575">
            <a:solidFill>
              <a:srgbClr val="00407A"/>
            </a:solidFill>
            <a:tailEnd type="arrow"/>
          </a:ln>
        </p:spPr>
        <p:style>
          <a:lnRef idx="1">
            <a:schemeClr val="accent1"/>
          </a:lnRef>
          <a:fillRef idx="0">
            <a:schemeClr val="accent1"/>
          </a:fillRef>
          <a:effectRef idx="0">
            <a:schemeClr val="accent1"/>
          </a:effectRef>
          <a:fontRef idx="minor">
            <a:schemeClr val="tx1"/>
          </a:fontRef>
        </p:style>
      </p:cxnSp>
      <p:cxnSp>
        <p:nvCxnSpPr>
          <p:cNvPr id="35" name="Rechte verbindingslijn met pijl 34"/>
          <p:cNvCxnSpPr/>
          <p:nvPr/>
        </p:nvCxnSpPr>
        <p:spPr>
          <a:xfrm>
            <a:off x="971600" y="5589240"/>
            <a:ext cx="7164338" cy="0"/>
          </a:xfrm>
          <a:prstGeom prst="straightConnector1">
            <a:avLst/>
          </a:prstGeom>
          <a:ln w="28575">
            <a:solidFill>
              <a:srgbClr val="00407A"/>
            </a:solidFill>
            <a:tailEnd type="arrow"/>
          </a:ln>
        </p:spPr>
        <p:style>
          <a:lnRef idx="1">
            <a:schemeClr val="accent1"/>
          </a:lnRef>
          <a:fillRef idx="0">
            <a:schemeClr val="accent1"/>
          </a:fillRef>
          <a:effectRef idx="0">
            <a:schemeClr val="accent1"/>
          </a:effectRef>
          <a:fontRef idx="minor">
            <a:schemeClr val="tx1"/>
          </a:fontRef>
        </p:style>
      </p:cxnSp>
      <p:cxnSp>
        <p:nvCxnSpPr>
          <p:cNvPr id="47" name="Rechte verbindingslijn 46"/>
          <p:cNvCxnSpPr/>
          <p:nvPr/>
        </p:nvCxnSpPr>
        <p:spPr>
          <a:xfrm>
            <a:off x="1691680"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Rechte verbindingslijn 48"/>
          <p:cNvCxnSpPr/>
          <p:nvPr/>
        </p:nvCxnSpPr>
        <p:spPr>
          <a:xfrm>
            <a:off x="2483768"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Rechte verbindingslijn 49"/>
          <p:cNvCxnSpPr/>
          <p:nvPr/>
        </p:nvCxnSpPr>
        <p:spPr>
          <a:xfrm>
            <a:off x="3275856"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Rechte verbindingslijn 50"/>
          <p:cNvCxnSpPr/>
          <p:nvPr/>
        </p:nvCxnSpPr>
        <p:spPr>
          <a:xfrm>
            <a:off x="4139952"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Rechte verbindingslijn 51"/>
          <p:cNvCxnSpPr/>
          <p:nvPr/>
        </p:nvCxnSpPr>
        <p:spPr>
          <a:xfrm>
            <a:off x="5004048"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Rechte verbindingslijn 53"/>
          <p:cNvCxnSpPr/>
          <p:nvPr/>
        </p:nvCxnSpPr>
        <p:spPr>
          <a:xfrm>
            <a:off x="5868144" y="5606008"/>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Rechte verbindingslijn 54"/>
          <p:cNvCxnSpPr/>
          <p:nvPr/>
        </p:nvCxnSpPr>
        <p:spPr>
          <a:xfrm>
            <a:off x="6732240" y="5572472"/>
            <a:ext cx="0" cy="1440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Tekstvak 55"/>
          <p:cNvSpPr txBox="1"/>
          <p:nvPr/>
        </p:nvSpPr>
        <p:spPr>
          <a:xfrm>
            <a:off x="1379351" y="5750024"/>
            <a:ext cx="6752169" cy="584775"/>
          </a:xfrm>
          <a:prstGeom prst="rect">
            <a:avLst/>
          </a:prstGeom>
          <a:noFill/>
        </p:spPr>
        <p:txBody>
          <a:bodyPr wrap="none" rtlCol="0">
            <a:spAutoFit/>
          </a:bodyPr>
          <a:lstStyle/>
          <a:p>
            <a:pPr marL="342900" indent="-342900">
              <a:buAutoNum type="arabicPlain" startAt="2011"/>
            </a:pPr>
            <a:r>
              <a:rPr lang="nl-BE" sz="1600" dirty="0"/>
              <a:t>      2012     2013       2014       2015                                 enveloppe</a:t>
            </a:r>
          </a:p>
          <a:p>
            <a:pPr marL="342900" indent="-342900"/>
            <a:r>
              <a:rPr lang="nl-BE" sz="1600" dirty="0"/>
              <a:t>2012      2013     2014       2015       2016                                     2018</a:t>
            </a:r>
          </a:p>
        </p:txBody>
      </p:sp>
      <p:sp>
        <p:nvSpPr>
          <p:cNvPr id="57" name="Tekstvak 56"/>
          <p:cNvSpPr txBox="1"/>
          <p:nvPr/>
        </p:nvSpPr>
        <p:spPr>
          <a:xfrm>
            <a:off x="1187624" y="1891298"/>
            <a:ext cx="1949573" cy="338554"/>
          </a:xfrm>
          <a:prstGeom prst="rect">
            <a:avLst/>
          </a:prstGeom>
          <a:noFill/>
        </p:spPr>
        <p:txBody>
          <a:bodyPr wrap="none" rtlCol="0">
            <a:spAutoFit/>
          </a:bodyPr>
          <a:lstStyle/>
          <a:p>
            <a:pPr marL="342900" indent="-342900"/>
            <a:r>
              <a:rPr lang="nl-BE" sz="1600" dirty="0"/>
              <a:t>Studentenaantallen</a:t>
            </a:r>
          </a:p>
        </p:txBody>
      </p:sp>
      <p:cxnSp>
        <p:nvCxnSpPr>
          <p:cNvPr id="58" name="Rechte verbindingslijn met pijl 57"/>
          <p:cNvCxnSpPr/>
          <p:nvPr/>
        </p:nvCxnSpPr>
        <p:spPr>
          <a:xfrm>
            <a:off x="1379351" y="2429908"/>
            <a:ext cx="5640921" cy="783068"/>
          </a:xfrm>
          <a:prstGeom prst="straightConnector1">
            <a:avLst/>
          </a:prstGeom>
          <a:ln w="28575">
            <a:solidFill>
              <a:srgbClr val="00407A"/>
            </a:solidFill>
            <a:tailEnd type="arrow"/>
          </a:ln>
        </p:spPr>
        <p:style>
          <a:lnRef idx="1">
            <a:schemeClr val="accent1"/>
          </a:lnRef>
          <a:fillRef idx="0">
            <a:schemeClr val="accent1"/>
          </a:fillRef>
          <a:effectRef idx="0">
            <a:schemeClr val="accent1"/>
          </a:effectRef>
          <a:fontRef idx="minor">
            <a:schemeClr val="tx1"/>
          </a:fontRef>
        </p:style>
      </p:cxnSp>
      <p:cxnSp>
        <p:nvCxnSpPr>
          <p:cNvPr id="62" name="Rechte verbindingslijn 61"/>
          <p:cNvCxnSpPr/>
          <p:nvPr/>
        </p:nvCxnSpPr>
        <p:spPr>
          <a:xfrm>
            <a:off x="1691680" y="2517775"/>
            <a:ext cx="0" cy="3071465"/>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67" name="Rechte verbindingslijn 66"/>
          <p:cNvCxnSpPr/>
          <p:nvPr/>
        </p:nvCxnSpPr>
        <p:spPr>
          <a:xfrm>
            <a:off x="2483768" y="2636912"/>
            <a:ext cx="0" cy="2897088"/>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69" name="Rechte verbindingslijn 68"/>
          <p:cNvCxnSpPr/>
          <p:nvPr/>
        </p:nvCxnSpPr>
        <p:spPr>
          <a:xfrm>
            <a:off x="3275856" y="2852936"/>
            <a:ext cx="0" cy="268106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71" name="Rechte verbindingslijn 70"/>
          <p:cNvCxnSpPr/>
          <p:nvPr/>
        </p:nvCxnSpPr>
        <p:spPr>
          <a:xfrm>
            <a:off x="4139952" y="2884294"/>
            <a:ext cx="0" cy="2649706"/>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73" name="Rechte verbindingslijn 72"/>
          <p:cNvCxnSpPr/>
          <p:nvPr/>
        </p:nvCxnSpPr>
        <p:spPr>
          <a:xfrm>
            <a:off x="5004048" y="3066782"/>
            <a:ext cx="0" cy="2649706"/>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76" name="Rechte verbindingslijn met pijl 75"/>
          <p:cNvCxnSpPr/>
          <p:nvPr/>
        </p:nvCxnSpPr>
        <p:spPr>
          <a:xfrm>
            <a:off x="3275856" y="2636912"/>
            <a:ext cx="366155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9" name="Tekstvak 78"/>
          <p:cNvSpPr txBox="1"/>
          <p:nvPr/>
        </p:nvSpPr>
        <p:spPr>
          <a:xfrm>
            <a:off x="6216702" y="2148443"/>
            <a:ext cx="1441420" cy="369332"/>
          </a:xfrm>
          <a:prstGeom prst="rect">
            <a:avLst/>
          </a:prstGeom>
          <a:noFill/>
        </p:spPr>
        <p:txBody>
          <a:bodyPr wrap="none" rtlCol="0">
            <a:spAutoFit/>
          </a:bodyPr>
          <a:lstStyle/>
          <a:p>
            <a:r>
              <a:rPr lang="nl-BE" dirty="0">
                <a:solidFill>
                  <a:srgbClr val="FF0000"/>
                </a:solidFill>
              </a:rPr>
              <a:t>Financiering</a:t>
            </a:r>
          </a:p>
        </p:txBody>
      </p:sp>
      <p:sp>
        <p:nvSpPr>
          <p:cNvPr id="80" name="Tekstvak 79"/>
          <p:cNvSpPr txBox="1"/>
          <p:nvPr/>
        </p:nvSpPr>
        <p:spPr>
          <a:xfrm>
            <a:off x="6732240" y="3429000"/>
            <a:ext cx="1236236" cy="369332"/>
          </a:xfrm>
          <a:prstGeom prst="rect">
            <a:avLst/>
          </a:prstGeom>
          <a:noFill/>
        </p:spPr>
        <p:txBody>
          <a:bodyPr wrap="none" rtlCol="0">
            <a:spAutoFit/>
          </a:bodyPr>
          <a:lstStyle/>
          <a:p>
            <a:r>
              <a:rPr lang="nl-BE" dirty="0">
                <a:solidFill>
                  <a:schemeClr val="tx2"/>
                </a:solidFill>
              </a:rPr>
              <a:t>Studenten</a:t>
            </a:r>
          </a:p>
        </p:txBody>
      </p:sp>
    </p:spTree>
    <p:extLst>
      <p:ext uri="{BB962C8B-B14F-4D97-AF65-F5344CB8AC3E}">
        <p14:creationId xmlns:p14="http://schemas.microsoft.com/office/powerpoint/2010/main" val="16222488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dianummer 5"/>
          <p:cNvSpPr>
            <a:spLocks noGrp="1"/>
          </p:cNvSpPr>
          <p:nvPr>
            <p:ph type="sldNum" sz="quarter" idx="11"/>
          </p:nvPr>
        </p:nvSpPr>
        <p:spPr/>
        <p:txBody>
          <a:bodyPr/>
          <a:lstStyle/>
          <a:p>
            <a:pPr>
              <a:defRPr/>
            </a:pPr>
            <a:fld id="{35FBF296-BF9C-4E58-A21E-67BBEBE73758}" type="slidenum">
              <a:rPr lang="fr-BE" smtClean="0"/>
              <a:pPr>
                <a:defRPr/>
              </a:pPr>
              <a:t>29</a:t>
            </a:fld>
            <a:endParaRPr lang="fr-BE" dirty="0"/>
          </a:p>
        </p:txBody>
      </p:sp>
      <p:graphicFrame>
        <p:nvGraphicFramePr>
          <p:cNvPr id="8194" name="Object 3"/>
          <p:cNvGraphicFramePr>
            <a:graphicFrameLocks noGrp="1" noChangeAspect="1"/>
          </p:cNvGraphicFramePr>
          <p:nvPr>
            <p:ph sz="half" idx="1"/>
          </p:nvPr>
        </p:nvGraphicFramePr>
        <p:xfrm>
          <a:off x="684213" y="3213100"/>
          <a:ext cx="3810000" cy="2541588"/>
        </p:xfrm>
        <a:graphic>
          <a:graphicData uri="http://schemas.openxmlformats.org/presentationml/2006/ole">
            <mc:AlternateContent xmlns:mc="http://schemas.openxmlformats.org/markup-compatibility/2006">
              <mc:Choice xmlns:v="urn:schemas-microsoft-com:vml" Requires="v">
                <p:oleObj spid="_x0000_s2079" name="Grafiek" r:id="rId4" imgW="6096116" imgH="4067188" progId="MSGraph.Chart.8">
                  <p:embed followColorScheme="full"/>
                </p:oleObj>
              </mc:Choice>
              <mc:Fallback>
                <p:oleObj name="Grafiek" r:id="rId4" imgW="6096116" imgH="4067188" progId="MSGraph.Chart.8">
                  <p:embed followColorScheme="full"/>
                  <p:pic>
                    <p:nvPicPr>
                      <p:cNvPr id="8194" name="Object 3"/>
                      <p:cNvPicPr>
                        <a:picLocks noGrp="1" noChangeAspect="1" noChangeArrowheads="1"/>
                      </p:cNvPicPr>
                      <p:nvPr/>
                    </p:nvPicPr>
                    <p:blipFill>
                      <a:blip r:embed="rId5"/>
                      <a:srcRect/>
                      <a:stretch>
                        <a:fillRect/>
                      </a:stretch>
                    </p:blipFill>
                    <p:spPr bwMode="auto">
                      <a:xfrm>
                        <a:off x="684213" y="3213100"/>
                        <a:ext cx="3810000" cy="25415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197" name="Text Box 4"/>
          <p:cNvSpPr txBox="1">
            <a:spLocks noChangeArrowheads="1"/>
          </p:cNvSpPr>
          <p:nvPr/>
        </p:nvSpPr>
        <p:spPr bwMode="auto">
          <a:xfrm>
            <a:off x="468313" y="2060575"/>
            <a:ext cx="7667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447675" algn="l"/>
                <a:tab pos="1978025" algn="l"/>
                <a:tab pos="3770313" algn="l"/>
              </a:tabLst>
              <a:defRPr sz="2400">
                <a:solidFill>
                  <a:schemeClr val="tx1"/>
                </a:solidFill>
                <a:latin typeface="Times New Roman" pitchFamily="18" charset="0"/>
              </a:defRPr>
            </a:lvl1pPr>
            <a:lvl2pPr marL="742950" indent="-285750" eaLnBrk="0" hangingPunct="0">
              <a:tabLst>
                <a:tab pos="447675" algn="l"/>
                <a:tab pos="1978025" algn="l"/>
                <a:tab pos="3770313" algn="l"/>
              </a:tabLst>
              <a:defRPr sz="2400">
                <a:solidFill>
                  <a:schemeClr val="tx1"/>
                </a:solidFill>
                <a:latin typeface="Times New Roman" pitchFamily="18" charset="0"/>
              </a:defRPr>
            </a:lvl2pPr>
            <a:lvl3pPr marL="1143000" indent="-228600" eaLnBrk="0" hangingPunct="0">
              <a:tabLst>
                <a:tab pos="447675" algn="l"/>
                <a:tab pos="1978025" algn="l"/>
                <a:tab pos="3770313" algn="l"/>
              </a:tabLst>
              <a:defRPr sz="2400">
                <a:solidFill>
                  <a:schemeClr val="tx1"/>
                </a:solidFill>
                <a:latin typeface="Times New Roman" pitchFamily="18" charset="0"/>
              </a:defRPr>
            </a:lvl3pPr>
            <a:lvl4pPr marL="1600200" indent="-228600" eaLnBrk="0" hangingPunct="0">
              <a:tabLst>
                <a:tab pos="447675" algn="l"/>
                <a:tab pos="1978025" algn="l"/>
                <a:tab pos="3770313" algn="l"/>
              </a:tabLst>
              <a:defRPr sz="2400">
                <a:solidFill>
                  <a:schemeClr val="tx1"/>
                </a:solidFill>
                <a:latin typeface="Times New Roman" pitchFamily="18" charset="0"/>
              </a:defRPr>
            </a:lvl4pPr>
            <a:lvl5pPr marL="2057400" indent="-228600" eaLnBrk="0" hangingPunct="0">
              <a:tabLst>
                <a:tab pos="447675" algn="l"/>
                <a:tab pos="1978025" algn="l"/>
                <a:tab pos="3770313"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447675" algn="l"/>
                <a:tab pos="1978025" algn="l"/>
                <a:tab pos="3770313" algn="l"/>
              </a:tabLst>
              <a:defRPr sz="2400">
                <a:solidFill>
                  <a:schemeClr val="tx1"/>
                </a:solidFill>
                <a:latin typeface="Times New Roman" pitchFamily="18" charset="0"/>
              </a:defRPr>
            </a:lvl9pPr>
          </a:lstStyle>
          <a:p>
            <a:pPr eaLnBrk="1" hangingPunct="1"/>
            <a:endParaRPr lang="nl-BE" altLang="en-US" b="1">
              <a:latin typeface="Verdana" pitchFamily="34" charset="0"/>
            </a:endParaRPr>
          </a:p>
        </p:txBody>
      </p:sp>
      <p:sp>
        <p:nvSpPr>
          <p:cNvPr id="9" name="Rectangle 2"/>
          <p:cNvSpPr txBox="1">
            <a:spLocks noChangeArrowheads="1"/>
          </p:cNvSpPr>
          <p:nvPr/>
        </p:nvSpPr>
        <p:spPr bwMode="auto">
          <a:xfrm>
            <a:off x="2214563" y="2000250"/>
            <a:ext cx="4545012" cy="574675"/>
          </a:xfrm>
          <a:prstGeom prst="rect">
            <a:avLst/>
          </a:prstGeom>
          <a:noFill/>
          <a:ln w="9525">
            <a:noFill/>
            <a:miter lim="800000"/>
            <a:headEnd/>
            <a:tailEnd/>
          </a:ln>
        </p:spPr>
        <p:txBody>
          <a:bodyPr anchor="ctr"/>
          <a:lstStyle/>
          <a:p>
            <a:pPr>
              <a:defRPr/>
            </a:pPr>
            <a:r>
              <a:rPr lang="nl-NL" sz="3200" b="1" kern="0" dirty="0">
                <a:solidFill>
                  <a:srgbClr val="333399"/>
                </a:solidFill>
                <a:latin typeface="+mj-lt"/>
                <a:ea typeface="Arial Unicode MS" pitchFamily="34" charset="-128"/>
                <a:cs typeface="Arial Unicode MS" pitchFamily="34" charset="-128"/>
              </a:rPr>
              <a:t>De innovatieketen</a:t>
            </a:r>
          </a:p>
        </p:txBody>
      </p:sp>
      <p:sp>
        <p:nvSpPr>
          <p:cNvPr id="8200" name="Rectangle 4"/>
          <p:cNvSpPr>
            <a:spLocks noChangeArrowheads="1"/>
          </p:cNvSpPr>
          <p:nvPr/>
        </p:nvSpPr>
        <p:spPr bwMode="auto">
          <a:xfrm>
            <a:off x="857250" y="2857500"/>
            <a:ext cx="2087563" cy="1008063"/>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sp>
        <p:nvSpPr>
          <p:cNvPr id="8201" name="Rectangle 5"/>
          <p:cNvSpPr>
            <a:spLocks noChangeArrowheads="1"/>
          </p:cNvSpPr>
          <p:nvPr/>
        </p:nvSpPr>
        <p:spPr bwMode="auto">
          <a:xfrm>
            <a:off x="3143250" y="2857500"/>
            <a:ext cx="2087563" cy="1008063"/>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sp>
        <p:nvSpPr>
          <p:cNvPr id="8202" name="Rectangle 6"/>
          <p:cNvSpPr>
            <a:spLocks noChangeArrowheads="1"/>
          </p:cNvSpPr>
          <p:nvPr/>
        </p:nvSpPr>
        <p:spPr bwMode="auto">
          <a:xfrm>
            <a:off x="5429250" y="2857500"/>
            <a:ext cx="2087563" cy="1008063"/>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sp>
        <p:nvSpPr>
          <p:cNvPr id="8203" name="Line 7"/>
          <p:cNvSpPr>
            <a:spLocks noChangeShapeType="1"/>
          </p:cNvSpPr>
          <p:nvPr/>
        </p:nvSpPr>
        <p:spPr bwMode="auto">
          <a:xfrm>
            <a:off x="2928938" y="3357563"/>
            <a:ext cx="2159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04" name="Line 8"/>
          <p:cNvSpPr>
            <a:spLocks noChangeShapeType="1"/>
          </p:cNvSpPr>
          <p:nvPr/>
        </p:nvSpPr>
        <p:spPr bwMode="auto">
          <a:xfrm>
            <a:off x="5214938" y="3357563"/>
            <a:ext cx="2159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05" name="Text Box 3"/>
          <p:cNvSpPr txBox="1">
            <a:spLocks noChangeArrowheads="1"/>
          </p:cNvSpPr>
          <p:nvPr/>
        </p:nvSpPr>
        <p:spPr bwMode="auto">
          <a:xfrm>
            <a:off x="714375" y="2857500"/>
            <a:ext cx="730885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ctr"/>
                <a:tab pos="3403600" algn="ctr"/>
                <a:tab pos="5740400" algn="ctr"/>
              </a:tabLst>
              <a:defRPr sz="2400">
                <a:solidFill>
                  <a:schemeClr val="tx1"/>
                </a:solidFill>
                <a:latin typeface="Times New Roman" pitchFamily="18" charset="0"/>
              </a:defRPr>
            </a:lvl1pPr>
            <a:lvl2pPr marL="742950" indent="-285750" eaLnBrk="0" hangingPunct="0">
              <a:tabLst>
                <a:tab pos="1082675" algn="ctr"/>
                <a:tab pos="3403600" algn="ctr"/>
                <a:tab pos="5740400" algn="ctr"/>
              </a:tabLst>
              <a:defRPr sz="2400">
                <a:solidFill>
                  <a:schemeClr val="tx1"/>
                </a:solidFill>
                <a:latin typeface="Times New Roman" pitchFamily="18" charset="0"/>
              </a:defRPr>
            </a:lvl2pPr>
            <a:lvl3pPr marL="1143000" indent="-228600" eaLnBrk="0" hangingPunct="0">
              <a:tabLst>
                <a:tab pos="1082675" algn="ctr"/>
                <a:tab pos="3403600" algn="ctr"/>
                <a:tab pos="5740400" algn="ctr"/>
              </a:tabLst>
              <a:defRPr sz="2400">
                <a:solidFill>
                  <a:schemeClr val="tx1"/>
                </a:solidFill>
                <a:latin typeface="Times New Roman" pitchFamily="18" charset="0"/>
              </a:defRPr>
            </a:lvl3pPr>
            <a:lvl4pPr marL="1600200" indent="-228600" eaLnBrk="0" hangingPunct="0">
              <a:tabLst>
                <a:tab pos="1082675" algn="ctr"/>
                <a:tab pos="3403600" algn="ctr"/>
                <a:tab pos="5740400" algn="ctr"/>
              </a:tabLst>
              <a:defRPr sz="2400">
                <a:solidFill>
                  <a:schemeClr val="tx1"/>
                </a:solidFill>
                <a:latin typeface="Times New Roman" pitchFamily="18" charset="0"/>
              </a:defRPr>
            </a:lvl4pPr>
            <a:lvl5pPr marL="2057400" indent="-228600" eaLnBrk="0" hangingPunct="0">
              <a:tabLst>
                <a:tab pos="1082675" algn="ctr"/>
                <a:tab pos="3403600" algn="ctr"/>
                <a:tab pos="574040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9pPr>
          </a:lstStyle>
          <a:p>
            <a:pPr eaLnBrk="1" hangingPunct="1"/>
            <a:r>
              <a:rPr lang="nl-BE" altLang="en-US" sz="2000" dirty="0">
                <a:latin typeface="Arial" charset="0"/>
              </a:rPr>
              <a:t>	Fundamenteel	Toegepast	Projectmatig</a:t>
            </a:r>
          </a:p>
          <a:p>
            <a:pPr eaLnBrk="1" hangingPunct="1"/>
            <a:r>
              <a:rPr lang="nl-BE" altLang="en-US" sz="2000" dirty="0">
                <a:latin typeface="Arial" charset="0"/>
              </a:rPr>
              <a:t>	wetenschappelijk	</a:t>
            </a:r>
            <a:r>
              <a:rPr lang="nl-BE" altLang="en-US" sz="2000" dirty="0" err="1">
                <a:latin typeface="Arial" charset="0"/>
              </a:rPr>
              <a:t>wetenschappelijk</a:t>
            </a:r>
            <a:r>
              <a:rPr lang="nl-BE" altLang="en-US" sz="2000" dirty="0">
                <a:latin typeface="Arial" charset="0"/>
              </a:rPr>
              <a:t>	</a:t>
            </a:r>
            <a:r>
              <a:rPr lang="nl-BE" altLang="en-US" sz="2000" dirty="0" err="1">
                <a:latin typeface="Arial" charset="0"/>
              </a:rPr>
              <a:t>wetenschappelijk</a:t>
            </a:r>
            <a:endParaRPr lang="nl-BE" altLang="en-US" sz="2000" dirty="0">
              <a:latin typeface="Arial" charset="0"/>
            </a:endParaRPr>
          </a:p>
          <a:p>
            <a:pPr eaLnBrk="1" hangingPunct="1"/>
            <a:r>
              <a:rPr lang="nl-BE" altLang="en-US" sz="2000" dirty="0">
                <a:latin typeface="Arial" charset="0"/>
              </a:rPr>
              <a:t>	onderzoek	</a:t>
            </a:r>
            <a:r>
              <a:rPr lang="nl-BE" altLang="en-US" sz="2000" dirty="0" err="1">
                <a:latin typeface="Arial" charset="0"/>
              </a:rPr>
              <a:t>onderzoek</a:t>
            </a:r>
            <a:r>
              <a:rPr lang="nl-BE" altLang="en-US" sz="2000" dirty="0">
                <a:latin typeface="Arial" charset="0"/>
              </a:rPr>
              <a:t>	</a:t>
            </a:r>
            <a:r>
              <a:rPr lang="nl-BE" altLang="en-US" sz="2000" dirty="0" err="1">
                <a:latin typeface="Arial" charset="0"/>
              </a:rPr>
              <a:t>onderzoek</a:t>
            </a:r>
            <a:endParaRPr lang="nl-BE" altLang="en-US" sz="2000" dirty="0">
              <a:latin typeface="Arial" charset="0"/>
            </a:endParaRPr>
          </a:p>
          <a:p>
            <a:pPr eaLnBrk="1" hangingPunct="1"/>
            <a:endParaRPr lang="nl-BE" altLang="en-US" sz="2000" dirty="0">
              <a:latin typeface="Arial" charset="0"/>
            </a:endParaRPr>
          </a:p>
          <a:p>
            <a:pPr eaLnBrk="1" hangingPunct="1"/>
            <a:r>
              <a:rPr lang="nl-BE" altLang="en-US" sz="2000" dirty="0">
                <a:latin typeface="Arial" charset="0"/>
              </a:rPr>
              <a:t>	nieuwe 	vertaling	verspreiding</a:t>
            </a:r>
          </a:p>
          <a:p>
            <a:pPr eaLnBrk="1" hangingPunct="1"/>
            <a:r>
              <a:rPr lang="nl-BE" altLang="en-US" sz="2000" dirty="0">
                <a:latin typeface="Arial" charset="0"/>
              </a:rPr>
              <a:t>	kennis	van kennis	van kennis	</a:t>
            </a:r>
          </a:p>
        </p:txBody>
      </p:sp>
      <p:sp>
        <p:nvSpPr>
          <p:cNvPr id="8206" name="Line 9"/>
          <p:cNvSpPr>
            <a:spLocks noChangeShapeType="1"/>
          </p:cNvSpPr>
          <p:nvPr/>
        </p:nvSpPr>
        <p:spPr bwMode="auto">
          <a:xfrm>
            <a:off x="7500938" y="3357563"/>
            <a:ext cx="2159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07" name="Rectangle 16"/>
          <p:cNvSpPr>
            <a:spLocks noChangeArrowheads="1"/>
          </p:cNvSpPr>
          <p:nvPr/>
        </p:nvSpPr>
        <p:spPr bwMode="auto">
          <a:xfrm>
            <a:off x="857250" y="4857750"/>
            <a:ext cx="2087563" cy="576263"/>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sp>
        <p:nvSpPr>
          <p:cNvPr id="8208" name="Rectangle 17"/>
          <p:cNvSpPr>
            <a:spLocks noChangeArrowheads="1"/>
          </p:cNvSpPr>
          <p:nvPr/>
        </p:nvSpPr>
        <p:spPr bwMode="auto">
          <a:xfrm>
            <a:off x="3143250" y="4857750"/>
            <a:ext cx="2087563" cy="576263"/>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sp>
        <p:nvSpPr>
          <p:cNvPr id="8209" name="Rectangle 18"/>
          <p:cNvSpPr>
            <a:spLocks noChangeArrowheads="1"/>
          </p:cNvSpPr>
          <p:nvPr/>
        </p:nvSpPr>
        <p:spPr bwMode="auto">
          <a:xfrm>
            <a:off x="5429250" y="4857750"/>
            <a:ext cx="2087563" cy="576263"/>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grpSp>
        <p:nvGrpSpPr>
          <p:cNvPr id="2" name="Group 11"/>
          <p:cNvGrpSpPr>
            <a:grpSpLocks/>
          </p:cNvGrpSpPr>
          <p:nvPr/>
        </p:nvGrpSpPr>
        <p:grpSpPr bwMode="auto">
          <a:xfrm>
            <a:off x="857250" y="5715000"/>
            <a:ext cx="6696075" cy="504825"/>
            <a:chOff x="1247" y="2160"/>
            <a:chExt cx="4218" cy="318"/>
          </a:xfrm>
        </p:grpSpPr>
        <p:sp>
          <p:nvSpPr>
            <p:cNvPr id="8218" name="Rectangle 12"/>
            <p:cNvSpPr>
              <a:spLocks noChangeArrowheads="1"/>
            </p:cNvSpPr>
            <p:nvPr/>
          </p:nvSpPr>
          <p:spPr bwMode="auto">
            <a:xfrm>
              <a:off x="1247" y="2160"/>
              <a:ext cx="1951" cy="318"/>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sp>
          <p:nvSpPr>
            <p:cNvPr id="8219" name="Rectangle 13"/>
            <p:cNvSpPr>
              <a:spLocks noChangeArrowheads="1"/>
            </p:cNvSpPr>
            <p:nvPr/>
          </p:nvSpPr>
          <p:spPr bwMode="auto">
            <a:xfrm>
              <a:off x="3515" y="2160"/>
              <a:ext cx="1950" cy="318"/>
            </a:xfrm>
            <a:prstGeom prst="rect">
              <a:avLst/>
            </a:prstGeom>
            <a:solidFill>
              <a:srgbClr val="FF9900"/>
            </a:solidFill>
            <a:ln w="9525">
              <a:solidFill>
                <a:schemeClr val="tx1"/>
              </a:solidFill>
              <a:miter lim="800000"/>
              <a:headEnd/>
              <a:tailEnd/>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nl-BE" altLang="en-US" sz="3600">
                <a:latin typeface="Arial" charset="0"/>
              </a:endParaRPr>
            </a:p>
          </p:txBody>
        </p:sp>
        <p:sp>
          <p:nvSpPr>
            <p:cNvPr id="8220" name="Line 14"/>
            <p:cNvSpPr>
              <a:spLocks noChangeShapeType="1"/>
            </p:cNvSpPr>
            <p:nvPr/>
          </p:nvSpPr>
          <p:spPr bwMode="auto">
            <a:xfrm>
              <a:off x="3198" y="2296"/>
              <a:ext cx="317" cy="0"/>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8211" name="Text Box 10"/>
          <p:cNvSpPr txBox="1">
            <a:spLocks noChangeArrowheads="1"/>
          </p:cNvSpPr>
          <p:nvPr/>
        </p:nvSpPr>
        <p:spPr bwMode="auto">
          <a:xfrm>
            <a:off x="1214438" y="5786438"/>
            <a:ext cx="6048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nl-BE" altLang="en-US" sz="2000">
                <a:latin typeface="Arial" charset="0"/>
              </a:rPr>
              <a:t>Universiteiten                                 Hogescholen	</a:t>
            </a:r>
          </a:p>
        </p:txBody>
      </p:sp>
      <p:sp>
        <p:nvSpPr>
          <p:cNvPr id="8212" name="Text Box 15"/>
          <p:cNvSpPr txBox="1">
            <a:spLocks noChangeArrowheads="1"/>
          </p:cNvSpPr>
          <p:nvPr/>
        </p:nvSpPr>
        <p:spPr bwMode="auto">
          <a:xfrm>
            <a:off x="714375" y="4929188"/>
            <a:ext cx="73088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82675" algn="ctr"/>
                <a:tab pos="3403600" algn="ctr"/>
                <a:tab pos="5740400" algn="ctr"/>
              </a:tabLst>
              <a:defRPr sz="2400">
                <a:solidFill>
                  <a:schemeClr val="tx1"/>
                </a:solidFill>
                <a:latin typeface="Times New Roman" pitchFamily="18" charset="0"/>
              </a:defRPr>
            </a:lvl1pPr>
            <a:lvl2pPr marL="742950" indent="-285750" eaLnBrk="0" hangingPunct="0">
              <a:tabLst>
                <a:tab pos="1082675" algn="ctr"/>
                <a:tab pos="3403600" algn="ctr"/>
                <a:tab pos="5740400" algn="ctr"/>
              </a:tabLst>
              <a:defRPr sz="2400">
                <a:solidFill>
                  <a:schemeClr val="tx1"/>
                </a:solidFill>
                <a:latin typeface="Times New Roman" pitchFamily="18" charset="0"/>
              </a:defRPr>
            </a:lvl2pPr>
            <a:lvl3pPr marL="1143000" indent="-228600" eaLnBrk="0" hangingPunct="0">
              <a:tabLst>
                <a:tab pos="1082675" algn="ctr"/>
                <a:tab pos="3403600" algn="ctr"/>
                <a:tab pos="5740400" algn="ctr"/>
              </a:tabLst>
              <a:defRPr sz="2400">
                <a:solidFill>
                  <a:schemeClr val="tx1"/>
                </a:solidFill>
                <a:latin typeface="Times New Roman" pitchFamily="18" charset="0"/>
              </a:defRPr>
            </a:lvl3pPr>
            <a:lvl4pPr marL="1600200" indent="-228600" eaLnBrk="0" hangingPunct="0">
              <a:tabLst>
                <a:tab pos="1082675" algn="ctr"/>
                <a:tab pos="3403600" algn="ctr"/>
                <a:tab pos="5740400" algn="ctr"/>
              </a:tabLst>
              <a:defRPr sz="2400">
                <a:solidFill>
                  <a:schemeClr val="tx1"/>
                </a:solidFill>
                <a:latin typeface="Times New Roman" pitchFamily="18" charset="0"/>
              </a:defRPr>
            </a:lvl4pPr>
            <a:lvl5pPr marL="2057400" indent="-228600" eaLnBrk="0" hangingPunct="0">
              <a:tabLst>
                <a:tab pos="1082675" algn="ctr"/>
                <a:tab pos="3403600" algn="ctr"/>
                <a:tab pos="574040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1082675" algn="ctr"/>
                <a:tab pos="3403600" algn="ctr"/>
                <a:tab pos="5740400" algn="ctr"/>
              </a:tabLst>
              <a:defRPr sz="2400">
                <a:solidFill>
                  <a:schemeClr val="tx1"/>
                </a:solidFill>
                <a:latin typeface="Times New Roman" pitchFamily="18" charset="0"/>
              </a:defRPr>
            </a:lvl9pPr>
          </a:lstStyle>
          <a:p>
            <a:pPr eaLnBrk="1" hangingPunct="1"/>
            <a:r>
              <a:rPr lang="nl-BE" altLang="en-US" sz="2000">
                <a:latin typeface="Arial" charset="0"/>
              </a:rPr>
              <a:t>	Doctoraat	Master	Bachelor	</a:t>
            </a:r>
          </a:p>
        </p:txBody>
      </p:sp>
      <p:sp>
        <p:nvSpPr>
          <p:cNvPr id="8213" name="Line 21"/>
          <p:cNvSpPr>
            <a:spLocks noChangeShapeType="1"/>
          </p:cNvSpPr>
          <p:nvPr/>
        </p:nvSpPr>
        <p:spPr bwMode="auto">
          <a:xfrm flipH="1">
            <a:off x="2928938" y="5143500"/>
            <a:ext cx="2159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14" name="Line 20"/>
          <p:cNvSpPr>
            <a:spLocks noChangeShapeType="1"/>
          </p:cNvSpPr>
          <p:nvPr/>
        </p:nvSpPr>
        <p:spPr bwMode="auto">
          <a:xfrm flipH="1">
            <a:off x="5214938" y="5143500"/>
            <a:ext cx="2159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15" name="Line 19"/>
          <p:cNvSpPr>
            <a:spLocks noChangeShapeType="1"/>
          </p:cNvSpPr>
          <p:nvPr/>
        </p:nvSpPr>
        <p:spPr bwMode="auto">
          <a:xfrm flipH="1">
            <a:off x="642938" y="5143500"/>
            <a:ext cx="2159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16" name="Line 19"/>
          <p:cNvSpPr>
            <a:spLocks noChangeShapeType="1"/>
          </p:cNvSpPr>
          <p:nvPr/>
        </p:nvSpPr>
        <p:spPr bwMode="auto">
          <a:xfrm flipH="1">
            <a:off x="7500938" y="5143500"/>
            <a:ext cx="2159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17" name="Line 19"/>
          <p:cNvSpPr>
            <a:spLocks noChangeShapeType="1"/>
          </p:cNvSpPr>
          <p:nvPr/>
        </p:nvSpPr>
        <p:spPr bwMode="auto">
          <a:xfrm>
            <a:off x="571500" y="3357563"/>
            <a:ext cx="28575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0" name="Titel 1"/>
          <p:cNvSpPr txBox="1">
            <a:spLocks/>
          </p:cNvSpPr>
          <p:nvPr/>
        </p:nvSpPr>
        <p:spPr>
          <a:xfrm>
            <a:off x="793840" y="548680"/>
            <a:ext cx="7793736" cy="1224136"/>
          </a:xfrm>
          <a:prstGeom prst="rect">
            <a:avLst/>
          </a:prstGeom>
        </p:spPr>
        <p:txBody>
          <a:bodyPr vert="horz" lIns="0" tIns="0" rIns="0" bIns="0" rtlCol="0" anchor="b" anchorCtr="0">
            <a:normAutofit/>
          </a:bodyPr>
          <a:lstStyle>
            <a:lvl1pPr algn="l" defTabSz="914400" rtl="0" eaLnBrk="1" latinLnBrk="0" hangingPunct="1">
              <a:spcBef>
                <a:spcPct val="0"/>
              </a:spcBef>
              <a:buNone/>
              <a:defRPr sz="3600" kern="1200" baseline="0">
                <a:solidFill>
                  <a:srgbClr val="52BDEC"/>
                </a:solidFill>
                <a:latin typeface="Arial" pitchFamily="34" charset="0"/>
                <a:ea typeface="+mj-ea"/>
                <a:cs typeface="Arial" pitchFamily="34" charset="0"/>
              </a:defRPr>
            </a:lvl1pPr>
          </a:lstStyle>
          <a:p>
            <a:pPr>
              <a:tabLst>
                <a:tab pos="3582988" algn="ctr"/>
              </a:tabLst>
            </a:pPr>
            <a:r>
              <a:rPr lang="nl-BE" sz="2800" dirty="0">
                <a:solidFill>
                  <a:schemeClr val="tx1"/>
                </a:solidFill>
                <a:latin typeface="+mn-lt"/>
              </a:rPr>
              <a:t>	Toekenning van onderzoeksmiddelen</a:t>
            </a:r>
          </a:p>
          <a:p>
            <a:pPr>
              <a:tabLst>
                <a:tab pos="3582988" algn="ctr"/>
              </a:tabLst>
            </a:pPr>
            <a:r>
              <a:rPr lang="nl-BE" sz="2800" dirty="0">
                <a:solidFill>
                  <a:schemeClr val="tx1"/>
                </a:solidFill>
                <a:latin typeface="+mn-lt"/>
              </a:rPr>
              <a:t>	PWO naar 30 miljoen euro</a:t>
            </a:r>
          </a:p>
        </p:txBody>
      </p:sp>
    </p:spTree>
    <p:extLst>
      <p:ext uri="{BB962C8B-B14F-4D97-AF65-F5344CB8AC3E}">
        <p14:creationId xmlns:p14="http://schemas.microsoft.com/office/powerpoint/2010/main" val="28130728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575048" y="0"/>
            <a:ext cx="8568952" cy="764808"/>
          </a:xfrm>
        </p:spPr>
        <p:txBody>
          <a:bodyPr/>
          <a:lstStyle/>
          <a:p>
            <a:pPr>
              <a:tabLst>
                <a:tab pos="3582988" algn="ctr"/>
              </a:tabLst>
            </a:pPr>
            <a:r>
              <a:rPr lang="nl-BE" dirty="0"/>
              <a:t>	</a:t>
            </a:r>
            <a:r>
              <a:rPr lang="nl-BE" dirty="0">
                <a:solidFill>
                  <a:srgbClr val="002060"/>
                </a:solidFill>
              </a:rPr>
              <a:t>Uw mening</a:t>
            </a:r>
          </a:p>
        </p:txBody>
      </p:sp>
      <p:sp>
        <p:nvSpPr>
          <p:cNvPr id="21" name="Tekstvak 20"/>
          <p:cNvSpPr txBox="1"/>
          <p:nvPr/>
        </p:nvSpPr>
        <p:spPr>
          <a:xfrm>
            <a:off x="323528" y="2204864"/>
            <a:ext cx="5830442" cy="3477875"/>
          </a:xfrm>
          <a:prstGeom prst="rect">
            <a:avLst/>
          </a:prstGeom>
          <a:noFill/>
        </p:spPr>
        <p:txBody>
          <a:bodyPr wrap="none" rtlCol="0">
            <a:spAutoFit/>
          </a:bodyPr>
          <a:lstStyle/>
          <a:p>
            <a:r>
              <a:rPr lang="nl-BE" sz="2000" dirty="0">
                <a:solidFill>
                  <a:srgbClr val="002060"/>
                </a:solidFill>
              </a:rPr>
              <a:t>De schaalvergroting van 165 naar 29</a:t>
            </a:r>
          </a:p>
          <a:p>
            <a:endParaRPr lang="nl-BE" sz="2000" dirty="0">
              <a:solidFill>
                <a:srgbClr val="002060"/>
              </a:solidFill>
            </a:endParaRPr>
          </a:p>
          <a:p>
            <a:r>
              <a:rPr lang="nl-BE" sz="2000" dirty="0">
                <a:solidFill>
                  <a:srgbClr val="002060"/>
                </a:solidFill>
              </a:rPr>
              <a:t>Van derde betaler naar </a:t>
            </a:r>
            <a:r>
              <a:rPr lang="nl-BE" sz="2000" dirty="0" err="1">
                <a:solidFill>
                  <a:srgbClr val="002060"/>
                </a:solidFill>
              </a:rPr>
              <a:t>enveloppefinanciering</a:t>
            </a:r>
            <a:endParaRPr lang="nl-BE" sz="2000" dirty="0">
              <a:solidFill>
                <a:srgbClr val="002060"/>
              </a:solidFill>
            </a:endParaRPr>
          </a:p>
          <a:p>
            <a:endParaRPr lang="nl-BE" sz="2000" dirty="0">
              <a:solidFill>
                <a:srgbClr val="002060"/>
              </a:solidFill>
            </a:endParaRPr>
          </a:p>
          <a:p>
            <a:r>
              <a:rPr lang="nl-BE" sz="2000" dirty="0">
                <a:solidFill>
                  <a:srgbClr val="002060"/>
                </a:solidFill>
              </a:rPr>
              <a:t>De integratie van de </a:t>
            </a:r>
            <a:r>
              <a:rPr lang="nl-BE" sz="2000" dirty="0" err="1">
                <a:solidFill>
                  <a:srgbClr val="002060"/>
                </a:solidFill>
              </a:rPr>
              <a:t>academiserende</a:t>
            </a:r>
            <a:r>
              <a:rPr lang="nl-BE" sz="2000" dirty="0">
                <a:solidFill>
                  <a:srgbClr val="002060"/>
                </a:solidFill>
              </a:rPr>
              <a:t> opleidingen</a:t>
            </a:r>
          </a:p>
          <a:p>
            <a:endParaRPr lang="nl-BE" sz="2000" dirty="0">
              <a:solidFill>
                <a:srgbClr val="002060"/>
              </a:solidFill>
            </a:endParaRPr>
          </a:p>
          <a:p>
            <a:r>
              <a:rPr lang="nl-BE" sz="2000" dirty="0">
                <a:solidFill>
                  <a:srgbClr val="002060"/>
                </a:solidFill>
              </a:rPr>
              <a:t>Verlenging van het tijdvenster</a:t>
            </a:r>
          </a:p>
          <a:p>
            <a:endParaRPr lang="nl-BE" sz="2000" dirty="0">
              <a:solidFill>
                <a:srgbClr val="002060"/>
              </a:solidFill>
            </a:endParaRPr>
          </a:p>
          <a:p>
            <a:r>
              <a:rPr lang="nl-BE" sz="2000" dirty="0">
                <a:solidFill>
                  <a:srgbClr val="002060"/>
                </a:solidFill>
              </a:rPr>
              <a:t>Investeringsmiddelen naar de instellingen</a:t>
            </a:r>
          </a:p>
          <a:p>
            <a:endParaRPr lang="nl-BE" sz="2000" dirty="0">
              <a:solidFill>
                <a:srgbClr val="002060"/>
              </a:solidFill>
            </a:endParaRPr>
          </a:p>
          <a:p>
            <a:r>
              <a:rPr lang="nl-BE" sz="2000" dirty="0">
                <a:solidFill>
                  <a:srgbClr val="002060"/>
                </a:solidFill>
              </a:rPr>
              <a:t>Toekenning van onderzoeksmiddelen</a:t>
            </a:r>
          </a:p>
        </p:txBody>
      </p:sp>
      <p:sp>
        <p:nvSpPr>
          <p:cNvPr id="24" name="Rechthoek 23"/>
          <p:cNvSpPr/>
          <p:nvPr/>
        </p:nvSpPr>
        <p:spPr>
          <a:xfrm>
            <a:off x="6012160" y="2204864"/>
            <a:ext cx="914400" cy="360040"/>
          </a:xfrm>
          <a:prstGeom prst="rect">
            <a:avLst/>
          </a:prstGeom>
          <a:solidFill>
            <a:srgbClr val="52BDE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5" name="Rechthoek 24"/>
          <p:cNvSpPr/>
          <p:nvPr/>
        </p:nvSpPr>
        <p:spPr>
          <a:xfrm>
            <a:off x="6012160" y="2852936"/>
            <a:ext cx="914400" cy="360040"/>
          </a:xfrm>
          <a:prstGeom prst="rect">
            <a:avLst/>
          </a:prstGeom>
          <a:solidFill>
            <a:srgbClr val="52BDE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8" name="Rechthoek 27"/>
          <p:cNvSpPr/>
          <p:nvPr/>
        </p:nvSpPr>
        <p:spPr>
          <a:xfrm>
            <a:off x="6012160" y="3501008"/>
            <a:ext cx="914400" cy="360040"/>
          </a:xfrm>
          <a:prstGeom prst="rect">
            <a:avLst/>
          </a:prstGeom>
          <a:solidFill>
            <a:srgbClr val="52BDE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2" name="Rechthoek 31"/>
          <p:cNvSpPr/>
          <p:nvPr/>
        </p:nvSpPr>
        <p:spPr>
          <a:xfrm>
            <a:off x="6012160" y="4005064"/>
            <a:ext cx="914400" cy="360040"/>
          </a:xfrm>
          <a:prstGeom prst="rect">
            <a:avLst/>
          </a:prstGeom>
          <a:solidFill>
            <a:srgbClr val="52BDE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9" name="Rechthoek 38"/>
          <p:cNvSpPr/>
          <p:nvPr/>
        </p:nvSpPr>
        <p:spPr>
          <a:xfrm>
            <a:off x="6012160" y="4581128"/>
            <a:ext cx="914400" cy="360040"/>
          </a:xfrm>
          <a:prstGeom prst="rect">
            <a:avLst/>
          </a:prstGeom>
          <a:solidFill>
            <a:srgbClr val="52BDE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0" name="Rechthoek 39"/>
          <p:cNvSpPr/>
          <p:nvPr/>
        </p:nvSpPr>
        <p:spPr>
          <a:xfrm>
            <a:off x="6012160" y="5157192"/>
            <a:ext cx="914400" cy="360040"/>
          </a:xfrm>
          <a:prstGeom prst="rect">
            <a:avLst/>
          </a:prstGeom>
          <a:solidFill>
            <a:srgbClr val="52BDE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275447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71600" y="0"/>
            <a:ext cx="7361688" cy="1296248"/>
          </a:xfrm>
        </p:spPr>
        <p:txBody>
          <a:bodyPr>
            <a:normAutofit fontScale="90000"/>
          </a:bodyPr>
          <a:lstStyle/>
          <a:p>
            <a:pPr>
              <a:tabLst>
                <a:tab pos="3582988" algn="ctr"/>
              </a:tabLst>
            </a:pPr>
            <a:r>
              <a:rPr lang="nl-BE" dirty="0"/>
              <a:t>	</a:t>
            </a:r>
            <a:r>
              <a:rPr lang="nl-BE" dirty="0">
                <a:solidFill>
                  <a:srgbClr val="002060"/>
                </a:solidFill>
              </a:rPr>
              <a:t>De eerste fusiegolf</a:t>
            </a:r>
            <a:br>
              <a:rPr lang="nl-BE" dirty="0">
                <a:solidFill>
                  <a:srgbClr val="002060"/>
                </a:solidFill>
              </a:rPr>
            </a:br>
            <a:r>
              <a:rPr lang="nl-BE" dirty="0">
                <a:solidFill>
                  <a:srgbClr val="002060"/>
                </a:solidFill>
              </a:rPr>
              <a:t>	Doelstellingen</a:t>
            </a:r>
          </a:p>
        </p:txBody>
      </p:sp>
      <p:sp>
        <p:nvSpPr>
          <p:cNvPr id="31" name="Titel 1"/>
          <p:cNvSpPr txBox="1">
            <a:spLocks/>
          </p:cNvSpPr>
          <p:nvPr/>
        </p:nvSpPr>
        <p:spPr>
          <a:xfrm>
            <a:off x="323528" y="1130313"/>
            <a:ext cx="2598018" cy="380330"/>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rgbClr val="002060"/>
                </a:solidFill>
                <a:latin typeface="Arial" pitchFamily="34" charset="0"/>
                <a:ea typeface="+mj-ea"/>
                <a:cs typeface="Arial" pitchFamily="34" charset="0"/>
              </a:rPr>
              <a:t>Onderwijs en studenten</a:t>
            </a:r>
            <a:endParaRPr lang="nl-BE" sz="2400" noProof="0" dirty="0">
              <a:solidFill>
                <a:srgbClr val="002060"/>
              </a:solidFill>
              <a:latin typeface="Arial" pitchFamily="34" charset="0"/>
              <a:ea typeface="+mj-ea"/>
              <a:cs typeface="Arial" pitchFamily="34" charset="0"/>
            </a:endParaRPr>
          </a:p>
        </p:txBody>
      </p:sp>
      <p:sp>
        <p:nvSpPr>
          <p:cNvPr id="33" name="Tekstvak 32"/>
          <p:cNvSpPr txBox="1"/>
          <p:nvPr/>
        </p:nvSpPr>
        <p:spPr>
          <a:xfrm>
            <a:off x="827584" y="2204864"/>
            <a:ext cx="2880320" cy="461665"/>
          </a:xfrm>
          <a:prstGeom prst="rect">
            <a:avLst/>
          </a:prstGeom>
          <a:noFill/>
          <a:ln w="19050">
            <a:noFill/>
          </a:ln>
        </p:spPr>
        <p:txBody>
          <a:bodyPr wrap="square" rtlCol="0">
            <a:spAutoFit/>
          </a:bodyPr>
          <a:lstStyle/>
          <a:p>
            <a:pPr>
              <a:tabLst>
                <a:tab pos="85725" algn="l"/>
              </a:tabLst>
            </a:pPr>
            <a:r>
              <a:rPr lang="nl-BE" sz="2400" dirty="0"/>
              <a:t>   		</a:t>
            </a:r>
          </a:p>
        </p:txBody>
      </p:sp>
      <p:sp>
        <p:nvSpPr>
          <p:cNvPr id="21" name="Tekstvak 20"/>
          <p:cNvSpPr txBox="1"/>
          <p:nvPr/>
        </p:nvSpPr>
        <p:spPr>
          <a:xfrm>
            <a:off x="827584" y="1510643"/>
            <a:ext cx="7184980" cy="5693866"/>
          </a:xfrm>
          <a:prstGeom prst="rect">
            <a:avLst/>
          </a:prstGeom>
          <a:noFill/>
        </p:spPr>
        <p:txBody>
          <a:bodyPr wrap="none" rtlCol="0">
            <a:spAutoFit/>
          </a:bodyPr>
          <a:lstStyle/>
          <a:p>
            <a:r>
              <a:rPr lang="nl-BE" sz="2800" dirty="0">
                <a:solidFill>
                  <a:srgbClr val="00407A"/>
                </a:solidFill>
              </a:rPr>
              <a:t>De tweede democratiseringsgolf stimuleren</a:t>
            </a:r>
          </a:p>
          <a:p>
            <a:endParaRPr lang="nl-BE" sz="2800" dirty="0">
              <a:solidFill>
                <a:srgbClr val="00407A"/>
              </a:solidFill>
            </a:endParaRPr>
          </a:p>
          <a:p>
            <a:r>
              <a:rPr lang="nl-BE" sz="2800" dirty="0">
                <a:solidFill>
                  <a:srgbClr val="00407A"/>
                </a:solidFill>
              </a:rPr>
              <a:t>Van waterval naar zalm model</a:t>
            </a:r>
          </a:p>
          <a:p>
            <a:endParaRPr lang="nl-BE" sz="2800" dirty="0">
              <a:solidFill>
                <a:srgbClr val="00407A"/>
              </a:solidFill>
            </a:endParaRPr>
          </a:p>
          <a:p>
            <a:r>
              <a:rPr lang="nl-BE" sz="2800" dirty="0">
                <a:solidFill>
                  <a:srgbClr val="00407A"/>
                </a:solidFill>
              </a:rPr>
              <a:t>Flexibilisering en levenslang  leren</a:t>
            </a:r>
          </a:p>
          <a:p>
            <a:endParaRPr lang="nl-BE" sz="2800" dirty="0">
              <a:solidFill>
                <a:srgbClr val="00407A"/>
              </a:solidFill>
            </a:endParaRPr>
          </a:p>
          <a:p>
            <a:r>
              <a:rPr lang="nl-BE" sz="2800" dirty="0">
                <a:solidFill>
                  <a:srgbClr val="00407A"/>
                </a:solidFill>
              </a:rPr>
              <a:t>Internationalisering</a:t>
            </a:r>
          </a:p>
          <a:p>
            <a:endParaRPr lang="nl-BE" sz="2800" dirty="0">
              <a:solidFill>
                <a:srgbClr val="00407A"/>
              </a:solidFill>
            </a:endParaRPr>
          </a:p>
          <a:p>
            <a:r>
              <a:rPr lang="nl-BE" sz="2800" dirty="0">
                <a:solidFill>
                  <a:srgbClr val="00407A"/>
                </a:solidFill>
              </a:rPr>
              <a:t>Structurele en gecontroleerde kwaliteitszorg</a:t>
            </a:r>
          </a:p>
          <a:p>
            <a:endParaRPr lang="nl-BE" sz="2800" dirty="0">
              <a:solidFill>
                <a:srgbClr val="00407A"/>
              </a:solidFill>
            </a:endParaRPr>
          </a:p>
          <a:p>
            <a:r>
              <a:rPr lang="nl-BE" sz="2800" dirty="0">
                <a:solidFill>
                  <a:srgbClr val="00407A"/>
                </a:solidFill>
              </a:rPr>
              <a:t>Mede verantwoordelijkheid van de student</a:t>
            </a:r>
          </a:p>
          <a:p>
            <a:endParaRPr lang="nl-BE" sz="2800" dirty="0">
              <a:solidFill>
                <a:srgbClr val="00407A"/>
              </a:solidFill>
            </a:endParaRPr>
          </a:p>
          <a:p>
            <a:endParaRPr lang="nl-BE" sz="2800" dirty="0">
              <a:solidFill>
                <a:srgbClr val="00407A"/>
              </a:solidFill>
            </a:endParaRPr>
          </a:p>
        </p:txBody>
      </p:sp>
    </p:spTree>
    <p:extLst>
      <p:ext uri="{BB962C8B-B14F-4D97-AF65-F5344CB8AC3E}">
        <p14:creationId xmlns:p14="http://schemas.microsoft.com/office/powerpoint/2010/main" val="11315688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71600" y="0"/>
            <a:ext cx="7361688" cy="1296248"/>
          </a:xfrm>
        </p:spPr>
        <p:txBody>
          <a:bodyPr>
            <a:normAutofit fontScale="90000"/>
          </a:bodyPr>
          <a:lstStyle/>
          <a:p>
            <a:pPr>
              <a:tabLst>
                <a:tab pos="3582988" algn="ctr"/>
              </a:tabLst>
            </a:pPr>
            <a:r>
              <a:rPr lang="nl-BE" dirty="0">
                <a:solidFill>
                  <a:srgbClr val="002060"/>
                </a:solidFill>
              </a:rPr>
              <a:t>	De schaalvergroting</a:t>
            </a:r>
            <a:br>
              <a:rPr lang="nl-BE" dirty="0">
                <a:solidFill>
                  <a:srgbClr val="002060"/>
                </a:solidFill>
              </a:rPr>
            </a:br>
            <a:r>
              <a:rPr lang="nl-BE" dirty="0">
                <a:solidFill>
                  <a:srgbClr val="002060"/>
                </a:solidFill>
              </a:rPr>
              <a:t>	Knelpunten</a:t>
            </a:r>
          </a:p>
        </p:txBody>
      </p:sp>
      <p:sp>
        <p:nvSpPr>
          <p:cNvPr id="31" name="Titel 1"/>
          <p:cNvSpPr txBox="1">
            <a:spLocks/>
          </p:cNvSpPr>
          <p:nvPr/>
        </p:nvSpPr>
        <p:spPr>
          <a:xfrm>
            <a:off x="323528" y="940148"/>
            <a:ext cx="2598018" cy="380330"/>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rgbClr val="002060"/>
                </a:solidFill>
                <a:latin typeface="Arial" pitchFamily="34" charset="0"/>
                <a:ea typeface="+mj-ea"/>
                <a:cs typeface="Arial" pitchFamily="34" charset="0"/>
              </a:rPr>
              <a:t>Organisatie</a:t>
            </a:r>
            <a:endParaRPr lang="nl-BE" sz="2400" noProof="0" dirty="0">
              <a:solidFill>
                <a:srgbClr val="002060"/>
              </a:solidFill>
              <a:latin typeface="Arial" pitchFamily="34" charset="0"/>
              <a:ea typeface="+mj-ea"/>
              <a:cs typeface="Arial" pitchFamily="34" charset="0"/>
            </a:endParaRPr>
          </a:p>
        </p:txBody>
      </p:sp>
      <p:sp>
        <p:nvSpPr>
          <p:cNvPr id="33" name="Tekstvak 32"/>
          <p:cNvSpPr txBox="1"/>
          <p:nvPr/>
        </p:nvSpPr>
        <p:spPr>
          <a:xfrm>
            <a:off x="827584" y="2204864"/>
            <a:ext cx="2880320" cy="461665"/>
          </a:xfrm>
          <a:prstGeom prst="rect">
            <a:avLst/>
          </a:prstGeom>
          <a:noFill/>
          <a:ln w="19050">
            <a:noFill/>
          </a:ln>
        </p:spPr>
        <p:txBody>
          <a:bodyPr wrap="square" rtlCol="0">
            <a:spAutoFit/>
          </a:bodyPr>
          <a:lstStyle/>
          <a:p>
            <a:pPr>
              <a:tabLst>
                <a:tab pos="85725" algn="l"/>
              </a:tabLst>
            </a:pPr>
            <a:r>
              <a:rPr lang="nl-BE" sz="2400" dirty="0"/>
              <a:t>   		</a:t>
            </a:r>
          </a:p>
        </p:txBody>
      </p:sp>
      <p:sp>
        <p:nvSpPr>
          <p:cNvPr id="21" name="Tekstvak 20"/>
          <p:cNvSpPr txBox="1"/>
          <p:nvPr/>
        </p:nvSpPr>
        <p:spPr>
          <a:xfrm>
            <a:off x="827584" y="1320478"/>
            <a:ext cx="7150484" cy="6124754"/>
          </a:xfrm>
          <a:prstGeom prst="rect">
            <a:avLst/>
          </a:prstGeom>
          <a:noFill/>
        </p:spPr>
        <p:txBody>
          <a:bodyPr wrap="none" rtlCol="0">
            <a:spAutoFit/>
          </a:bodyPr>
          <a:lstStyle/>
          <a:p>
            <a:r>
              <a:rPr lang="nl-BE" sz="2800" dirty="0">
                <a:solidFill>
                  <a:srgbClr val="00407A"/>
                </a:solidFill>
              </a:rPr>
              <a:t>Meer maatschappelijke verantwoording – </a:t>
            </a:r>
            <a:br>
              <a:rPr lang="nl-BE" sz="2800" dirty="0">
                <a:solidFill>
                  <a:srgbClr val="00407A"/>
                </a:solidFill>
              </a:rPr>
            </a:br>
            <a:r>
              <a:rPr lang="nl-BE" sz="2800" dirty="0">
                <a:solidFill>
                  <a:srgbClr val="00407A"/>
                </a:solidFill>
              </a:rPr>
              <a:t>de </a:t>
            </a:r>
            <a:r>
              <a:rPr lang="nl-BE" sz="2800" dirty="0" err="1">
                <a:solidFill>
                  <a:srgbClr val="00407A"/>
                </a:solidFill>
              </a:rPr>
              <a:t>autonomieparadox</a:t>
            </a:r>
            <a:endParaRPr lang="nl-BE" sz="2800" dirty="0">
              <a:solidFill>
                <a:srgbClr val="00407A"/>
              </a:solidFill>
            </a:endParaRPr>
          </a:p>
          <a:p>
            <a:r>
              <a:rPr lang="nl-BE" sz="2800" dirty="0">
                <a:solidFill>
                  <a:srgbClr val="00407A"/>
                </a:solidFill>
              </a:rPr>
              <a:t>(revisor, regeringscommissaris, </a:t>
            </a:r>
            <a:r>
              <a:rPr lang="nl-BE" sz="2800" dirty="0" err="1">
                <a:solidFill>
                  <a:srgbClr val="00407A"/>
                </a:solidFill>
              </a:rPr>
              <a:t>rekenhof</a:t>
            </a:r>
            <a:r>
              <a:rPr lang="nl-BE" sz="2800" dirty="0">
                <a:solidFill>
                  <a:srgbClr val="00407A"/>
                </a:solidFill>
              </a:rPr>
              <a:t>, ESR)</a:t>
            </a:r>
          </a:p>
          <a:p>
            <a:endParaRPr lang="nl-BE" sz="2800" dirty="0">
              <a:solidFill>
                <a:srgbClr val="00407A"/>
              </a:solidFill>
            </a:endParaRPr>
          </a:p>
          <a:p>
            <a:r>
              <a:rPr lang="nl-BE" sz="2800" dirty="0">
                <a:solidFill>
                  <a:srgbClr val="00407A"/>
                </a:solidFill>
              </a:rPr>
              <a:t>Deskundigheid nodig ondersteunende diensten </a:t>
            </a:r>
          </a:p>
          <a:p>
            <a:endParaRPr lang="nl-BE" sz="2800" dirty="0">
              <a:solidFill>
                <a:srgbClr val="00407A"/>
              </a:solidFill>
            </a:endParaRPr>
          </a:p>
          <a:p>
            <a:r>
              <a:rPr lang="nl-BE" sz="2800" dirty="0">
                <a:solidFill>
                  <a:srgbClr val="00407A"/>
                </a:solidFill>
              </a:rPr>
              <a:t>Administratieve overlast</a:t>
            </a:r>
          </a:p>
          <a:p>
            <a:endParaRPr lang="nl-BE" sz="2800" dirty="0">
              <a:solidFill>
                <a:srgbClr val="00407A"/>
              </a:solidFill>
            </a:endParaRPr>
          </a:p>
          <a:p>
            <a:r>
              <a:rPr lang="nl-BE" sz="2800" dirty="0">
                <a:solidFill>
                  <a:srgbClr val="00407A"/>
                </a:solidFill>
              </a:rPr>
              <a:t>Schaalvergroting eist nieuwe investeringen</a:t>
            </a:r>
          </a:p>
          <a:p>
            <a:endParaRPr lang="nl-BE" sz="2800" dirty="0">
              <a:solidFill>
                <a:srgbClr val="00407A"/>
              </a:solidFill>
            </a:endParaRPr>
          </a:p>
          <a:p>
            <a:r>
              <a:rPr lang="nl-BE" sz="2800" dirty="0">
                <a:solidFill>
                  <a:srgbClr val="00407A"/>
                </a:solidFill>
              </a:rPr>
              <a:t>Maatschappij, personeel en studenten hebben </a:t>
            </a:r>
          </a:p>
          <a:p>
            <a:r>
              <a:rPr lang="nl-BE" sz="2800" dirty="0">
                <a:solidFill>
                  <a:srgbClr val="00407A"/>
                </a:solidFill>
              </a:rPr>
              <a:t>meer verwachtingen en stellen meer eisen</a:t>
            </a:r>
          </a:p>
          <a:p>
            <a:endParaRPr lang="nl-BE" sz="2800" dirty="0">
              <a:solidFill>
                <a:srgbClr val="00407A"/>
              </a:solidFill>
            </a:endParaRPr>
          </a:p>
          <a:p>
            <a:endParaRPr lang="nl-BE" sz="2800" dirty="0">
              <a:solidFill>
                <a:srgbClr val="00407A"/>
              </a:solidFill>
            </a:endParaRPr>
          </a:p>
        </p:txBody>
      </p:sp>
    </p:spTree>
    <p:extLst>
      <p:ext uri="{BB962C8B-B14F-4D97-AF65-F5344CB8AC3E}">
        <p14:creationId xmlns:p14="http://schemas.microsoft.com/office/powerpoint/2010/main" val="2860597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71600" y="0"/>
            <a:ext cx="7361688" cy="1296248"/>
          </a:xfrm>
        </p:spPr>
        <p:txBody>
          <a:bodyPr>
            <a:normAutofit fontScale="90000"/>
          </a:bodyPr>
          <a:lstStyle/>
          <a:p>
            <a:pPr>
              <a:tabLst>
                <a:tab pos="3582988" algn="ctr"/>
              </a:tabLst>
            </a:pPr>
            <a:r>
              <a:rPr lang="nl-BE" dirty="0"/>
              <a:t>	De schaalvergroting</a:t>
            </a:r>
            <a:br>
              <a:rPr lang="nl-BE" dirty="0"/>
            </a:br>
            <a:r>
              <a:rPr lang="nl-BE" dirty="0"/>
              <a:t>	Resultaten</a:t>
            </a:r>
          </a:p>
        </p:txBody>
      </p:sp>
      <p:sp>
        <p:nvSpPr>
          <p:cNvPr id="31" name="Titel 1"/>
          <p:cNvSpPr txBox="1">
            <a:spLocks/>
          </p:cNvSpPr>
          <p:nvPr/>
        </p:nvSpPr>
        <p:spPr>
          <a:xfrm>
            <a:off x="323528" y="940148"/>
            <a:ext cx="2598018" cy="380330"/>
          </a:xfrm>
          <a:prstGeom prst="rect">
            <a:avLst/>
          </a:prstGeom>
        </p:spPr>
        <p:txBody>
          <a:bodyPr vert="horz" lIns="0" tIns="0" rIns="0" bIns="0" rtlCol="0" anchor="b"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tab pos="3582988" algn="ctr"/>
              </a:tabLst>
              <a:defRPr/>
            </a:pPr>
            <a:r>
              <a:rPr lang="nl-BE" sz="2400" dirty="0">
                <a:solidFill>
                  <a:schemeClr val="bg1"/>
                </a:solidFill>
                <a:latin typeface="Arial" pitchFamily="34" charset="0"/>
                <a:ea typeface="+mj-ea"/>
                <a:cs typeface="Arial" pitchFamily="34" charset="0"/>
              </a:rPr>
              <a:t>Organisatie</a:t>
            </a:r>
            <a:endParaRPr lang="nl-BE" sz="2400" noProof="0" dirty="0">
              <a:solidFill>
                <a:schemeClr val="bg1"/>
              </a:solidFill>
              <a:latin typeface="Arial" pitchFamily="34" charset="0"/>
              <a:ea typeface="+mj-ea"/>
              <a:cs typeface="Arial" pitchFamily="34" charset="0"/>
            </a:endParaRPr>
          </a:p>
        </p:txBody>
      </p:sp>
      <p:sp>
        <p:nvSpPr>
          <p:cNvPr id="33" name="Tekstvak 32"/>
          <p:cNvSpPr txBox="1"/>
          <p:nvPr/>
        </p:nvSpPr>
        <p:spPr>
          <a:xfrm>
            <a:off x="827584" y="2204864"/>
            <a:ext cx="2880320" cy="461665"/>
          </a:xfrm>
          <a:prstGeom prst="rect">
            <a:avLst/>
          </a:prstGeom>
          <a:noFill/>
          <a:ln w="19050">
            <a:noFill/>
          </a:ln>
        </p:spPr>
        <p:txBody>
          <a:bodyPr wrap="square" rtlCol="0">
            <a:spAutoFit/>
          </a:bodyPr>
          <a:lstStyle/>
          <a:p>
            <a:pPr>
              <a:tabLst>
                <a:tab pos="85725" algn="l"/>
              </a:tabLst>
            </a:pPr>
            <a:r>
              <a:rPr lang="nl-BE" sz="2400" dirty="0"/>
              <a:t>   		</a:t>
            </a:r>
          </a:p>
        </p:txBody>
      </p:sp>
      <p:sp>
        <p:nvSpPr>
          <p:cNvPr id="21" name="Tekstvak 20"/>
          <p:cNvSpPr txBox="1"/>
          <p:nvPr/>
        </p:nvSpPr>
        <p:spPr>
          <a:xfrm>
            <a:off x="827584" y="1320478"/>
            <a:ext cx="7824578" cy="6124754"/>
          </a:xfrm>
          <a:prstGeom prst="rect">
            <a:avLst/>
          </a:prstGeom>
          <a:noFill/>
        </p:spPr>
        <p:txBody>
          <a:bodyPr wrap="square" rtlCol="0">
            <a:spAutoFit/>
          </a:bodyPr>
          <a:lstStyle/>
          <a:p>
            <a:r>
              <a:rPr lang="nl-BE" sz="2800" dirty="0">
                <a:solidFill>
                  <a:srgbClr val="00407A"/>
                </a:solidFill>
              </a:rPr>
              <a:t>Besparingen door rationalisatie</a:t>
            </a:r>
          </a:p>
          <a:p>
            <a:endParaRPr lang="nl-BE" sz="2800" dirty="0">
              <a:solidFill>
                <a:srgbClr val="00407A"/>
              </a:solidFill>
            </a:endParaRPr>
          </a:p>
          <a:p>
            <a:r>
              <a:rPr lang="nl-BE" sz="2800" dirty="0">
                <a:solidFill>
                  <a:srgbClr val="00407A"/>
                </a:solidFill>
              </a:rPr>
              <a:t>Meer respect voor de hogescholen en nieuwe</a:t>
            </a:r>
          </a:p>
          <a:p>
            <a:r>
              <a:rPr lang="nl-BE" sz="2800" dirty="0">
                <a:solidFill>
                  <a:srgbClr val="00407A"/>
                </a:solidFill>
              </a:rPr>
              <a:t>relaties met de socio-economische en culturele</a:t>
            </a:r>
          </a:p>
          <a:p>
            <a:r>
              <a:rPr lang="nl-BE" sz="2800" dirty="0">
                <a:solidFill>
                  <a:srgbClr val="00407A"/>
                </a:solidFill>
              </a:rPr>
              <a:t>milieus </a:t>
            </a:r>
          </a:p>
          <a:p>
            <a:endParaRPr lang="nl-BE" sz="2800" dirty="0">
              <a:solidFill>
                <a:srgbClr val="00407A"/>
              </a:solidFill>
            </a:endParaRPr>
          </a:p>
          <a:p>
            <a:r>
              <a:rPr lang="nl-BE" sz="2800" dirty="0">
                <a:solidFill>
                  <a:srgbClr val="00407A"/>
                </a:solidFill>
              </a:rPr>
              <a:t>Grotere werkdruk voor het personeel</a:t>
            </a:r>
          </a:p>
          <a:p>
            <a:endParaRPr lang="nl-BE" sz="2800" dirty="0">
              <a:solidFill>
                <a:srgbClr val="00407A"/>
              </a:solidFill>
            </a:endParaRPr>
          </a:p>
          <a:p>
            <a:r>
              <a:rPr lang="nl-BE" sz="2800" dirty="0">
                <a:solidFill>
                  <a:srgbClr val="00407A"/>
                </a:solidFill>
              </a:rPr>
              <a:t>Centralisatie ondersteunende diensten</a:t>
            </a:r>
          </a:p>
          <a:p>
            <a:endParaRPr lang="nl-BE" sz="2800" dirty="0">
              <a:solidFill>
                <a:srgbClr val="00407A"/>
              </a:solidFill>
            </a:endParaRPr>
          </a:p>
          <a:p>
            <a:r>
              <a:rPr lang="nl-BE" sz="2800" dirty="0">
                <a:solidFill>
                  <a:srgbClr val="00407A"/>
                </a:solidFill>
              </a:rPr>
              <a:t>Meer politieke belangstelling en inmenging</a:t>
            </a:r>
          </a:p>
          <a:p>
            <a:endParaRPr lang="nl-BE" sz="2800" dirty="0">
              <a:solidFill>
                <a:srgbClr val="00407A"/>
              </a:solidFill>
            </a:endParaRPr>
          </a:p>
          <a:p>
            <a:endParaRPr lang="nl-BE" sz="2800" dirty="0">
              <a:solidFill>
                <a:srgbClr val="00407A"/>
              </a:solidFill>
            </a:endParaRPr>
          </a:p>
          <a:p>
            <a:endParaRPr lang="nl-BE" sz="2800" dirty="0">
              <a:solidFill>
                <a:srgbClr val="00407A"/>
              </a:solidFill>
            </a:endParaRPr>
          </a:p>
        </p:txBody>
      </p:sp>
    </p:spTree>
    <p:extLst>
      <p:ext uri="{BB962C8B-B14F-4D97-AF65-F5344CB8AC3E}">
        <p14:creationId xmlns:p14="http://schemas.microsoft.com/office/powerpoint/2010/main" val="4327435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5.	VIVES: een getuigenis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r>
              <a:rPr lang="nl-BE" dirty="0"/>
              <a:t>VIVES: voorstelling: noord – zuid - aantal studenten – docenten – studiegebieden – budget - … </a:t>
            </a:r>
          </a:p>
          <a:p>
            <a:r>
              <a:rPr lang="nl-BE" dirty="0"/>
              <a:t>Hoe keken we vooraf naar de fusie?</a:t>
            </a:r>
          </a:p>
          <a:p>
            <a:r>
              <a:rPr lang="nl-BE" dirty="0"/>
              <a:t>Welke fases hebben we doorlopen?</a:t>
            </a:r>
          </a:p>
          <a:p>
            <a:r>
              <a:rPr lang="nl-BE" dirty="0"/>
              <a:t>Positieve elementen</a:t>
            </a:r>
          </a:p>
          <a:p>
            <a:r>
              <a:rPr lang="nl-BE" dirty="0"/>
              <a:t>Opportuniteiten</a:t>
            </a:r>
          </a:p>
          <a:p>
            <a:r>
              <a:rPr lang="nl-BE" dirty="0"/>
              <a:t>Valkuilen</a:t>
            </a:r>
          </a:p>
          <a:p>
            <a:r>
              <a:rPr lang="nl-BE" dirty="0"/>
              <a:t>Verdere uitdagingen na enkele jaren in het fusieproces?</a:t>
            </a:r>
          </a:p>
          <a:p>
            <a:r>
              <a:rPr lang="nl-BE" dirty="0"/>
              <a:t>Wat zouden we anders aangepakt hebben? </a:t>
            </a:r>
          </a:p>
          <a:p>
            <a:endParaRPr lang="nl-BE" dirty="0"/>
          </a:p>
        </p:txBody>
      </p:sp>
    </p:spTree>
    <p:extLst>
      <p:ext uri="{BB962C8B-B14F-4D97-AF65-F5344CB8AC3E}">
        <p14:creationId xmlns:p14="http://schemas.microsoft.com/office/powerpoint/2010/main" val="2462648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solidFill>
                  <a:srgbClr val="FF0000"/>
                </a:solidFill>
              </a:rPr>
              <a:t>5.	VIVES: een getuigenis</a:t>
            </a:r>
            <a:endParaRPr lang="nl-BE" b="1" dirty="0">
              <a:solidFill>
                <a:srgbClr val="FF0000"/>
              </a:solidFill>
            </a:endParaRPr>
          </a:p>
        </p:txBody>
      </p:sp>
      <p:sp>
        <p:nvSpPr>
          <p:cNvPr id="3" name="Tijdelijke aanduiding voor inhoud 2"/>
          <p:cNvSpPr>
            <a:spLocks noGrp="1"/>
          </p:cNvSpPr>
          <p:nvPr>
            <p:ph idx="1"/>
          </p:nvPr>
        </p:nvSpPr>
        <p:spPr/>
        <p:txBody>
          <a:bodyPr/>
          <a:lstStyle/>
          <a:p>
            <a:r>
              <a:rPr lang="nl-BE" sz="3200" u="sng" dirty="0"/>
              <a:t>1995: eerste fusie</a:t>
            </a:r>
          </a:p>
          <a:p>
            <a:pPr marL="0" indent="0">
              <a:buNone/>
            </a:pPr>
            <a:endParaRPr lang="nl-BE" sz="3200" u="sng" dirty="0"/>
          </a:p>
          <a:p>
            <a:pPr lvl="1"/>
            <a:r>
              <a:rPr lang="nl-BE" sz="3200" dirty="0"/>
              <a:t>Vorming van </a:t>
            </a:r>
            <a:r>
              <a:rPr lang="nl-BE" sz="3200" b="1" dirty="0"/>
              <a:t>KHBO</a:t>
            </a:r>
            <a:r>
              <a:rPr lang="nl-BE" sz="3200" dirty="0"/>
              <a:t> (Katholieke Hogeschool Brugge – Oostende) (4000 studenten)</a:t>
            </a:r>
          </a:p>
          <a:p>
            <a:pPr lvl="1"/>
            <a:r>
              <a:rPr lang="nl-BE" sz="3200" dirty="0"/>
              <a:t>Vorming van </a:t>
            </a:r>
            <a:r>
              <a:rPr lang="nl-BE" sz="3200" b="1" dirty="0"/>
              <a:t>KATHO</a:t>
            </a:r>
            <a:r>
              <a:rPr lang="nl-BE" sz="3200" dirty="0"/>
              <a:t> (Katholieke Hogeschool Zuid West-Vlaanderen) (8000 studenten)</a:t>
            </a:r>
          </a:p>
          <a:p>
            <a:endParaRPr lang="nl-BE" u="sng" dirty="0"/>
          </a:p>
          <a:p>
            <a:pPr marL="0" indent="0">
              <a:buNone/>
            </a:pPr>
            <a:endParaRPr lang="nl-BE" dirty="0"/>
          </a:p>
        </p:txBody>
      </p:sp>
    </p:spTree>
    <p:extLst>
      <p:ext uri="{BB962C8B-B14F-4D97-AF65-F5344CB8AC3E}">
        <p14:creationId xmlns:p14="http://schemas.microsoft.com/office/powerpoint/2010/main" val="35986090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solidFill>
                  <a:srgbClr val="FF0000"/>
                </a:solidFill>
              </a:rPr>
              <a:t>5.	VIVES: een getuigenis</a:t>
            </a:r>
          </a:p>
        </p:txBody>
      </p:sp>
      <p:sp>
        <p:nvSpPr>
          <p:cNvPr id="3" name="Tijdelijke aanduiding voor inhoud 2"/>
          <p:cNvSpPr>
            <a:spLocks noGrp="1"/>
          </p:cNvSpPr>
          <p:nvPr>
            <p:ph idx="1"/>
          </p:nvPr>
        </p:nvSpPr>
        <p:spPr/>
        <p:txBody>
          <a:bodyPr/>
          <a:lstStyle/>
          <a:p>
            <a:r>
              <a:rPr lang="nl-BE" sz="3200" u="sng" dirty="0"/>
              <a:t>2013: tweede fusie</a:t>
            </a:r>
          </a:p>
          <a:p>
            <a:pPr marL="0" indent="0">
              <a:buNone/>
            </a:pPr>
            <a:endParaRPr lang="nl-BE" sz="3200" u="sng" dirty="0"/>
          </a:p>
          <a:p>
            <a:pPr lvl="1"/>
            <a:r>
              <a:rPr lang="nl-BE" sz="3200" dirty="0"/>
              <a:t>Vorming van </a:t>
            </a:r>
            <a:r>
              <a:rPr lang="nl-BE" sz="3200" b="1" dirty="0"/>
              <a:t>VIVES</a:t>
            </a:r>
            <a:r>
              <a:rPr lang="nl-BE" sz="3200" dirty="0"/>
              <a:t> uit KHBO en KATHO (12000 studenten)</a:t>
            </a:r>
          </a:p>
          <a:p>
            <a:pPr marL="0" indent="0">
              <a:buNone/>
            </a:pPr>
            <a:endParaRPr lang="nl-BE" dirty="0"/>
          </a:p>
        </p:txBody>
      </p:sp>
    </p:spTree>
    <p:extLst>
      <p:ext uri="{BB962C8B-B14F-4D97-AF65-F5344CB8AC3E}">
        <p14:creationId xmlns:p14="http://schemas.microsoft.com/office/powerpoint/2010/main" val="28799204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solidFill>
                  <a:srgbClr val="FF0000"/>
                </a:solidFill>
              </a:rPr>
              <a:t>5.	VIVES: een getuigenis</a:t>
            </a:r>
            <a:br>
              <a:rPr lang="nl-BE" dirty="0">
                <a:solidFill>
                  <a:srgbClr val="FF0000"/>
                </a:solidFill>
              </a:rPr>
            </a:br>
            <a:br>
              <a:rPr lang="nl-BE" dirty="0">
                <a:solidFill>
                  <a:srgbClr val="FF0000"/>
                </a:solidFill>
              </a:rPr>
            </a:br>
            <a:r>
              <a:rPr lang="nl-BE" sz="2700" dirty="0"/>
              <a:t>Verschillende organisatiestructuur en organisatiecultuur</a:t>
            </a:r>
            <a:r>
              <a:rPr lang="nl-BE" dirty="0"/>
              <a:t>:</a:t>
            </a:r>
            <a:endParaRPr lang="nl-BE" u="sng" dirty="0"/>
          </a:p>
        </p:txBody>
      </p:sp>
      <p:sp>
        <p:nvSpPr>
          <p:cNvPr id="3" name="Tijdelijke aanduiding voor tekst 2"/>
          <p:cNvSpPr>
            <a:spLocks noGrp="1"/>
          </p:cNvSpPr>
          <p:nvPr>
            <p:ph type="body" idx="1"/>
          </p:nvPr>
        </p:nvSpPr>
        <p:spPr>
          <a:xfrm>
            <a:off x="494506" y="1998845"/>
            <a:ext cx="4040188" cy="639762"/>
          </a:xfrm>
        </p:spPr>
        <p:txBody>
          <a:bodyPr>
            <a:normAutofit/>
          </a:bodyPr>
          <a:lstStyle/>
          <a:p>
            <a:r>
              <a:rPr lang="nl-BE" u="sng" dirty="0"/>
              <a:t>KHBO</a:t>
            </a:r>
          </a:p>
        </p:txBody>
      </p:sp>
      <p:sp>
        <p:nvSpPr>
          <p:cNvPr id="4" name="Tijdelijke aanduiding voor inhoud 3"/>
          <p:cNvSpPr>
            <a:spLocks noGrp="1"/>
          </p:cNvSpPr>
          <p:nvPr>
            <p:ph sz="half" idx="2"/>
          </p:nvPr>
        </p:nvSpPr>
        <p:spPr>
          <a:xfrm>
            <a:off x="457200" y="2294792"/>
            <a:ext cx="4040188" cy="3831371"/>
          </a:xfrm>
        </p:spPr>
        <p:txBody>
          <a:bodyPr>
            <a:normAutofit/>
          </a:bodyPr>
          <a:lstStyle/>
          <a:p>
            <a:pPr marL="0" indent="0">
              <a:buNone/>
            </a:pPr>
            <a:endParaRPr lang="nl-BE" b="1" dirty="0"/>
          </a:p>
          <a:p>
            <a:r>
              <a:rPr lang="nl-BE" b="1" dirty="0"/>
              <a:t>Centraal beleid</a:t>
            </a:r>
          </a:p>
          <a:p>
            <a:r>
              <a:rPr lang="nl-BE" dirty="0"/>
              <a:t>Beperkte algemene diensten</a:t>
            </a:r>
          </a:p>
          <a:p>
            <a:r>
              <a:rPr lang="nl-BE" dirty="0"/>
              <a:t>Onderwijsbeleid: traditioneel</a:t>
            </a:r>
          </a:p>
          <a:p>
            <a:r>
              <a:rPr lang="nl-BE" dirty="0"/>
              <a:t>Weinig leerroutes</a:t>
            </a:r>
          </a:p>
          <a:p>
            <a:pPr lvl="1"/>
            <a:r>
              <a:rPr lang="nl-BE" dirty="0"/>
              <a:t>Avondonderwijs (lerarenopl.)</a:t>
            </a:r>
          </a:p>
          <a:p>
            <a:endParaRPr lang="nl-BE" dirty="0"/>
          </a:p>
        </p:txBody>
      </p:sp>
      <p:sp>
        <p:nvSpPr>
          <p:cNvPr id="5" name="Tijdelijke aanduiding voor tekst 4"/>
          <p:cNvSpPr>
            <a:spLocks noGrp="1"/>
          </p:cNvSpPr>
          <p:nvPr>
            <p:ph type="body" sz="quarter" idx="3"/>
          </p:nvPr>
        </p:nvSpPr>
        <p:spPr>
          <a:xfrm>
            <a:off x="4572000" y="1971553"/>
            <a:ext cx="4041775" cy="639762"/>
          </a:xfrm>
        </p:spPr>
        <p:txBody>
          <a:bodyPr/>
          <a:lstStyle/>
          <a:p>
            <a:r>
              <a:rPr lang="nl-BE" u="sng" dirty="0"/>
              <a:t>KATHO</a:t>
            </a:r>
          </a:p>
        </p:txBody>
      </p:sp>
      <p:sp>
        <p:nvSpPr>
          <p:cNvPr id="6" name="Tijdelijke aanduiding voor inhoud 5"/>
          <p:cNvSpPr>
            <a:spLocks noGrp="1"/>
          </p:cNvSpPr>
          <p:nvPr>
            <p:ph sz="quarter" idx="4"/>
          </p:nvPr>
        </p:nvSpPr>
        <p:spPr>
          <a:xfrm>
            <a:off x="4645025" y="2620106"/>
            <a:ext cx="4041775" cy="3101609"/>
          </a:xfrm>
        </p:spPr>
        <p:txBody>
          <a:bodyPr>
            <a:noAutofit/>
          </a:bodyPr>
          <a:lstStyle/>
          <a:p>
            <a:r>
              <a:rPr lang="nl-BE" b="1" dirty="0"/>
              <a:t>Unit management</a:t>
            </a:r>
          </a:p>
          <a:p>
            <a:r>
              <a:rPr lang="nl-BE" dirty="0"/>
              <a:t>Beperkte algemene diensten</a:t>
            </a:r>
          </a:p>
          <a:p>
            <a:r>
              <a:rPr lang="nl-BE" dirty="0"/>
              <a:t>Onderwijsbeleid: innovatief</a:t>
            </a:r>
          </a:p>
          <a:p>
            <a:r>
              <a:rPr lang="nl-BE" dirty="0"/>
              <a:t>Diverse leerroutes</a:t>
            </a:r>
          </a:p>
          <a:p>
            <a:pPr lvl="1"/>
            <a:r>
              <a:rPr lang="nl-BE" sz="2400" dirty="0"/>
              <a:t>Afstandsonderwijs</a:t>
            </a:r>
          </a:p>
          <a:p>
            <a:pPr lvl="1"/>
            <a:r>
              <a:rPr lang="nl-BE" sz="2400" dirty="0"/>
              <a:t>Werkplekleren</a:t>
            </a:r>
          </a:p>
          <a:p>
            <a:pPr lvl="1"/>
            <a:r>
              <a:rPr lang="nl-BE" sz="2400" dirty="0"/>
              <a:t>Avondonderwijs</a:t>
            </a:r>
          </a:p>
          <a:p>
            <a:pPr lvl="1"/>
            <a:r>
              <a:rPr lang="nl-BE" sz="2400" dirty="0"/>
              <a:t>…</a:t>
            </a:r>
          </a:p>
        </p:txBody>
      </p:sp>
    </p:spTree>
    <p:extLst>
      <p:ext uri="{BB962C8B-B14F-4D97-AF65-F5344CB8AC3E}">
        <p14:creationId xmlns:p14="http://schemas.microsoft.com/office/powerpoint/2010/main" val="42517821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solidFill>
                  <a:srgbClr val="FF0000"/>
                </a:solidFill>
              </a:rPr>
              <a:t>5.	VIVES: een getuigenis</a:t>
            </a:r>
          </a:p>
        </p:txBody>
      </p:sp>
      <p:sp>
        <p:nvSpPr>
          <p:cNvPr id="3" name="Tijdelijke aanduiding voor inhoud 2"/>
          <p:cNvSpPr>
            <a:spLocks noGrp="1"/>
          </p:cNvSpPr>
          <p:nvPr>
            <p:ph idx="1"/>
          </p:nvPr>
        </p:nvSpPr>
        <p:spPr/>
        <p:txBody>
          <a:bodyPr/>
          <a:lstStyle/>
          <a:p>
            <a:r>
              <a:rPr lang="nl-BE" sz="3200" u="sng" dirty="0"/>
              <a:t>2013: tweede fusie</a:t>
            </a:r>
          </a:p>
          <a:p>
            <a:pPr marL="0" indent="0">
              <a:buNone/>
            </a:pPr>
            <a:endParaRPr lang="nl-BE" sz="3200" u="sng" dirty="0"/>
          </a:p>
          <a:p>
            <a:pPr lvl="1"/>
            <a:r>
              <a:rPr lang="nl-BE" sz="3200" dirty="0"/>
              <a:t>Vorming van </a:t>
            </a:r>
            <a:r>
              <a:rPr lang="nl-BE" sz="3200" b="1" dirty="0"/>
              <a:t>VIVES</a:t>
            </a:r>
            <a:r>
              <a:rPr lang="nl-BE" sz="3200" dirty="0"/>
              <a:t> uit KHBO en KATHO (12000 studenten)</a:t>
            </a:r>
          </a:p>
          <a:p>
            <a:pPr marL="0" indent="0">
              <a:buNone/>
            </a:pPr>
            <a:endParaRPr lang="nl-BE" dirty="0"/>
          </a:p>
        </p:txBody>
      </p:sp>
    </p:spTree>
    <p:extLst>
      <p:ext uri="{BB962C8B-B14F-4D97-AF65-F5344CB8AC3E}">
        <p14:creationId xmlns:p14="http://schemas.microsoft.com/office/powerpoint/2010/main" val="2752303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nl-BE" dirty="0">
                <a:solidFill>
                  <a:srgbClr val="FF0000"/>
                </a:solidFill>
              </a:rPr>
              <a:t>5.	VIVES: een getuigenis</a:t>
            </a:r>
            <a:endParaRPr lang="nl-BE" b="1" dirty="0">
              <a:solidFill>
                <a:srgbClr val="FF0000"/>
              </a:solidFill>
            </a:endParaRPr>
          </a:p>
        </p:txBody>
      </p:sp>
      <p:sp>
        <p:nvSpPr>
          <p:cNvPr id="2" name="Tijdelijke aanduiding voor inhoud 1"/>
          <p:cNvSpPr>
            <a:spLocks noGrp="1"/>
          </p:cNvSpPr>
          <p:nvPr>
            <p:ph idx="1"/>
          </p:nvPr>
        </p:nvSpPr>
        <p:spPr/>
        <p:txBody>
          <a:bodyPr/>
          <a:lstStyle/>
          <a:p>
            <a:endParaRPr lang="nl-BE"/>
          </a:p>
        </p:txBody>
      </p:sp>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750" t="17239" r="53043" b="19604"/>
          <a:stretch/>
        </p:blipFill>
        <p:spPr bwMode="auto">
          <a:xfrm>
            <a:off x="1490868" y="1247629"/>
            <a:ext cx="5267739" cy="4812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kstvak 6"/>
          <p:cNvSpPr txBox="1"/>
          <p:nvPr/>
        </p:nvSpPr>
        <p:spPr>
          <a:xfrm>
            <a:off x="842642" y="5707575"/>
            <a:ext cx="3501751" cy="584775"/>
          </a:xfrm>
          <a:prstGeom prst="rect">
            <a:avLst/>
          </a:prstGeom>
          <a:noFill/>
        </p:spPr>
        <p:txBody>
          <a:bodyPr wrap="square" rtlCol="0">
            <a:spAutoFit/>
          </a:bodyPr>
          <a:lstStyle/>
          <a:p>
            <a:r>
              <a:rPr lang="nl-BE" sz="3200" dirty="0">
                <a:solidFill>
                  <a:schemeClr val="bg1"/>
                </a:solidFill>
              </a:rPr>
              <a:t> </a:t>
            </a:r>
          </a:p>
        </p:txBody>
      </p:sp>
    </p:spTree>
    <p:extLst>
      <p:ext uri="{BB962C8B-B14F-4D97-AF65-F5344CB8AC3E}">
        <p14:creationId xmlns:p14="http://schemas.microsoft.com/office/powerpoint/2010/main" val="36132746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750" t="17239" r="53043" b="19604"/>
          <a:stretch/>
        </p:blipFill>
        <p:spPr bwMode="auto">
          <a:xfrm>
            <a:off x="3656562" y="1824454"/>
            <a:ext cx="5267739" cy="4812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hthoek 5"/>
          <p:cNvSpPr/>
          <p:nvPr/>
        </p:nvSpPr>
        <p:spPr>
          <a:xfrm>
            <a:off x="1262130" y="3547550"/>
            <a:ext cx="4565481" cy="2914235"/>
          </a:xfrm>
          <a:prstGeom prst="rect">
            <a:avLst/>
          </a:prstGeom>
          <a:solidFill>
            <a:schemeClr val="bg1">
              <a:lumMod val="65000"/>
            </a:schemeClr>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solidFill>
                <a:schemeClr val="bg1"/>
              </a:solidFill>
            </a:endParaRPr>
          </a:p>
        </p:txBody>
      </p:sp>
      <p:sp>
        <p:nvSpPr>
          <p:cNvPr id="3" name="Titel 2"/>
          <p:cNvSpPr>
            <a:spLocks noGrp="1"/>
          </p:cNvSpPr>
          <p:nvPr>
            <p:ph type="title"/>
          </p:nvPr>
        </p:nvSpPr>
        <p:spPr/>
        <p:txBody>
          <a:bodyPr>
            <a:normAutofit/>
          </a:bodyPr>
          <a:lstStyle/>
          <a:p>
            <a:r>
              <a:rPr lang="nl-BE" dirty="0">
                <a:solidFill>
                  <a:srgbClr val="FF0000"/>
                </a:solidFill>
              </a:rPr>
              <a:t>5.	VIVES: een getuigenis</a:t>
            </a:r>
            <a:endParaRPr lang="nl-BE" b="1" dirty="0">
              <a:solidFill>
                <a:srgbClr val="FF0000"/>
              </a:solidFill>
            </a:endParaRPr>
          </a:p>
        </p:txBody>
      </p:sp>
      <p:sp>
        <p:nvSpPr>
          <p:cNvPr id="4" name="Tijdelijke aanduiding voor inhoud 3"/>
          <p:cNvSpPr>
            <a:spLocks noGrp="1"/>
          </p:cNvSpPr>
          <p:nvPr>
            <p:ph idx="1"/>
          </p:nvPr>
        </p:nvSpPr>
        <p:spPr/>
        <p:txBody>
          <a:bodyPr/>
          <a:lstStyle/>
          <a:p>
            <a:endParaRPr lang="nl-BE" dirty="0"/>
          </a:p>
        </p:txBody>
      </p:sp>
      <p:sp>
        <p:nvSpPr>
          <p:cNvPr id="2" name="Tekstvak 1"/>
          <p:cNvSpPr txBox="1"/>
          <p:nvPr/>
        </p:nvSpPr>
        <p:spPr>
          <a:xfrm>
            <a:off x="1784942" y="3547551"/>
            <a:ext cx="3444338" cy="584775"/>
          </a:xfrm>
          <a:prstGeom prst="rect">
            <a:avLst/>
          </a:prstGeom>
          <a:noFill/>
        </p:spPr>
        <p:txBody>
          <a:bodyPr wrap="square" rtlCol="0">
            <a:spAutoFit/>
          </a:bodyPr>
          <a:lstStyle/>
          <a:p>
            <a:r>
              <a:rPr lang="nl-BE" sz="3200">
                <a:solidFill>
                  <a:schemeClr val="bg1"/>
                </a:solidFill>
              </a:rPr>
              <a:t>6 studiegebieden</a:t>
            </a:r>
          </a:p>
        </p:txBody>
      </p:sp>
      <p:sp>
        <p:nvSpPr>
          <p:cNvPr id="7" name="Tekstvak 6"/>
          <p:cNvSpPr txBox="1"/>
          <p:nvPr/>
        </p:nvSpPr>
        <p:spPr>
          <a:xfrm>
            <a:off x="1784942" y="4024649"/>
            <a:ext cx="3804111" cy="584775"/>
          </a:xfrm>
          <a:prstGeom prst="rect">
            <a:avLst/>
          </a:prstGeom>
          <a:noFill/>
        </p:spPr>
        <p:txBody>
          <a:bodyPr wrap="square" rtlCol="0">
            <a:spAutoFit/>
          </a:bodyPr>
          <a:lstStyle/>
          <a:p>
            <a:r>
              <a:rPr lang="nl-BE" sz="3200">
                <a:solidFill>
                  <a:schemeClr val="bg1"/>
                </a:solidFill>
              </a:rPr>
              <a:t>1250 medewerkers</a:t>
            </a:r>
          </a:p>
        </p:txBody>
      </p:sp>
      <p:sp>
        <p:nvSpPr>
          <p:cNvPr id="8" name="Tekstvak 7"/>
          <p:cNvSpPr txBox="1"/>
          <p:nvPr/>
        </p:nvSpPr>
        <p:spPr>
          <a:xfrm>
            <a:off x="1784942" y="5455944"/>
            <a:ext cx="2831651" cy="584775"/>
          </a:xfrm>
          <a:prstGeom prst="rect">
            <a:avLst/>
          </a:prstGeom>
          <a:noFill/>
        </p:spPr>
        <p:txBody>
          <a:bodyPr wrap="square" rtlCol="0">
            <a:spAutoFit/>
          </a:bodyPr>
          <a:lstStyle/>
          <a:p>
            <a:r>
              <a:rPr lang="nl-BE" sz="3200">
                <a:solidFill>
                  <a:schemeClr val="bg1"/>
                </a:solidFill>
              </a:rPr>
              <a:t>2000 partners</a:t>
            </a:r>
          </a:p>
        </p:txBody>
      </p:sp>
      <p:sp>
        <p:nvSpPr>
          <p:cNvPr id="9" name="Tekstvak 8"/>
          <p:cNvSpPr txBox="1"/>
          <p:nvPr/>
        </p:nvSpPr>
        <p:spPr>
          <a:xfrm>
            <a:off x="1766021" y="4484848"/>
            <a:ext cx="3501751" cy="584775"/>
          </a:xfrm>
          <a:prstGeom prst="rect">
            <a:avLst/>
          </a:prstGeom>
          <a:noFill/>
        </p:spPr>
        <p:txBody>
          <a:bodyPr wrap="square" rtlCol="0">
            <a:spAutoFit/>
          </a:bodyPr>
          <a:lstStyle/>
          <a:p>
            <a:r>
              <a:rPr lang="nl-BE" sz="3200">
                <a:solidFill>
                  <a:schemeClr val="bg1"/>
                </a:solidFill>
              </a:rPr>
              <a:t>12.500 studenten</a:t>
            </a:r>
          </a:p>
        </p:txBody>
      </p:sp>
      <p:sp>
        <p:nvSpPr>
          <p:cNvPr id="10" name="Tekstvak 9"/>
          <p:cNvSpPr txBox="1"/>
          <p:nvPr/>
        </p:nvSpPr>
        <p:spPr>
          <a:xfrm>
            <a:off x="1784942" y="4978845"/>
            <a:ext cx="3583779" cy="584775"/>
          </a:xfrm>
          <a:prstGeom prst="rect">
            <a:avLst/>
          </a:prstGeom>
          <a:noFill/>
        </p:spPr>
        <p:txBody>
          <a:bodyPr wrap="square" rtlCol="0">
            <a:spAutoFit/>
          </a:bodyPr>
          <a:lstStyle/>
          <a:p>
            <a:r>
              <a:rPr lang="nl-BE" sz="3200">
                <a:solidFill>
                  <a:schemeClr val="bg1"/>
                </a:solidFill>
              </a:rPr>
              <a:t>1000 gastsprekers</a:t>
            </a:r>
          </a:p>
        </p:txBody>
      </p:sp>
      <p:sp>
        <p:nvSpPr>
          <p:cNvPr id="19" name="Tekstvak 18"/>
          <p:cNvSpPr txBox="1"/>
          <p:nvPr/>
        </p:nvSpPr>
        <p:spPr>
          <a:xfrm>
            <a:off x="1784941" y="5873822"/>
            <a:ext cx="3444339" cy="584775"/>
          </a:xfrm>
          <a:prstGeom prst="rect">
            <a:avLst/>
          </a:prstGeom>
          <a:noFill/>
        </p:spPr>
        <p:txBody>
          <a:bodyPr wrap="square" rtlCol="0" anchor="t">
            <a:spAutoFit/>
          </a:bodyPr>
          <a:lstStyle/>
          <a:p>
            <a:r>
              <a:rPr lang="nl-BE" sz="3200">
                <a:solidFill>
                  <a:schemeClr val="bg1"/>
                </a:solidFill>
              </a:rPr>
              <a:t>15 studentenclubs</a:t>
            </a:r>
          </a:p>
        </p:txBody>
      </p:sp>
    </p:spTree>
    <p:extLst>
      <p:ext uri="{BB962C8B-B14F-4D97-AF65-F5344CB8AC3E}">
        <p14:creationId xmlns:p14="http://schemas.microsoft.com/office/powerpoint/2010/main" val="8742995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p:cNvSpPr/>
          <p:nvPr/>
        </p:nvSpPr>
        <p:spPr>
          <a:xfrm>
            <a:off x="0" y="1802039"/>
            <a:ext cx="9504608" cy="497225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p>
        </p:txBody>
      </p:sp>
      <p:sp>
        <p:nvSpPr>
          <p:cNvPr id="20482" name="Rectangle 4"/>
          <p:cNvSpPr>
            <a:spLocks noGrp="1" noChangeArrowheads="1"/>
          </p:cNvSpPr>
          <p:nvPr>
            <p:ph type="title"/>
          </p:nvPr>
        </p:nvSpPr>
        <p:spPr/>
        <p:txBody>
          <a:bodyPr/>
          <a:lstStyle/>
          <a:p>
            <a:r>
              <a:rPr lang="nl-BE" dirty="0">
                <a:solidFill>
                  <a:srgbClr val="FF0000"/>
                </a:solidFill>
              </a:rPr>
              <a:t>5.	VIVES: een getuigenis  - </a:t>
            </a:r>
            <a:r>
              <a:rPr lang="nl-BE" dirty="0" err="1">
                <a:solidFill>
                  <a:srgbClr val="FF0000"/>
                </a:solidFill>
              </a:rPr>
              <a:t>multicampusonderwijs</a:t>
            </a:r>
            <a:endParaRPr lang="nl-NL" sz="3200" dirty="0">
              <a:solidFill>
                <a:srgbClr val="FF0000"/>
              </a:solidFill>
              <a:latin typeface="+mn-lt"/>
              <a:ea typeface="ＭＳ Ｐゴシック" pitchFamily="34" charset="-128"/>
            </a:endParaRPr>
          </a:p>
        </p:txBody>
      </p:sp>
      <p:sp>
        <p:nvSpPr>
          <p:cNvPr id="3" name="Tijdelijke aanduiding voor inhoud 2"/>
          <p:cNvSpPr>
            <a:spLocks noGrp="1"/>
          </p:cNvSpPr>
          <p:nvPr>
            <p:ph idx="1"/>
          </p:nvPr>
        </p:nvSpPr>
        <p:spPr/>
        <p:txBody>
          <a:bodyPr/>
          <a:lstStyle/>
          <a:p>
            <a:endParaRPr lang="nl-BE"/>
          </a:p>
        </p:txBody>
      </p:sp>
      <p:sp>
        <p:nvSpPr>
          <p:cNvPr id="6" name="Afgeronde rechthoek 5"/>
          <p:cNvSpPr/>
          <p:nvPr/>
        </p:nvSpPr>
        <p:spPr>
          <a:xfrm>
            <a:off x="256973" y="1880519"/>
            <a:ext cx="2808287" cy="576262"/>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BE" sz="2800" b="1"/>
              <a:t>6 studiegebieden</a:t>
            </a:r>
          </a:p>
        </p:txBody>
      </p:sp>
      <p:sp>
        <p:nvSpPr>
          <p:cNvPr id="4" name="Vrije vorm 3"/>
          <p:cNvSpPr/>
          <p:nvPr/>
        </p:nvSpPr>
        <p:spPr>
          <a:xfrm>
            <a:off x="1274992" y="2442815"/>
            <a:ext cx="5418669" cy="538200"/>
          </a:xfrm>
          <a:custGeom>
            <a:avLst/>
            <a:gdLst>
              <a:gd name="connsiteX0" fmla="*/ 0 w 5256583"/>
              <a:gd name="connsiteY0" fmla="*/ 89702 h 538200"/>
              <a:gd name="connsiteX1" fmla="*/ 89702 w 5256583"/>
              <a:gd name="connsiteY1" fmla="*/ 0 h 538200"/>
              <a:gd name="connsiteX2" fmla="*/ 5166881 w 5256583"/>
              <a:gd name="connsiteY2" fmla="*/ 0 h 538200"/>
              <a:gd name="connsiteX3" fmla="*/ 5256583 w 5256583"/>
              <a:gd name="connsiteY3" fmla="*/ 89702 h 538200"/>
              <a:gd name="connsiteX4" fmla="*/ 5256583 w 5256583"/>
              <a:gd name="connsiteY4" fmla="*/ 448498 h 538200"/>
              <a:gd name="connsiteX5" fmla="*/ 5166881 w 5256583"/>
              <a:gd name="connsiteY5" fmla="*/ 538200 h 538200"/>
              <a:gd name="connsiteX6" fmla="*/ 89702 w 5256583"/>
              <a:gd name="connsiteY6" fmla="*/ 538200 h 538200"/>
              <a:gd name="connsiteX7" fmla="*/ 0 w 5256583"/>
              <a:gd name="connsiteY7" fmla="*/ 448498 h 538200"/>
              <a:gd name="connsiteX8" fmla="*/ 0 w 5256583"/>
              <a:gd name="connsiteY8" fmla="*/ 89702 h 5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56583" h="538200">
                <a:moveTo>
                  <a:pt x="0" y="89702"/>
                </a:moveTo>
                <a:cubicBezTo>
                  <a:pt x="0" y="40161"/>
                  <a:pt x="40161" y="0"/>
                  <a:pt x="89702" y="0"/>
                </a:cubicBezTo>
                <a:lnTo>
                  <a:pt x="5166881" y="0"/>
                </a:lnTo>
                <a:cubicBezTo>
                  <a:pt x="5216422" y="0"/>
                  <a:pt x="5256583" y="40161"/>
                  <a:pt x="5256583" y="89702"/>
                </a:cubicBezTo>
                <a:lnTo>
                  <a:pt x="5256583" y="448498"/>
                </a:lnTo>
                <a:cubicBezTo>
                  <a:pt x="5256583" y="498039"/>
                  <a:pt x="5216422" y="538200"/>
                  <a:pt x="5166881" y="538200"/>
                </a:cubicBezTo>
                <a:lnTo>
                  <a:pt x="89702" y="538200"/>
                </a:lnTo>
                <a:cubicBezTo>
                  <a:pt x="40161" y="538200"/>
                  <a:pt x="0" y="498039"/>
                  <a:pt x="0" y="448498"/>
                </a:cubicBezTo>
                <a:lnTo>
                  <a:pt x="0" y="89702"/>
                </a:lnTo>
                <a:close/>
              </a:path>
            </a:pathLst>
          </a:custGeom>
          <a:solidFill>
            <a:srgbClr val="92D05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13903" tIns="113903" rIns="113903" bIns="113903" numCol="1" spcCol="1270" anchor="ctr" anchorCtr="0">
            <a:noAutofit/>
          </a:bodyPr>
          <a:lstStyle/>
          <a:p>
            <a:pPr lvl="0" algn="l" defTabSz="1022350">
              <a:lnSpc>
                <a:spcPct val="90000"/>
              </a:lnSpc>
              <a:spcBef>
                <a:spcPct val="0"/>
              </a:spcBef>
              <a:spcAft>
                <a:spcPct val="35000"/>
              </a:spcAft>
            </a:pPr>
            <a:r>
              <a:rPr lang="nl-BE" sz="2300" b="1" kern="1200"/>
              <a:t>biotechniek</a:t>
            </a:r>
          </a:p>
        </p:txBody>
      </p:sp>
      <p:sp>
        <p:nvSpPr>
          <p:cNvPr id="7" name="Vrije vorm 6"/>
          <p:cNvSpPr/>
          <p:nvPr/>
        </p:nvSpPr>
        <p:spPr>
          <a:xfrm>
            <a:off x="1274992" y="3089197"/>
            <a:ext cx="5418669" cy="538200"/>
          </a:xfrm>
          <a:custGeom>
            <a:avLst/>
            <a:gdLst>
              <a:gd name="connsiteX0" fmla="*/ 0 w 5256583"/>
              <a:gd name="connsiteY0" fmla="*/ 89702 h 538200"/>
              <a:gd name="connsiteX1" fmla="*/ 89702 w 5256583"/>
              <a:gd name="connsiteY1" fmla="*/ 0 h 538200"/>
              <a:gd name="connsiteX2" fmla="*/ 5166881 w 5256583"/>
              <a:gd name="connsiteY2" fmla="*/ 0 h 538200"/>
              <a:gd name="connsiteX3" fmla="*/ 5256583 w 5256583"/>
              <a:gd name="connsiteY3" fmla="*/ 89702 h 538200"/>
              <a:gd name="connsiteX4" fmla="*/ 5256583 w 5256583"/>
              <a:gd name="connsiteY4" fmla="*/ 448498 h 538200"/>
              <a:gd name="connsiteX5" fmla="*/ 5166881 w 5256583"/>
              <a:gd name="connsiteY5" fmla="*/ 538200 h 538200"/>
              <a:gd name="connsiteX6" fmla="*/ 89702 w 5256583"/>
              <a:gd name="connsiteY6" fmla="*/ 538200 h 538200"/>
              <a:gd name="connsiteX7" fmla="*/ 0 w 5256583"/>
              <a:gd name="connsiteY7" fmla="*/ 448498 h 538200"/>
              <a:gd name="connsiteX8" fmla="*/ 0 w 5256583"/>
              <a:gd name="connsiteY8" fmla="*/ 89702 h 5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56583" h="538200">
                <a:moveTo>
                  <a:pt x="0" y="89702"/>
                </a:moveTo>
                <a:cubicBezTo>
                  <a:pt x="0" y="40161"/>
                  <a:pt x="40161" y="0"/>
                  <a:pt x="89702" y="0"/>
                </a:cubicBezTo>
                <a:lnTo>
                  <a:pt x="5166881" y="0"/>
                </a:lnTo>
                <a:cubicBezTo>
                  <a:pt x="5216422" y="0"/>
                  <a:pt x="5256583" y="40161"/>
                  <a:pt x="5256583" y="89702"/>
                </a:cubicBezTo>
                <a:lnTo>
                  <a:pt x="5256583" y="448498"/>
                </a:lnTo>
                <a:cubicBezTo>
                  <a:pt x="5256583" y="498039"/>
                  <a:pt x="5216422" y="538200"/>
                  <a:pt x="5166881" y="538200"/>
                </a:cubicBezTo>
                <a:lnTo>
                  <a:pt x="89702" y="538200"/>
                </a:lnTo>
                <a:cubicBezTo>
                  <a:pt x="40161" y="538200"/>
                  <a:pt x="0" y="498039"/>
                  <a:pt x="0" y="448498"/>
                </a:cubicBezTo>
                <a:lnTo>
                  <a:pt x="0" y="89702"/>
                </a:lnTo>
                <a:close/>
              </a:path>
            </a:pathLst>
          </a:custGeom>
          <a:solidFill>
            <a:srgbClr val="62BEAF"/>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13903" tIns="113903" rIns="113903" bIns="113903" numCol="1" spcCol="1270" anchor="ctr" anchorCtr="0">
            <a:noAutofit/>
          </a:bodyPr>
          <a:lstStyle/>
          <a:p>
            <a:pPr lvl="0" algn="l" defTabSz="1022350">
              <a:lnSpc>
                <a:spcPct val="90000"/>
              </a:lnSpc>
              <a:spcBef>
                <a:spcPct val="0"/>
              </a:spcBef>
              <a:spcAft>
                <a:spcPct val="35000"/>
              </a:spcAft>
            </a:pPr>
            <a:r>
              <a:rPr lang="nl-BE" sz="2300" b="1"/>
              <a:t>gezondheidszorg</a:t>
            </a:r>
          </a:p>
        </p:txBody>
      </p:sp>
      <p:sp>
        <p:nvSpPr>
          <p:cNvPr id="8" name="Vrije vorm 7"/>
          <p:cNvSpPr/>
          <p:nvPr/>
        </p:nvSpPr>
        <p:spPr>
          <a:xfrm>
            <a:off x="1274992" y="3693637"/>
            <a:ext cx="5418669" cy="538200"/>
          </a:xfrm>
          <a:custGeom>
            <a:avLst/>
            <a:gdLst>
              <a:gd name="connsiteX0" fmla="*/ 0 w 5256583"/>
              <a:gd name="connsiteY0" fmla="*/ 89702 h 538200"/>
              <a:gd name="connsiteX1" fmla="*/ 89702 w 5256583"/>
              <a:gd name="connsiteY1" fmla="*/ 0 h 538200"/>
              <a:gd name="connsiteX2" fmla="*/ 5166881 w 5256583"/>
              <a:gd name="connsiteY2" fmla="*/ 0 h 538200"/>
              <a:gd name="connsiteX3" fmla="*/ 5256583 w 5256583"/>
              <a:gd name="connsiteY3" fmla="*/ 89702 h 538200"/>
              <a:gd name="connsiteX4" fmla="*/ 5256583 w 5256583"/>
              <a:gd name="connsiteY4" fmla="*/ 448498 h 538200"/>
              <a:gd name="connsiteX5" fmla="*/ 5166881 w 5256583"/>
              <a:gd name="connsiteY5" fmla="*/ 538200 h 538200"/>
              <a:gd name="connsiteX6" fmla="*/ 89702 w 5256583"/>
              <a:gd name="connsiteY6" fmla="*/ 538200 h 538200"/>
              <a:gd name="connsiteX7" fmla="*/ 0 w 5256583"/>
              <a:gd name="connsiteY7" fmla="*/ 448498 h 538200"/>
              <a:gd name="connsiteX8" fmla="*/ 0 w 5256583"/>
              <a:gd name="connsiteY8" fmla="*/ 89702 h 5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56583" h="538200">
                <a:moveTo>
                  <a:pt x="0" y="89702"/>
                </a:moveTo>
                <a:cubicBezTo>
                  <a:pt x="0" y="40161"/>
                  <a:pt x="40161" y="0"/>
                  <a:pt x="89702" y="0"/>
                </a:cubicBezTo>
                <a:lnTo>
                  <a:pt x="5166881" y="0"/>
                </a:lnTo>
                <a:cubicBezTo>
                  <a:pt x="5216422" y="0"/>
                  <a:pt x="5256583" y="40161"/>
                  <a:pt x="5256583" y="89702"/>
                </a:cubicBezTo>
                <a:lnTo>
                  <a:pt x="5256583" y="448498"/>
                </a:lnTo>
                <a:cubicBezTo>
                  <a:pt x="5256583" y="498039"/>
                  <a:pt x="5216422" y="538200"/>
                  <a:pt x="5166881" y="538200"/>
                </a:cubicBezTo>
                <a:lnTo>
                  <a:pt x="89702" y="538200"/>
                </a:lnTo>
                <a:cubicBezTo>
                  <a:pt x="40161" y="538200"/>
                  <a:pt x="0" y="498039"/>
                  <a:pt x="0" y="448498"/>
                </a:cubicBezTo>
                <a:lnTo>
                  <a:pt x="0" y="89702"/>
                </a:lnTo>
                <a:close/>
              </a:path>
            </a:pathLst>
          </a:custGeom>
          <a:solidFill>
            <a:srgbClr val="0070C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13903" tIns="113903" rIns="113903" bIns="113903" numCol="1" spcCol="1270" anchor="ctr" anchorCtr="0">
            <a:noAutofit/>
          </a:bodyPr>
          <a:lstStyle/>
          <a:p>
            <a:pPr lvl="0" algn="l" defTabSz="1022350">
              <a:lnSpc>
                <a:spcPct val="90000"/>
              </a:lnSpc>
              <a:spcBef>
                <a:spcPct val="0"/>
              </a:spcBef>
              <a:spcAft>
                <a:spcPct val="35000"/>
              </a:spcAft>
            </a:pPr>
            <a:r>
              <a:rPr lang="nl-BE" sz="2300" b="1" dirty="0"/>
              <a:t>handelswetenschappen &amp; bedrijfskunde</a:t>
            </a:r>
          </a:p>
        </p:txBody>
      </p:sp>
      <p:sp>
        <p:nvSpPr>
          <p:cNvPr id="9" name="Vrije vorm 8"/>
          <p:cNvSpPr/>
          <p:nvPr/>
        </p:nvSpPr>
        <p:spPr>
          <a:xfrm>
            <a:off x="1274992" y="4298078"/>
            <a:ext cx="5418669" cy="538200"/>
          </a:xfrm>
          <a:custGeom>
            <a:avLst/>
            <a:gdLst>
              <a:gd name="connsiteX0" fmla="*/ 0 w 5256583"/>
              <a:gd name="connsiteY0" fmla="*/ 89702 h 538200"/>
              <a:gd name="connsiteX1" fmla="*/ 89702 w 5256583"/>
              <a:gd name="connsiteY1" fmla="*/ 0 h 538200"/>
              <a:gd name="connsiteX2" fmla="*/ 5166881 w 5256583"/>
              <a:gd name="connsiteY2" fmla="*/ 0 h 538200"/>
              <a:gd name="connsiteX3" fmla="*/ 5256583 w 5256583"/>
              <a:gd name="connsiteY3" fmla="*/ 89702 h 538200"/>
              <a:gd name="connsiteX4" fmla="*/ 5256583 w 5256583"/>
              <a:gd name="connsiteY4" fmla="*/ 448498 h 538200"/>
              <a:gd name="connsiteX5" fmla="*/ 5166881 w 5256583"/>
              <a:gd name="connsiteY5" fmla="*/ 538200 h 538200"/>
              <a:gd name="connsiteX6" fmla="*/ 89702 w 5256583"/>
              <a:gd name="connsiteY6" fmla="*/ 538200 h 538200"/>
              <a:gd name="connsiteX7" fmla="*/ 0 w 5256583"/>
              <a:gd name="connsiteY7" fmla="*/ 448498 h 538200"/>
              <a:gd name="connsiteX8" fmla="*/ 0 w 5256583"/>
              <a:gd name="connsiteY8" fmla="*/ 89702 h 5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56583" h="538200">
                <a:moveTo>
                  <a:pt x="0" y="89702"/>
                </a:moveTo>
                <a:cubicBezTo>
                  <a:pt x="0" y="40161"/>
                  <a:pt x="40161" y="0"/>
                  <a:pt x="89702" y="0"/>
                </a:cubicBezTo>
                <a:lnTo>
                  <a:pt x="5166881" y="0"/>
                </a:lnTo>
                <a:cubicBezTo>
                  <a:pt x="5216422" y="0"/>
                  <a:pt x="5256583" y="40161"/>
                  <a:pt x="5256583" y="89702"/>
                </a:cubicBezTo>
                <a:lnTo>
                  <a:pt x="5256583" y="448498"/>
                </a:lnTo>
                <a:cubicBezTo>
                  <a:pt x="5256583" y="498039"/>
                  <a:pt x="5216422" y="538200"/>
                  <a:pt x="5166881" y="538200"/>
                </a:cubicBezTo>
                <a:lnTo>
                  <a:pt x="89702" y="538200"/>
                </a:lnTo>
                <a:cubicBezTo>
                  <a:pt x="40161" y="538200"/>
                  <a:pt x="0" y="498039"/>
                  <a:pt x="0" y="448498"/>
                </a:cubicBezTo>
                <a:lnTo>
                  <a:pt x="0" y="89702"/>
                </a:lnTo>
                <a:close/>
              </a:path>
            </a:pathLst>
          </a:custGeom>
          <a:solidFill>
            <a:srgbClr val="00B0F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13903" tIns="113903" rIns="113903" bIns="113903" numCol="1" spcCol="1270" anchor="ctr" anchorCtr="0">
            <a:noAutofit/>
          </a:bodyPr>
          <a:lstStyle/>
          <a:p>
            <a:pPr lvl="0" algn="l" defTabSz="1022350">
              <a:lnSpc>
                <a:spcPct val="90000"/>
              </a:lnSpc>
              <a:spcBef>
                <a:spcPct val="0"/>
              </a:spcBef>
              <a:spcAft>
                <a:spcPct val="35000"/>
              </a:spcAft>
            </a:pPr>
            <a:r>
              <a:rPr lang="nl-BE" sz="2300" b="1"/>
              <a:t>industriële wetenschappen &amp; technologie</a:t>
            </a:r>
          </a:p>
        </p:txBody>
      </p:sp>
      <p:sp>
        <p:nvSpPr>
          <p:cNvPr id="11" name="Vrije vorm 10"/>
          <p:cNvSpPr/>
          <p:nvPr/>
        </p:nvSpPr>
        <p:spPr>
          <a:xfrm>
            <a:off x="1274992" y="4902517"/>
            <a:ext cx="5418669" cy="538200"/>
          </a:xfrm>
          <a:custGeom>
            <a:avLst/>
            <a:gdLst>
              <a:gd name="connsiteX0" fmla="*/ 0 w 5256583"/>
              <a:gd name="connsiteY0" fmla="*/ 89702 h 538200"/>
              <a:gd name="connsiteX1" fmla="*/ 89702 w 5256583"/>
              <a:gd name="connsiteY1" fmla="*/ 0 h 538200"/>
              <a:gd name="connsiteX2" fmla="*/ 5166881 w 5256583"/>
              <a:gd name="connsiteY2" fmla="*/ 0 h 538200"/>
              <a:gd name="connsiteX3" fmla="*/ 5256583 w 5256583"/>
              <a:gd name="connsiteY3" fmla="*/ 89702 h 538200"/>
              <a:gd name="connsiteX4" fmla="*/ 5256583 w 5256583"/>
              <a:gd name="connsiteY4" fmla="*/ 448498 h 538200"/>
              <a:gd name="connsiteX5" fmla="*/ 5166881 w 5256583"/>
              <a:gd name="connsiteY5" fmla="*/ 538200 h 538200"/>
              <a:gd name="connsiteX6" fmla="*/ 89702 w 5256583"/>
              <a:gd name="connsiteY6" fmla="*/ 538200 h 538200"/>
              <a:gd name="connsiteX7" fmla="*/ 0 w 5256583"/>
              <a:gd name="connsiteY7" fmla="*/ 448498 h 538200"/>
              <a:gd name="connsiteX8" fmla="*/ 0 w 5256583"/>
              <a:gd name="connsiteY8" fmla="*/ 89702 h 5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56583" h="538200">
                <a:moveTo>
                  <a:pt x="0" y="89702"/>
                </a:moveTo>
                <a:cubicBezTo>
                  <a:pt x="0" y="40161"/>
                  <a:pt x="40161" y="0"/>
                  <a:pt x="89702" y="0"/>
                </a:cubicBezTo>
                <a:lnTo>
                  <a:pt x="5166881" y="0"/>
                </a:lnTo>
                <a:cubicBezTo>
                  <a:pt x="5216422" y="0"/>
                  <a:pt x="5256583" y="40161"/>
                  <a:pt x="5256583" y="89702"/>
                </a:cubicBezTo>
                <a:lnTo>
                  <a:pt x="5256583" y="448498"/>
                </a:lnTo>
                <a:cubicBezTo>
                  <a:pt x="5256583" y="498039"/>
                  <a:pt x="5216422" y="538200"/>
                  <a:pt x="5166881" y="538200"/>
                </a:cubicBezTo>
                <a:lnTo>
                  <a:pt x="89702" y="538200"/>
                </a:lnTo>
                <a:cubicBezTo>
                  <a:pt x="40161" y="538200"/>
                  <a:pt x="0" y="498039"/>
                  <a:pt x="0" y="448498"/>
                </a:cubicBezTo>
                <a:lnTo>
                  <a:pt x="0" y="89702"/>
                </a:lnTo>
                <a:close/>
              </a:path>
            </a:pathLst>
          </a:custGeom>
          <a:solidFill>
            <a:srgbClr val="F06010"/>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13903" tIns="113903" rIns="113903" bIns="113903" numCol="1" spcCol="1270" anchor="ctr" anchorCtr="0">
            <a:noAutofit/>
          </a:bodyPr>
          <a:lstStyle/>
          <a:p>
            <a:pPr lvl="0" algn="l" defTabSz="1022350">
              <a:lnSpc>
                <a:spcPct val="90000"/>
              </a:lnSpc>
              <a:spcBef>
                <a:spcPct val="0"/>
              </a:spcBef>
              <a:spcAft>
                <a:spcPct val="35000"/>
              </a:spcAft>
            </a:pPr>
            <a:r>
              <a:rPr lang="nl-BE" sz="2300" b="1"/>
              <a:t>onderwijs</a:t>
            </a:r>
          </a:p>
        </p:txBody>
      </p:sp>
      <p:sp>
        <p:nvSpPr>
          <p:cNvPr id="12" name="Vrije vorm 11"/>
          <p:cNvSpPr/>
          <p:nvPr/>
        </p:nvSpPr>
        <p:spPr>
          <a:xfrm>
            <a:off x="1274992" y="5506958"/>
            <a:ext cx="5418669" cy="538200"/>
          </a:xfrm>
          <a:custGeom>
            <a:avLst/>
            <a:gdLst>
              <a:gd name="connsiteX0" fmla="*/ 0 w 5256583"/>
              <a:gd name="connsiteY0" fmla="*/ 89702 h 538200"/>
              <a:gd name="connsiteX1" fmla="*/ 89702 w 5256583"/>
              <a:gd name="connsiteY1" fmla="*/ 0 h 538200"/>
              <a:gd name="connsiteX2" fmla="*/ 5166881 w 5256583"/>
              <a:gd name="connsiteY2" fmla="*/ 0 h 538200"/>
              <a:gd name="connsiteX3" fmla="*/ 5256583 w 5256583"/>
              <a:gd name="connsiteY3" fmla="*/ 89702 h 538200"/>
              <a:gd name="connsiteX4" fmla="*/ 5256583 w 5256583"/>
              <a:gd name="connsiteY4" fmla="*/ 448498 h 538200"/>
              <a:gd name="connsiteX5" fmla="*/ 5166881 w 5256583"/>
              <a:gd name="connsiteY5" fmla="*/ 538200 h 538200"/>
              <a:gd name="connsiteX6" fmla="*/ 89702 w 5256583"/>
              <a:gd name="connsiteY6" fmla="*/ 538200 h 538200"/>
              <a:gd name="connsiteX7" fmla="*/ 0 w 5256583"/>
              <a:gd name="connsiteY7" fmla="*/ 448498 h 538200"/>
              <a:gd name="connsiteX8" fmla="*/ 0 w 5256583"/>
              <a:gd name="connsiteY8" fmla="*/ 89702 h 5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56583" h="538200">
                <a:moveTo>
                  <a:pt x="0" y="89702"/>
                </a:moveTo>
                <a:cubicBezTo>
                  <a:pt x="0" y="40161"/>
                  <a:pt x="40161" y="0"/>
                  <a:pt x="89702" y="0"/>
                </a:cubicBezTo>
                <a:lnTo>
                  <a:pt x="5166881" y="0"/>
                </a:lnTo>
                <a:cubicBezTo>
                  <a:pt x="5216422" y="0"/>
                  <a:pt x="5256583" y="40161"/>
                  <a:pt x="5256583" y="89702"/>
                </a:cubicBezTo>
                <a:lnTo>
                  <a:pt x="5256583" y="448498"/>
                </a:lnTo>
                <a:cubicBezTo>
                  <a:pt x="5256583" y="498039"/>
                  <a:pt x="5216422" y="538200"/>
                  <a:pt x="5166881" y="538200"/>
                </a:cubicBezTo>
                <a:lnTo>
                  <a:pt x="89702" y="538200"/>
                </a:lnTo>
                <a:cubicBezTo>
                  <a:pt x="40161" y="538200"/>
                  <a:pt x="0" y="498039"/>
                  <a:pt x="0" y="448498"/>
                </a:cubicBezTo>
                <a:lnTo>
                  <a:pt x="0" y="89702"/>
                </a:lnTo>
                <a:close/>
              </a:path>
            </a:pathLst>
          </a:custGeom>
          <a:solidFill>
            <a:srgbClr val="FF0066"/>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13903" tIns="113903" rIns="113903" bIns="113903" numCol="1" spcCol="1270" anchor="ctr" anchorCtr="0">
            <a:noAutofit/>
          </a:bodyPr>
          <a:lstStyle/>
          <a:p>
            <a:pPr lvl="0" algn="l" defTabSz="1022350">
              <a:lnSpc>
                <a:spcPct val="90000"/>
              </a:lnSpc>
              <a:spcBef>
                <a:spcPct val="0"/>
              </a:spcBef>
              <a:spcAft>
                <a:spcPct val="35000"/>
              </a:spcAft>
            </a:pPr>
            <a:r>
              <a:rPr lang="nl-BE" sz="2300" b="1"/>
              <a:t>sociaal-agogisch werk</a:t>
            </a:r>
            <a:endParaRPr lang="nl-NL" sz="2300" b="1"/>
          </a:p>
        </p:txBody>
      </p:sp>
      <p:pic>
        <p:nvPicPr>
          <p:cNvPr id="20487" name="Picture 10" descr="http://www.actievoorstarters.be/application/v3/public/upload/0/default/606/tiel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8116" y="4941583"/>
            <a:ext cx="659161" cy="43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2" descr="http://www.kortrijk.be/files/kortrijk/leiedal_them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38117" y="3217001"/>
            <a:ext cx="935571" cy="313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2" descr="http://www.kortrijk.be/files/kortrijk/leiedal_them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33584" y="3829294"/>
            <a:ext cx="934112" cy="313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2" descr="http://www.kortrijk.be/files/kortrijk/leiedal_them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65798" y="4410318"/>
            <a:ext cx="935571" cy="313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2" descr="http://www.kortrijk.be/files/kortrijk/leiedal_theme_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5252" y="5617916"/>
            <a:ext cx="935571" cy="313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4" descr="http://www.natourroeselare.be/wp-content/uploads/2010/06/stad-roeselare-log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4886" y="2521573"/>
            <a:ext cx="578353" cy="394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4" descr="http://www.natourroeselare.be/wp-content/uploads/2010/06/stad-roeselare-log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3392" y="3089197"/>
            <a:ext cx="683750" cy="466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4" name="Picture 8" descr="http://www.actievoorstarters.be/application/v3/public/upload/0/default/316/torhout.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3191" y="4941582"/>
            <a:ext cx="616730" cy="468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2" descr="data:image/jpeg;base64,/9j/4AAQSkZJRgABAQAAAQABAAD/2wCEAAkGBhIREREQEBEVERMWFRIUGRQUFRcVGRYaGRUXGRYbGBYXHCgiFxkjJRUUJi8sIycpLC8sFSoxNTAqNSYrLCkBCQoKDgwOGg8PGjUlHiQwLCwsNCwsLzQpLC4sKiwvNSopLCwsLCw0LCksKSwpLC4sLSwsLCwsLCw1LCkqLiksNf/AABEIAKIAowMBIgACEQEDEQH/xAAbAAEAAwEBAQEAAAAAAAAAAAAAAwUGBAcBAv/EAEQQAAEDAgQDBQMFDgYDAAAAAAEAAgMREgQFITEGQVETImFxgRSRsQcyUpLRIzM0QlNicnODobKzwcIVVHSEk+EWNUP/xAAZAQEAAwEBAAAAAAAAAAAAAAAAAQIDBAX/xAAqEQACAgECBQMEAwEAAAAAAAAAAQIRAxIxBCEyQVETcZEiYaGxM4HwBf/aAAwDAQACEQMRAD8A9xREQBERAEREAREQBERAEREAREQBERAEREAREQBERAEREAREQBERAEREAREQBERAEREAREQBERAEREAREQBERAFnONoJG4abEQzyxSRsuAY7umhqatIprUrRql4z/AMX+pf8FTJ0s34d1lj7r9ma4Ejmx2HfLPjMSHCVzBZIGgANadrdTqVG/iXE5fj2YTEy+0wSWWvc0B7Q91oJLRQ0I18NdFF8mmfQwYSRsrnA9s91GxyP0tZzY0jkozA3NsyZNeyOCKwBjnNEslji771W5oJPOmgXIn9EdL+r/bnryglmyLJH6Ffb4o9MREXceCc+Mwt4oHvYdaFhp7+qzHDOIlxD5Gyzyd0Ai0ga1IPLwWvWL4NnaySYvcG6D5xA/GPVaR6WZS6kdedy4jCFkjJnSRk0tko6h3pUAaHVaHL8YJomSgUuANOnULP8TYj2gMgw47V11xLdWtoCNXbc+vJX2V4LsYY4q1LW0J8dykuleSY9TrY6lzY7Bdq23tJI9a3RutPv6LpRZ7mqbTtHlnDWNxc+YSYSXGTGOMzVLS1pdY60agaVqK0XqEMVrQ2pNABVxqT5nmV5hwX/AO6xf+5/mNXqS5uH6W/uej/0uWRJKlSfIyHFOXzslwxgxc8YmxDY3tuDgA4OcSyo7pFp8NVqMHhezYGXvfSvekdc416lVvEXz8F/qmfypVcrWKqTObJNvHFe/wCwiItDmCIiAIiIAqXjP8Axf6l/wV0s/wAXw4maCXDYeAP7RlvaOka0NqddNyaD96pPpZtw/wDLH3RT/JH+BSfr3/wMUXysZWzsI8UBbKyRjbxo4g10qNdCAR0ovvBmV5hgGSRPwzJWOdeLZmgtNADo4UINAv3xLkePzIxxPZHhIGuuNZO1e47Vo0U0qaCvPdc1N4dNcz1LS4x5dS03d2tvFblxwHm78TgopJTV4LmF30rTQHzIp6rQriyfKWYWGOCL5rBSp3J3JPiTUrtXVBNRSe55WaUZZJOC5W6CxHCWDZK/EMkaHAtG4/OOx5Fa/GSvaPucfaHX8YNA6Vr/AEWcyDKMThnuc6Nrw5tDR4B3rXX1W0dmcs+ckcuFxD8vnMUhLoXa18OTh4jYj/pbNjwQCDUEVBHMLhznKW4iIsOjhq130T9nVV3D+GxUAEcjGujrpR4qzr5hHUlfcK4uuxoURFmanl3B/dzvFtOhJxP8bT8F6isTxJwbOMW3MMA5omBBdG/QONKGh8RoQfOqtIc+xtAH5Y8P8J4Sz3l1aei5sX0XFruenxVcRpyQa2SabSaa9zpz8VkwLRv7SHejYZSVcqmy7L5ny+04q0PDS2OJhLmxB1LiXkC95oBWgAAoNyrlbx7s4clKorsERFYyCIiAIiIAiIgCLmxWYxxUEj2tJ2BOp8gNSo25xCSAX2k7Xgsr5XAVU0yLR2ovgcDWh238F9UEhEUWKxbIml8r2xtG7nuDQPUoSlfJEqKnbxdhCLhLVv0xHJZ9e22nqrHD4+ORrXRyMe12jS1wIdpXQg67H3Kqknsy0sc49SaJ0RFYoEXAc9w/5eP6wX3/ABzD/lmfWCmmRqR3IufC5jFLURyNfTe0g0XQoJCIiAIiIAiIgCqeJM49niq357ja3w6n0/qrZYnjt57WMchGT73GvwCvBXIpkdRLzhrLbYxM/vSyC4vdqaHYVVtPh2vaWPaHNOhB1BTDNoxoHJrR+5fZZ2t1c4N5akD4qrdslJJUVnD2DMTZWEk0ldQncto2391PcrZQDHxflGfWb9qnR83ZK5KiHGYtsUb5ZDRjGuc49ABUrzzhS7NsXLi8ULoYSBHCdWNcakVGziAKnxcOQWh+UqUty6enMxtPkXtqq/5ImD2OQ8zO+voxgC5ZvVlUO256mCPp8LPMupvSvt5+TbgLKnh1sOaQzxNtZJHOXtbo3tAGgOoNASHEeniVqnOABJNANSTyXGM6w/8AmIv+Rn2raSTqzixTnG9PdNP+ztRRwTte0OY4PadnNIIPqFIrmOxj+PIgDC4DUiQE9aW0+J961Qka2MOcQGhoJJ6UWY49/wDh+0/tU2eS4nsWgsYI+5cWOLnUqOoFAtauKMbqUi3w2ViOeSVgAa9jQQPpAmpp4iisERZt2apUERFBIREQBERAFmeNcsL2NmaK2VDv0Tz9D8Vpl8IVounZWUdSo4MhxwlgjcDqAGu8CBQ/b6rrxMLHNIka1zaGtwBHjuq//wAfY1xfA98DjuGULT5scCFI7Ki8WzTPkbzaA1gPnaKketEdXaIV1TMtwXCx2IdVoNGEiorTvCh81ulHDA1goxoaOgAHwUiTlqdiEdKoreJMp9qws2HrQvaaE8nDVvpUBYn5KcwMT8RgZhZIH3hjtDUANkHmLWnyNV6QqXOuEsPinNlcHRzNpbNE6yQU215+oK55wbkpx3R6GDPFY5YZ7Pn7MuXAEUOoXjPH+DgbmbY42MaCIL2tAAuLtdB1BavTI8kxI7pzCUt2+9Qh/wBezfxourLcgggr2cYLnGrpH997z1c92pKjJB5VWxfhc8eFk5XfKuV/m0d0MLWNDWNDWjYNAAHkAv2iLc88yPHp+8ftP7Vp2xtfGGuAc1zRp1FFW43hhkzg6WWVxGg1YKeQDVNh8k7NoazETBo2FzDTyqxaNqkjNJ6m6OvF4wRmMbl7wwCvgST6UXQqtmQN7VkzpZZHMqRe4EbEbBvirRUddi6vuERFBIREQBERAERVOecQswnZmRpLX1FRyoWl1fANL3eUZUNpK2WhBzemO5bIqiTP6DC/cjXEagEnuCgOtGnk4dB1IX05+PaxhLDW0G6v5pdtTbTrXUac1GpF/Sn48v4LZFV4XPL/AGn7mQIS9tanvFta07tOXInxov1ic5thjmay4yGIBtwbq+lKu5UqmpEelK6oskVO/iEUwhZGXe0C4VJFoo062g/S8tN1+zn49rGEsNbQbq/ml21NtOtdRpzTWifRn48v4LVFUw5+CMU4xkMgMgJqSXWXVpUAfi8ifGi/LeIQYO1s73aCGwPFLy4NFX00Go5JrQ9GfguEVO/iIW4VzIy72jYEkW6AmtoPXy8QpJc8DcSMOWHWwX3DdzZHAW70pE7XxCakPSn48/gtEVdhM37SSaKy10ewcaF4qQHbfNJGhBPodFyycTtZhRipY7QXUDA4EnvU30GwcfRNSCxTbqvH5LtFV5jnoifC229sgBuDgKAyRxggfjayt9FaKU0yjg0k33CIikqEREAREQBRzYdr9HtDt9wDuCDv1BI8ipEQbEE2CjfbexrrTVtQDafDpsv0cMy6+1t1a3UFa0I38iR6qVFFE2yCPAxtL3NY0F/ziAO959dyvx/hcPZ9l2TOzrWy0W18tl1IlInU/JBLgY3WXRtdZq2rR3f0emw9y/RwzLr7W3VrdQVrQjfyJHqpUSiLZ+GwtAIDQASSRTcnevmohl8XZ9l2bOz+haLeu2y6EU0LZBLgI3hodG1wZS0Fo7tNqdF9ODjv7WxvaUpfQXU6V3pqfepkUUNT8kUWEYwuc1jWucauIABcfE818ODjoG2No3UC0UG+w5bn3qZEoWyB2AjJYTG0mP5lWjubfN6bDbop0RSG2wiIhAREQBERAEREAREQBERAEREAREQBERAEREAREQBERAEREB8REQBERAF9REAREQBERAEREAREQBERAEREAREQBER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14" name="AutoShape 4" descr="data:image/jpeg;base64,/9j/4AAQSkZJRgABAQAAAQABAAD/2wCEAAkGBhIREREQEBEVERMWFRIUGRQUFRcVGRYaGRUXGRYbGBYXHCgiFxkjJRUUJi8sIycpLC8sFSoxNTAqNSYrLCkBCQoKDgwOGg8PGjUlHiQwLCwsNCwsLzQpLC4sKiwvNSopLCwsLCw0LCksKSwpLC4sLSwsLCwsLCw1LCkqLiksNf/AABEIAKIAowMBIgACEQEDEQH/xAAbAAEAAwEBAQEAAAAAAAAAAAAAAwUGBAcBAv/EAEQQAAEDAgQDBQMFDgYDAAAAAAEAAgMREgQFITEGQVETImFxgRSRsQcyUpLRIzM0QlNicnODobKzwcIVVHSEk+EWNUP/xAAZAQEAAwEBAAAAAAAAAAAAAAAAAQIDBAX/xAAqEQACAgECBQMEAwEAAAAAAAAAAQIRAxIxBCEyQVETcZEiYaGxM4HwBf/aAAwDAQACEQMRAD8A9xREQBERAEREAREQBERAEREAREQBERAEREAREQBERAEREAREQBERAEREAREQBERAEREAREQBERAEREAREQBERAFnONoJG4abEQzyxSRsuAY7umhqatIprUrRql4z/AMX+pf8FTJ0s34d1lj7r9ma4Ejmx2HfLPjMSHCVzBZIGgANadrdTqVG/iXE5fj2YTEy+0wSWWvc0B7Q91oJLRQ0I18NdFF8mmfQwYSRsrnA9s91GxyP0tZzY0jkozA3NsyZNeyOCKwBjnNEslji771W5oJPOmgXIn9EdL+r/bnryglmyLJH6Ffb4o9MREXceCc+Mwt4oHvYdaFhp7+qzHDOIlxD5Gyzyd0Ai0ga1IPLwWvWL4NnaySYvcG6D5xA/GPVaR6WZS6kdedy4jCFkjJnSRk0tko6h3pUAaHVaHL8YJomSgUuANOnULP8TYj2gMgw47V11xLdWtoCNXbc+vJX2V4LsYY4q1LW0J8dykuleSY9TrY6lzY7Bdq23tJI9a3RutPv6LpRZ7mqbTtHlnDWNxc+YSYSXGTGOMzVLS1pdY60agaVqK0XqEMVrQ2pNABVxqT5nmV5hwX/AO6xf+5/mNXqS5uH6W/uej/0uWRJKlSfIyHFOXzslwxgxc8YmxDY3tuDgA4OcSyo7pFp8NVqMHhezYGXvfSvekdc416lVvEXz8F/qmfypVcrWKqTObJNvHFe/wCwiItDmCIiAIiIAqXjP8Axf6l/wV0s/wAXw4maCXDYeAP7RlvaOka0NqddNyaD96pPpZtw/wDLH3RT/JH+BSfr3/wMUXysZWzsI8UBbKyRjbxo4g10qNdCAR0ovvBmV5hgGSRPwzJWOdeLZmgtNADo4UINAv3xLkePzIxxPZHhIGuuNZO1e47Vo0U0qaCvPdc1N4dNcz1LS4x5dS03d2tvFblxwHm78TgopJTV4LmF30rTQHzIp6rQriyfKWYWGOCL5rBSp3J3JPiTUrtXVBNRSe55WaUZZJOC5W6CxHCWDZK/EMkaHAtG4/OOx5Fa/GSvaPucfaHX8YNA6Vr/AEWcyDKMThnuc6Nrw5tDR4B3rXX1W0dmcs+ckcuFxD8vnMUhLoXa18OTh4jYj/pbNjwQCDUEVBHMLhznKW4iIsOjhq130T9nVV3D+GxUAEcjGujrpR4qzr5hHUlfcK4uuxoURFmanl3B/dzvFtOhJxP8bT8F6isTxJwbOMW3MMA5omBBdG/QONKGh8RoQfOqtIc+xtAH5Y8P8J4Sz3l1aei5sX0XFruenxVcRpyQa2SabSaa9zpz8VkwLRv7SHejYZSVcqmy7L5ny+04q0PDS2OJhLmxB1LiXkC95oBWgAAoNyrlbx7s4clKorsERFYyCIiAIiIAiIgCLmxWYxxUEj2tJ2BOp8gNSo25xCSAX2k7Xgsr5XAVU0yLR2ovgcDWh238F9UEhEUWKxbIml8r2xtG7nuDQPUoSlfJEqKnbxdhCLhLVv0xHJZ9e22nqrHD4+ORrXRyMe12jS1wIdpXQg67H3Kqknsy0sc49SaJ0RFYoEXAc9w/5eP6wX3/ABzD/lmfWCmmRqR3IufC5jFLURyNfTe0g0XQoJCIiAIiIAiIgCqeJM49niq357ja3w6n0/qrZYnjt57WMchGT73GvwCvBXIpkdRLzhrLbYxM/vSyC4vdqaHYVVtPh2vaWPaHNOhB1BTDNoxoHJrR+5fZZ2t1c4N5akD4qrdslJJUVnD2DMTZWEk0ldQncto2391PcrZQDHxflGfWb9qnR83ZK5KiHGYtsUb5ZDRjGuc49ABUrzzhS7NsXLi8ULoYSBHCdWNcakVGziAKnxcOQWh+UqUty6enMxtPkXtqq/5ImD2OQ8zO+voxgC5ZvVlUO256mCPp8LPMupvSvt5+TbgLKnh1sOaQzxNtZJHOXtbo3tAGgOoNASHEeniVqnOABJNANSTyXGM6w/8AmIv+Rn2raSTqzixTnG9PdNP+ztRRwTte0OY4PadnNIIPqFIrmOxj+PIgDC4DUiQE9aW0+J961Qka2MOcQGhoJJ6UWY49/wDh+0/tU2eS4nsWgsYI+5cWOLnUqOoFAtauKMbqUi3w2ViOeSVgAa9jQQPpAmpp4iisERZt2apUERFBIREQBERAFmeNcsL2NmaK2VDv0Tz9D8Vpl8IVounZWUdSo4MhxwlgjcDqAGu8CBQ/b6rrxMLHNIka1zaGtwBHjuq//wAfY1xfA98DjuGULT5scCFI7Ki8WzTPkbzaA1gPnaKketEdXaIV1TMtwXCx2IdVoNGEiorTvCh81ulHDA1goxoaOgAHwUiTlqdiEdKoreJMp9qws2HrQvaaE8nDVvpUBYn5KcwMT8RgZhZIH3hjtDUANkHmLWnyNV6QqXOuEsPinNlcHRzNpbNE6yQU215+oK55wbkpx3R6GDPFY5YZ7Pn7MuXAEUOoXjPH+DgbmbY42MaCIL2tAAuLtdB1BavTI8kxI7pzCUt2+9Qh/wBezfxourLcgggr2cYLnGrpH997z1c92pKjJB5VWxfhc8eFk5XfKuV/m0d0MLWNDWNDWjYNAAHkAv2iLc88yPHp+8ftP7Vp2xtfGGuAc1zRp1FFW43hhkzg6WWVxGg1YKeQDVNh8k7NoazETBo2FzDTyqxaNqkjNJ6m6OvF4wRmMbl7wwCvgST6UXQqtmQN7VkzpZZHMqRe4EbEbBvirRUddi6vuERFBIREQBERAERVOecQswnZmRpLX1FRyoWl1fANL3eUZUNpK2WhBzemO5bIqiTP6DC/cjXEagEnuCgOtGnk4dB1IX05+PaxhLDW0G6v5pdtTbTrXUac1GpF/Sn48v4LZFV4XPL/AGn7mQIS9tanvFta07tOXInxov1ic5thjmay4yGIBtwbq+lKu5UqmpEelK6oskVO/iEUwhZGXe0C4VJFoo062g/S8tN1+zn49rGEsNbQbq/ml21NtOtdRpzTWifRn48v4LVFUw5+CMU4xkMgMgJqSXWXVpUAfi8ifGi/LeIQYO1s73aCGwPFLy4NFX00Go5JrQ9GfguEVO/iIW4VzIy72jYEkW6AmtoPXy8QpJc8DcSMOWHWwX3DdzZHAW70pE7XxCakPSn48/gtEVdhM37SSaKy10ewcaF4qQHbfNJGhBPodFyycTtZhRipY7QXUDA4EnvU30GwcfRNSCxTbqvH5LtFV5jnoifC229sgBuDgKAyRxggfjayt9FaKU0yjg0k33CIikqEREAREQBRzYdr9HtDt9wDuCDv1BI8ipEQbEE2CjfbexrrTVtQDafDpsv0cMy6+1t1a3UFa0I38iR6qVFFE2yCPAxtL3NY0F/ziAO959dyvx/hcPZ9l2TOzrWy0W18tl1IlInU/JBLgY3WXRtdZq2rR3f0emw9y/RwzLr7W3VrdQVrQjfyJHqpUSiLZ+GwtAIDQASSRTcnevmohl8XZ9l2bOz+haLeu2y6EU0LZBLgI3hodG1wZS0Fo7tNqdF9ODjv7WxvaUpfQXU6V3pqfepkUUNT8kUWEYwuc1jWucauIABcfE818ODjoG2No3UC0UG+w5bn3qZEoWyB2AjJYTG0mP5lWjubfN6bDbop0RSG2wiIhAREQBERAEREAREQBERAEREAREQBERAEREAREQBERAEREB8REQBERAF9REAREQBERAEREAREQBERAEREAREQBERA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pic>
        <p:nvPicPr>
          <p:cNvPr id="3078" name="Picture 6" descr="brug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63976" y="3023029"/>
            <a:ext cx="590824" cy="58792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brug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63975" y="3693637"/>
            <a:ext cx="590825" cy="58793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brug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14885" y="4882934"/>
            <a:ext cx="578353" cy="57551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www.muzee.be/image_cache/A0/951/951_295_200_FSImage_0_logo_oostende_kleur3.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98282" y="4271881"/>
            <a:ext cx="927279" cy="628664"/>
          </a:xfrm>
          <a:prstGeom prst="rect">
            <a:avLst/>
          </a:prstGeom>
          <a:noFill/>
          <a:extLst>
            <a:ext uri="{909E8E84-426E-40DD-AFC4-6F175D3DCCD1}">
              <a14:hiddenFill xmlns:a14="http://schemas.microsoft.com/office/drawing/2010/main">
                <a:solidFill>
                  <a:srgbClr val="FFFFFF"/>
                </a:solidFill>
              </a14:hiddenFill>
            </a:ext>
          </a:extLst>
        </p:spPr>
      </p:pic>
      <p:sp>
        <p:nvSpPr>
          <p:cNvPr id="28" name="Afgeronde rechthoek 27"/>
          <p:cNvSpPr/>
          <p:nvPr/>
        </p:nvSpPr>
        <p:spPr>
          <a:xfrm>
            <a:off x="6465193" y="1866553"/>
            <a:ext cx="2332189" cy="576262"/>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BE" sz="2800" b="1"/>
              <a:t>6 campussen</a:t>
            </a:r>
          </a:p>
        </p:txBody>
      </p:sp>
    </p:spTree>
    <p:extLst>
      <p:ext uri="{BB962C8B-B14F-4D97-AF65-F5344CB8AC3E}">
        <p14:creationId xmlns:p14="http://schemas.microsoft.com/office/powerpoint/2010/main" val="13262339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Afbeelding 55" descr="kader-rood.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7710" y="3807589"/>
            <a:ext cx="2673890" cy="951905"/>
          </a:xfrm>
          <a:prstGeom prst="rect">
            <a:avLst/>
          </a:prstGeom>
        </p:spPr>
      </p:pic>
      <p:pic>
        <p:nvPicPr>
          <p:cNvPr id="52" name="Afbeelding 51" descr="kader-rood.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5264" y="2853382"/>
            <a:ext cx="2673890" cy="951905"/>
          </a:xfrm>
          <a:prstGeom prst="rect">
            <a:avLst/>
          </a:prstGeom>
        </p:spPr>
      </p:pic>
      <p:pic>
        <p:nvPicPr>
          <p:cNvPr id="2" name="Afbeelding 1" descr="kader-rood.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9963" y="1888133"/>
            <a:ext cx="2673890" cy="951905"/>
          </a:xfrm>
          <a:prstGeom prst="rect">
            <a:avLst/>
          </a:prstGeom>
        </p:spPr>
      </p:pic>
      <p:sp>
        <p:nvSpPr>
          <p:cNvPr id="27649" name="Titel 2"/>
          <p:cNvSpPr>
            <a:spLocks noGrp="1"/>
          </p:cNvSpPr>
          <p:nvPr>
            <p:ph type="title"/>
          </p:nvPr>
        </p:nvSpPr>
        <p:spPr>
          <a:xfrm>
            <a:off x="3340100" y="249238"/>
            <a:ext cx="2536825" cy="841375"/>
          </a:xfrm>
        </p:spPr>
        <p:txBody>
          <a:bodyPr anchor="ctr"/>
          <a:lstStyle/>
          <a:p>
            <a:pPr algn="ctr" eaLnBrk="1" hangingPunct="1"/>
            <a:r>
              <a:rPr lang="nl-NL" sz="2200">
                <a:solidFill>
                  <a:srgbClr val="FF0000"/>
                </a:solidFill>
                <a:latin typeface="Calibri" charset="0"/>
              </a:rPr>
              <a:t>Expertisecentra</a:t>
            </a:r>
          </a:p>
        </p:txBody>
      </p:sp>
      <p:grpSp>
        <p:nvGrpSpPr>
          <p:cNvPr id="22" name="Groeperen 21"/>
          <p:cNvGrpSpPr>
            <a:grpSpLocks/>
          </p:cNvGrpSpPr>
          <p:nvPr/>
        </p:nvGrpSpPr>
        <p:grpSpPr bwMode="auto">
          <a:xfrm>
            <a:off x="431800" y="4754563"/>
            <a:ext cx="2689225" cy="957262"/>
            <a:chOff x="4588059" y="4110461"/>
            <a:chExt cx="4044944" cy="1440000"/>
          </a:xfrm>
        </p:grpSpPr>
        <p:pic>
          <p:nvPicPr>
            <p:cNvPr id="27695" name="Afbeelding 22" descr="kader-roze.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88059" y="411046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96" name="Tijdelijke aanduiding voor inhoud 1"/>
            <p:cNvSpPr txBox="1">
              <a:spLocks/>
            </p:cNvSpPr>
            <p:nvPr/>
          </p:nvSpPr>
          <p:spPr bwMode="auto">
            <a:xfrm>
              <a:off x="4683797" y="4209935"/>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Sociaal agogisch werk</a:t>
              </a:r>
            </a:p>
          </p:txBody>
        </p:sp>
      </p:grpSp>
      <p:grpSp>
        <p:nvGrpSpPr>
          <p:cNvPr id="25" name="Groeperen 24"/>
          <p:cNvGrpSpPr>
            <a:grpSpLocks/>
          </p:cNvGrpSpPr>
          <p:nvPr/>
        </p:nvGrpSpPr>
        <p:grpSpPr bwMode="auto">
          <a:xfrm>
            <a:off x="431800" y="3997325"/>
            <a:ext cx="2689225" cy="957263"/>
            <a:chOff x="4588059" y="2524264"/>
            <a:chExt cx="4044944" cy="1440000"/>
          </a:xfrm>
        </p:grpSpPr>
        <p:pic>
          <p:nvPicPr>
            <p:cNvPr id="27693" name="Afbeelding 25" descr="kader-oranje.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88059" y="2524264"/>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94" name="Tijdelijke aanduiding voor inhoud 1"/>
            <p:cNvSpPr txBox="1">
              <a:spLocks/>
            </p:cNvSpPr>
            <p:nvPr/>
          </p:nvSpPr>
          <p:spPr bwMode="auto">
            <a:xfrm>
              <a:off x="4683797" y="2633449"/>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Onderwijs</a:t>
              </a:r>
            </a:p>
          </p:txBody>
        </p:sp>
      </p:grpSp>
      <p:grpSp>
        <p:nvGrpSpPr>
          <p:cNvPr id="28" name="Groeperen 27"/>
          <p:cNvGrpSpPr>
            <a:grpSpLocks/>
          </p:cNvGrpSpPr>
          <p:nvPr/>
        </p:nvGrpSpPr>
        <p:grpSpPr bwMode="auto">
          <a:xfrm>
            <a:off x="431800" y="3251200"/>
            <a:ext cx="2689225" cy="957263"/>
            <a:chOff x="4588059" y="1028431"/>
            <a:chExt cx="4044944" cy="1440000"/>
          </a:xfrm>
        </p:grpSpPr>
        <p:pic>
          <p:nvPicPr>
            <p:cNvPr id="27691" name="Afbeelding 28" descr="kader-lichtblauw.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588059" y="102843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92" name="Tijdelijke aanduiding voor inhoud 1"/>
            <p:cNvSpPr txBox="1">
              <a:spLocks/>
            </p:cNvSpPr>
            <p:nvPr/>
          </p:nvSpPr>
          <p:spPr bwMode="auto">
            <a:xfrm>
              <a:off x="4683797" y="1130370"/>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80000"/>
                </a:lnSpc>
                <a:spcBef>
                  <a:spcPct val="20000"/>
                </a:spcBef>
                <a:buFont typeface="Arial" charset="0"/>
                <a:buNone/>
              </a:pPr>
              <a:r>
                <a:rPr lang="en-GB" sz="1700">
                  <a:solidFill>
                    <a:schemeClr val="bg1"/>
                  </a:solidFill>
                </a:rPr>
                <a:t>Industriële wetenschappen</a:t>
              </a:r>
            </a:p>
            <a:p>
              <a:pPr algn="ctr" eaLnBrk="1" hangingPunct="1">
                <a:lnSpc>
                  <a:spcPct val="80000"/>
                </a:lnSpc>
                <a:spcBef>
                  <a:spcPct val="20000"/>
                </a:spcBef>
                <a:buFont typeface="Arial" charset="0"/>
                <a:buNone/>
              </a:pPr>
              <a:r>
                <a:rPr lang="en-GB" sz="1700">
                  <a:solidFill>
                    <a:schemeClr val="bg1"/>
                  </a:solidFill>
                </a:rPr>
                <a:t>&amp; technologie</a:t>
              </a:r>
            </a:p>
          </p:txBody>
        </p:sp>
      </p:grpSp>
      <p:grpSp>
        <p:nvGrpSpPr>
          <p:cNvPr id="40" name="Groeperen 39"/>
          <p:cNvGrpSpPr>
            <a:grpSpLocks/>
          </p:cNvGrpSpPr>
          <p:nvPr/>
        </p:nvGrpSpPr>
        <p:grpSpPr bwMode="auto">
          <a:xfrm>
            <a:off x="3273425" y="4754563"/>
            <a:ext cx="2689225" cy="957262"/>
            <a:chOff x="4588059" y="4110461"/>
            <a:chExt cx="4044944" cy="1440000"/>
          </a:xfrm>
        </p:grpSpPr>
        <p:pic>
          <p:nvPicPr>
            <p:cNvPr id="27689" name="Afbeelding 40" descr="kader-roze.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88059" y="411046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90" name="Tijdelijke aanduiding voor inhoud 1"/>
            <p:cNvSpPr txBox="1">
              <a:spLocks/>
            </p:cNvSpPr>
            <p:nvPr/>
          </p:nvSpPr>
          <p:spPr bwMode="auto">
            <a:xfrm>
              <a:off x="4683797" y="4209935"/>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Sociale Innovatie</a:t>
              </a:r>
            </a:p>
          </p:txBody>
        </p:sp>
      </p:grpSp>
      <p:grpSp>
        <p:nvGrpSpPr>
          <p:cNvPr id="43" name="Groeperen 42"/>
          <p:cNvGrpSpPr>
            <a:grpSpLocks/>
          </p:cNvGrpSpPr>
          <p:nvPr/>
        </p:nvGrpSpPr>
        <p:grpSpPr bwMode="auto">
          <a:xfrm>
            <a:off x="3273425" y="3997325"/>
            <a:ext cx="2689225" cy="957263"/>
            <a:chOff x="4588059" y="2524264"/>
            <a:chExt cx="4044944" cy="1440000"/>
          </a:xfrm>
        </p:grpSpPr>
        <p:pic>
          <p:nvPicPr>
            <p:cNvPr id="27687" name="Afbeelding 43" descr="kader-oranje.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88059" y="2524264"/>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88" name="Tijdelijke aanduiding voor inhoud 1"/>
            <p:cNvSpPr txBox="1">
              <a:spLocks/>
            </p:cNvSpPr>
            <p:nvPr/>
          </p:nvSpPr>
          <p:spPr bwMode="auto">
            <a:xfrm>
              <a:off x="4683797" y="2633449"/>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Onderwijsinnovatie</a:t>
              </a:r>
            </a:p>
          </p:txBody>
        </p:sp>
      </p:grpSp>
      <p:grpSp>
        <p:nvGrpSpPr>
          <p:cNvPr id="46" name="Groeperen 45"/>
          <p:cNvGrpSpPr>
            <a:grpSpLocks/>
          </p:cNvGrpSpPr>
          <p:nvPr/>
        </p:nvGrpSpPr>
        <p:grpSpPr bwMode="auto">
          <a:xfrm>
            <a:off x="3273425" y="3251200"/>
            <a:ext cx="2689225" cy="957263"/>
            <a:chOff x="4588059" y="1028431"/>
            <a:chExt cx="4044944" cy="1440000"/>
          </a:xfrm>
        </p:grpSpPr>
        <p:pic>
          <p:nvPicPr>
            <p:cNvPr id="27685" name="Afbeelding 46" descr="kader-lichtblauw.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588059" y="102843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86" name="Tijdelijke aanduiding voor inhoud 1"/>
            <p:cNvSpPr txBox="1">
              <a:spLocks/>
            </p:cNvSpPr>
            <p:nvPr/>
          </p:nvSpPr>
          <p:spPr bwMode="auto">
            <a:xfrm>
              <a:off x="4683797" y="1130370"/>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80000"/>
                </a:lnSpc>
                <a:spcBef>
                  <a:spcPct val="20000"/>
                </a:spcBef>
                <a:buFont typeface="Arial" charset="0"/>
                <a:buNone/>
              </a:pPr>
              <a:r>
                <a:rPr lang="en-GB" sz="1700">
                  <a:solidFill>
                    <a:schemeClr val="bg1"/>
                  </a:solidFill>
                </a:rPr>
                <a:t>Product en procesontwikkeling</a:t>
              </a:r>
            </a:p>
          </p:txBody>
        </p:sp>
      </p:grpSp>
      <p:sp>
        <p:nvSpPr>
          <p:cNvPr id="27656" name="Titel 2"/>
          <p:cNvSpPr txBox="1">
            <a:spLocks/>
          </p:cNvSpPr>
          <p:nvPr/>
        </p:nvSpPr>
        <p:spPr bwMode="auto">
          <a:xfrm>
            <a:off x="511175" y="244475"/>
            <a:ext cx="253682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nl-NL" sz="2200">
                <a:solidFill>
                  <a:srgbClr val="FF0000"/>
                </a:solidFill>
              </a:rPr>
              <a:t>Studiegebieden</a:t>
            </a:r>
          </a:p>
        </p:txBody>
      </p:sp>
      <p:grpSp>
        <p:nvGrpSpPr>
          <p:cNvPr id="19" name="Groeperen 18"/>
          <p:cNvGrpSpPr>
            <a:grpSpLocks/>
          </p:cNvGrpSpPr>
          <p:nvPr/>
        </p:nvGrpSpPr>
        <p:grpSpPr bwMode="auto">
          <a:xfrm>
            <a:off x="433388" y="2492375"/>
            <a:ext cx="2689225" cy="957263"/>
            <a:chOff x="433114" y="4110461"/>
            <a:chExt cx="4044944" cy="1440000"/>
          </a:xfrm>
        </p:grpSpPr>
        <p:pic>
          <p:nvPicPr>
            <p:cNvPr id="27683" name="Afbeelding 19" descr="kader-donkerblauw.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33114" y="411046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84" name="Tijdelijke aanduiding voor inhoud 1"/>
            <p:cNvSpPr txBox="1">
              <a:spLocks/>
            </p:cNvSpPr>
            <p:nvPr/>
          </p:nvSpPr>
          <p:spPr bwMode="auto">
            <a:xfrm>
              <a:off x="530610" y="4209935"/>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rgbClr val="FFFFFF"/>
                  </a:solidFill>
                </a:rPr>
                <a:t>Handelswetenschappen</a:t>
              </a:r>
              <a:br>
                <a:rPr lang="en-GB" sz="1800">
                  <a:solidFill>
                    <a:srgbClr val="FFFFFF"/>
                  </a:solidFill>
                </a:rPr>
              </a:br>
              <a:r>
                <a:rPr lang="en-GB" sz="1800">
                  <a:solidFill>
                    <a:srgbClr val="FFFFFF"/>
                  </a:solidFill>
                </a:rPr>
                <a:t>&amp; bedrijfskunde</a:t>
              </a:r>
            </a:p>
          </p:txBody>
        </p:sp>
      </p:grpSp>
      <p:grpSp>
        <p:nvGrpSpPr>
          <p:cNvPr id="37" name="Groeperen 36"/>
          <p:cNvGrpSpPr>
            <a:grpSpLocks/>
          </p:cNvGrpSpPr>
          <p:nvPr/>
        </p:nvGrpSpPr>
        <p:grpSpPr bwMode="auto">
          <a:xfrm>
            <a:off x="3275013" y="2492375"/>
            <a:ext cx="2689225" cy="957263"/>
            <a:chOff x="433114" y="4110461"/>
            <a:chExt cx="4044944" cy="1440000"/>
          </a:xfrm>
        </p:grpSpPr>
        <p:pic>
          <p:nvPicPr>
            <p:cNvPr id="27681" name="Afbeelding 37" descr="kader-donkerblauw.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33114" y="411046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82" name="Tijdelijke aanduiding voor inhoud 1"/>
            <p:cNvSpPr txBox="1">
              <a:spLocks/>
            </p:cNvSpPr>
            <p:nvPr/>
          </p:nvSpPr>
          <p:spPr bwMode="auto">
            <a:xfrm>
              <a:off x="530610" y="4209935"/>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rgbClr val="FFFFFF"/>
                  </a:solidFill>
                </a:rPr>
                <a:t>Business Management</a:t>
              </a:r>
            </a:p>
          </p:txBody>
        </p:sp>
      </p:grpSp>
      <p:grpSp>
        <p:nvGrpSpPr>
          <p:cNvPr id="16" name="Groeperen 15"/>
          <p:cNvGrpSpPr>
            <a:grpSpLocks/>
          </p:cNvGrpSpPr>
          <p:nvPr/>
        </p:nvGrpSpPr>
        <p:grpSpPr bwMode="auto">
          <a:xfrm>
            <a:off x="433388" y="1738313"/>
            <a:ext cx="2689225" cy="957262"/>
            <a:chOff x="433114" y="2524264"/>
            <a:chExt cx="4044944" cy="1440000"/>
          </a:xfrm>
        </p:grpSpPr>
        <p:pic>
          <p:nvPicPr>
            <p:cNvPr id="27679" name="Afbeelding 16" descr="kader-aqua.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33114" y="2524264"/>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80" name="Tijdelijke aanduiding voor inhoud 1"/>
            <p:cNvSpPr txBox="1">
              <a:spLocks/>
            </p:cNvSpPr>
            <p:nvPr/>
          </p:nvSpPr>
          <p:spPr bwMode="auto">
            <a:xfrm>
              <a:off x="530610" y="2633449"/>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Gezondheidszorg</a:t>
              </a:r>
            </a:p>
          </p:txBody>
        </p:sp>
      </p:grpSp>
      <p:grpSp>
        <p:nvGrpSpPr>
          <p:cNvPr id="34" name="Groeperen 33"/>
          <p:cNvGrpSpPr>
            <a:grpSpLocks/>
          </p:cNvGrpSpPr>
          <p:nvPr/>
        </p:nvGrpSpPr>
        <p:grpSpPr bwMode="auto">
          <a:xfrm>
            <a:off x="3275013" y="1738313"/>
            <a:ext cx="2689225" cy="957262"/>
            <a:chOff x="433114" y="2524264"/>
            <a:chExt cx="4044944" cy="1440000"/>
          </a:xfrm>
        </p:grpSpPr>
        <p:pic>
          <p:nvPicPr>
            <p:cNvPr id="27677" name="Afbeelding 34" descr="kader-aqua.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33114" y="2524264"/>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78" name="Tijdelijke aanduiding voor inhoud 1"/>
            <p:cNvSpPr txBox="1">
              <a:spLocks/>
            </p:cNvSpPr>
            <p:nvPr/>
          </p:nvSpPr>
          <p:spPr bwMode="auto">
            <a:xfrm>
              <a:off x="530610" y="2633449"/>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Zorginnovatie</a:t>
              </a:r>
            </a:p>
          </p:txBody>
        </p:sp>
      </p:grpSp>
      <p:grpSp>
        <p:nvGrpSpPr>
          <p:cNvPr id="13" name="Groeperen 12"/>
          <p:cNvGrpSpPr>
            <a:grpSpLocks/>
          </p:cNvGrpSpPr>
          <p:nvPr/>
        </p:nvGrpSpPr>
        <p:grpSpPr bwMode="auto">
          <a:xfrm>
            <a:off x="433388" y="1009650"/>
            <a:ext cx="2689225" cy="957263"/>
            <a:chOff x="433114" y="1028431"/>
            <a:chExt cx="4044944" cy="1440000"/>
          </a:xfrm>
        </p:grpSpPr>
        <p:pic>
          <p:nvPicPr>
            <p:cNvPr id="27675" name="Afbeelding 13" descr="kader-groen.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33114" y="102843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76" name="Tijdelijke aanduiding voor inhoud 1"/>
            <p:cNvSpPr txBox="1">
              <a:spLocks/>
            </p:cNvSpPr>
            <p:nvPr/>
          </p:nvSpPr>
          <p:spPr bwMode="auto">
            <a:xfrm>
              <a:off x="530610" y="1130370"/>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Biotechniek</a:t>
              </a:r>
            </a:p>
          </p:txBody>
        </p:sp>
      </p:grpSp>
      <p:grpSp>
        <p:nvGrpSpPr>
          <p:cNvPr id="31" name="Groeperen 30"/>
          <p:cNvGrpSpPr>
            <a:grpSpLocks/>
          </p:cNvGrpSpPr>
          <p:nvPr/>
        </p:nvGrpSpPr>
        <p:grpSpPr bwMode="auto">
          <a:xfrm>
            <a:off x="3275013" y="1009650"/>
            <a:ext cx="2689225" cy="957263"/>
            <a:chOff x="433114" y="1028431"/>
            <a:chExt cx="4044944" cy="1440000"/>
          </a:xfrm>
        </p:grpSpPr>
        <p:pic>
          <p:nvPicPr>
            <p:cNvPr id="27673" name="Afbeelding 31" descr="kader-groen.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33114" y="1028431"/>
              <a:ext cx="4044944"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74" name="Tijdelijke aanduiding voor inhoud 1"/>
            <p:cNvSpPr txBox="1">
              <a:spLocks/>
            </p:cNvSpPr>
            <p:nvPr/>
          </p:nvSpPr>
          <p:spPr bwMode="auto">
            <a:xfrm>
              <a:off x="530610" y="1130370"/>
              <a:ext cx="3851904" cy="113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1800">
                  <a:solidFill>
                    <a:schemeClr val="bg1"/>
                  </a:solidFill>
                </a:rPr>
                <a:t>Agro- en Biotechnologie</a:t>
              </a:r>
            </a:p>
          </p:txBody>
        </p:sp>
      </p:grpSp>
      <p:sp>
        <p:nvSpPr>
          <p:cNvPr id="27663" name="Titel 2"/>
          <p:cNvSpPr txBox="1">
            <a:spLocks/>
          </p:cNvSpPr>
          <p:nvPr/>
        </p:nvSpPr>
        <p:spPr bwMode="auto">
          <a:xfrm>
            <a:off x="6116638" y="250825"/>
            <a:ext cx="253682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nl-NL" sz="2200" dirty="0">
                <a:solidFill>
                  <a:srgbClr val="FF0000"/>
                </a:solidFill>
              </a:rPr>
              <a:t>Focus</a:t>
            </a:r>
          </a:p>
        </p:txBody>
      </p:sp>
      <p:sp>
        <p:nvSpPr>
          <p:cNvPr id="27672" name="Tijdelijke aanduiding voor inhoud 1"/>
          <p:cNvSpPr txBox="1">
            <a:spLocks/>
          </p:cNvSpPr>
          <p:nvPr/>
        </p:nvSpPr>
        <p:spPr bwMode="auto">
          <a:xfrm>
            <a:off x="6113613" y="3888162"/>
            <a:ext cx="2560885" cy="756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80000"/>
              </a:lnSpc>
              <a:spcBef>
                <a:spcPct val="20000"/>
              </a:spcBef>
              <a:buFont typeface="Arial" charset="0"/>
              <a:buNone/>
            </a:pPr>
            <a:r>
              <a:rPr lang="en-GB" sz="2000" dirty="0">
                <a:solidFill>
                  <a:schemeClr val="bg1"/>
                </a:solidFill>
              </a:rPr>
              <a:t>TECHNOLOGY</a:t>
            </a:r>
          </a:p>
        </p:txBody>
      </p:sp>
      <p:sp>
        <p:nvSpPr>
          <p:cNvPr id="27670" name="Tijdelijke aanduiding voor inhoud 1"/>
          <p:cNvSpPr txBox="1">
            <a:spLocks/>
          </p:cNvSpPr>
          <p:nvPr/>
        </p:nvSpPr>
        <p:spPr bwMode="auto">
          <a:xfrm>
            <a:off x="6116368" y="2912620"/>
            <a:ext cx="2560885" cy="75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2000" dirty="0">
                <a:solidFill>
                  <a:schemeClr val="bg1"/>
                </a:solidFill>
              </a:rPr>
              <a:t>HEALTHCARE</a:t>
            </a:r>
          </a:p>
        </p:txBody>
      </p:sp>
      <p:sp>
        <p:nvSpPr>
          <p:cNvPr id="27668" name="Tijdelijke aanduiding voor inhoud 1"/>
          <p:cNvSpPr txBox="1">
            <a:spLocks/>
          </p:cNvSpPr>
          <p:nvPr/>
        </p:nvSpPr>
        <p:spPr bwMode="auto">
          <a:xfrm>
            <a:off x="6116369" y="1950541"/>
            <a:ext cx="2560885" cy="756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82700" eaLnBrk="0" hangingPunct="0">
              <a:defRPr sz="2400">
                <a:solidFill>
                  <a:schemeClr val="tx1"/>
                </a:solidFill>
                <a:latin typeface="Calibri" charset="0"/>
                <a:ea typeface="ＭＳ Ｐゴシック" charset="0"/>
                <a:cs typeface="ＭＳ Ｐゴシック" charset="0"/>
              </a:defRPr>
            </a:lvl1pPr>
            <a:lvl2pPr marL="742950" indent="-285750" defTabSz="1282700" eaLnBrk="0" hangingPunct="0">
              <a:defRPr sz="2400">
                <a:solidFill>
                  <a:schemeClr val="tx1"/>
                </a:solidFill>
                <a:latin typeface="Calibri" charset="0"/>
                <a:ea typeface="ＭＳ Ｐゴシック" charset="0"/>
              </a:defRPr>
            </a:lvl2pPr>
            <a:lvl3pPr marL="1143000" indent="-228600" defTabSz="1282700" eaLnBrk="0" hangingPunct="0">
              <a:defRPr sz="2400">
                <a:solidFill>
                  <a:schemeClr val="tx1"/>
                </a:solidFill>
                <a:latin typeface="Calibri" charset="0"/>
                <a:ea typeface="ＭＳ Ｐゴシック" charset="0"/>
              </a:defRPr>
            </a:lvl3pPr>
            <a:lvl4pPr marL="1600200" indent="-228600" defTabSz="1282700" eaLnBrk="0" hangingPunct="0">
              <a:defRPr sz="2400">
                <a:solidFill>
                  <a:schemeClr val="tx1"/>
                </a:solidFill>
                <a:latin typeface="Calibri" charset="0"/>
                <a:ea typeface="ＭＳ Ｐゴシック" charset="0"/>
              </a:defRPr>
            </a:lvl4pPr>
            <a:lvl5pPr marL="2057400" indent="-228600" defTabSz="1282700" eaLnBrk="0" hangingPunct="0">
              <a:defRPr sz="2400">
                <a:solidFill>
                  <a:schemeClr val="tx1"/>
                </a:solidFill>
                <a:latin typeface="Calibri" charset="0"/>
                <a:ea typeface="ＭＳ Ｐゴシック" charset="0"/>
              </a:defRPr>
            </a:lvl5pPr>
            <a:lvl6pPr marL="2514600" indent="-228600" defTabSz="12827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12827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12827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12827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20000"/>
              </a:spcBef>
              <a:buFont typeface="Arial" charset="0"/>
              <a:buNone/>
            </a:pPr>
            <a:r>
              <a:rPr lang="en-GB" sz="2000" dirty="0">
                <a:solidFill>
                  <a:schemeClr val="bg1"/>
                </a:solidFill>
              </a:rPr>
              <a:t>FOOD</a:t>
            </a:r>
          </a:p>
        </p:txBody>
      </p:sp>
    </p:spTree>
    <p:extLst>
      <p:ext uri="{BB962C8B-B14F-4D97-AF65-F5344CB8AC3E}">
        <p14:creationId xmlns:p14="http://schemas.microsoft.com/office/powerpoint/2010/main" val="22771617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el 1"/>
          <p:cNvSpPr>
            <a:spLocks noGrp="1"/>
          </p:cNvSpPr>
          <p:nvPr>
            <p:ph type="title"/>
          </p:nvPr>
        </p:nvSpPr>
        <p:spPr/>
        <p:txBody>
          <a:bodyPr/>
          <a:lstStyle/>
          <a:p>
            <a:pPr eaLnBrk="1" hangingPunct="1"/>
            <a:r>
              <a:rPr lang="nl-NL" dirty="0">
                <a:solidFill>
                  <a:srgbClr val="FF0000"/>
                </a:solidFill>
                <a:latin typeface="Calibri" charset="0"/>
              </a:rPr>
              <a:t>Cross-over, interdisciplinair</a:t>
            </a:r>
            <a:endParaRPr lang="nl-NL" dirty="0">
              <a:latin typeface="Calibri" charset="0"/>
            </a:endParaRPr>
          </a:p>
        </p:txBody>
      </p:sp>
      <p:pic>
        <p:nvPicPr>
          <p:cNvPr id="28675" name="Afbeelding 30" descr="lightupbyvives.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39013" y="58738"/>
            <a:ext cx="1804987"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Afbeelding 31" descr="cci.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50100" y="3843338"/>
            <a:ext cx="1725613"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fbeelding 1" descr="Schermafbeelding 2014-12-05 om 09.44.33.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996" y="1081049"/>
            <a:ext cx="6692900" cy="5301498"/>
          </a:xfrm>
          <a:prstGeom prst="rect">
            <a:avLst/>
          </a:prstGeom>
        </p:spPr>
      </p:pic>
    </p:spTree>
    <p:extLst>
      <p:ext uri="{BB962C8B-B14F-4D97-AF65-F5344CB8AC3E}">
        <p14:creationId xmlns:p14="http://schemas.microsoft.com/office/powerpoint/2010/main" val="28911035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hthoek 6"/>
          <p:cNvSpPr/>
          <p:nvPr/>
        </p:nvSpPr>
        <p:spPr>
          <a:xfrm>
            <a:off x="277547" y="1841680"/>
            <a:ext cx="8673270" cy="3651394"/>
          </a:xfrm>
          <a:prstGeom prst="rect">
            <a:avLst/>
          </a:prstGeom>
          <a:solidFill>
            <a:schemeClr val="bg1">
              <a:lumMod val="65000"/>
            </a:schemeClr>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endParaRPr lang="nl-BE" b="1"/>
          </a:p>
        </p:txBody>
      </p:sp>
      <p:sp>
        <p:nvSpPr>
          <p:cNvPr id="14" name="Titel 2"/>
          <p:cNvSpPr txBox="1">
            <a:spLocks/>
          </p:cNvSpPr>
          <p:nvPr/>
        </p:nvSpPr>
        <p:spPr>
          <a:xfrm>
            <a:off x="277548" y="502677"/>
            <a:ext cx="8229600" cy="11430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200" kern="1200">
                <a:solidFill>
                  <a:schemeClr val="bg1"/>
                </a:solidFill>
                <a:latin typeface="+mj-lt"/>
                <a:ea typeface="+mj-ea"/>
                <a:cs typeface="+mj-cs"/>
              </a:defRPr>
            </a:lvl1pPr>
          </a:lstStyle>
          <a:p>
            <a:r>
              <a:rPr lang="nl-BE" b="1"/>
              <a:t>6. strategische lijnen </a:t>
            </a:r>
            <a:endParaRPr lang="nl-BE" sz="2000" b="1"/>
          </a:p>
        </p:txBody>
      </p:sp>
      <p:sp>
        <p:nvSpPr>
          <p:cNvPr id="2" name="Rechthoek 1"/>
          <p:cNvSpPr/>
          <p:nvPr/>
        </p:nvSpPr>
        <p:spPr>
          <a:xfrm>
            <a:off x="463638" y="1984420"/>
            <a:ext cx="8680362" cy="3508653"/>
          </a:xfrm>
          <a:prstGeom prst="rect">
            <a:avLst/>
          </a:prstGeom>
        </p:spPr>
        <p:txBody>
          <a:bodyPr wrap="square">
            <a:spAutoFit/>
          </a:bodyPr>
          <a:lstStyle/>
          <a:p>
            <a:pPr lvl="0"/>
            <a:r>
              <a:rPr lang="nl-BE" sz="3600" b="1">
                <a:solidFill>
                  <a:schemeClr val="lt1"/>
                </a:solidFill>
              </a:rPr>
              <a:t>VIVES wil</a:t>
            </a:r>
          </a:p>
          <a:p>
            <a:pPr lvl="0"/>
            <a:endParaRPr lang="nl-BE" sz="2600" b="1">
              <a:solidFill>
                <a:schemeClr val="lt1"/>
              </a:solidFill>
            </a:endParaRPr>
          </a:p>
          <a:p>
            <a:pPr marL="457200" lvl="0" indent="-457200">
              <a:buFont typeface="Wingdings" panose="05000000000000000000" pitchFamily="2" charset="2"/>
              <a:buChar char="ü"/>
            </a:pPr>
            <a:r>
              <a:rPr lang="nl-BE" sz="2600">
                <a:solidFill>
                  <a:schemeClr val="lt1"/>
                </a:solidFill>
              </a:rPr>
              <a:t>eigentijds en competentiegericht onderwijs garanderen</a:t>
            </a:r>
          </a:p>
          <a:p>
            <a:pPr lvl="0"/>
            <a:endParaRPr lang="nl-BE" sz="1000">
              <a:solidFill>
                <a:schemeClr val="lt1"/>
              </a:solidFill>
            </a:endParaRPr>
          </a:p>
          <a:p>
            <a:pPr marL="457200" lvl="0" indent="-457200">
              <a:buFont typeface="Wingdings" panose="05000000000000000000" pitchFamily="2" charset="2"/>
              <a:buChar char="ü"/>
            </a:pPr>
            <a:r>
              <a:rPr lang="nl-BE" sz="2600">
                <a:solidFill>
                  <a:schemeClr val="lt1"/>
                </a:solidFill>
              </a:rPr>
              <a:t>inspirerende, stimulerende leer- &amp; werkomgevingen creëren</a:t>
            </a:r>
          </a:p>
          <a:p>
            <a:pPr lvl="0"/>
            <a:endParaRPr lang="nl-BE" sz="1000">
              <a:solidFill>
                <a:schemeClr val="lt1"/>
              </a:solidFill>
            </a:endParaRPr>
          </a:p>
          <a:p>
            <a:pPr marL="457200" lvl="0" indent="-457200">
              <a:buFont typeface="Wingdings" panose="05000000000000000000" pitchFamily="2" charset="2"/>
              <a:buChar char="ü"/>
            </a:pPr>
            <a:r>
              <a:rPr lang="nl-BE" sz="2600">
                <a:solidFill>
                  <a:schemeClr val="lt1"/>
                </a:solidFill>
              </a:rPr>
              <a:t>een performante organisatie zijn</a:t>
            </a:r>
          </a:p>
          <a:p>
            <a:pPr lvl="0"/>
            <a:endParaRPr lang="nl-BE" sz="1000">
              <a:solidFill>
                <a:schemeClr val="lt1"/>
              </a:solidFill>
            </a:endParaRPr>
          </a:p>
          <a:p>
            <a:pPr marL="457200" lvl="0" indent="-457200">
              <a:buFont typeface="Wingdings" panose="05000000000000000000" pitchFamily="2" charset="2"/>
              <a:buChar char="ü"/>
            </a:pPr>
            <a:r>
              <a:rPr lang="nl-BE" sz="2600">
                <a:solidFill>
                  <a:schemeClr val="lt1"/>
                </a:solidFill>
              </a:rPr>
              <a:t>de hogeschool verankeren in de regionale samenleving</a:t>
            </a:r>
          </a:p>
        </p:txBody>
      </p:sp>
      <p:sp>
        <p:nvSpPr>
          <p:cNvPr id="3" name="Titel 2"/>
          <p:cNvSpPr>
            <a:spLocks noGrp="1"/>
          </p:cNvSpPr>
          <p:nvPr>
            <p:ph type="title"/>
          </p:nvPr>
        </p:nvSpPr>
        <p:spPr/>
        <p:txBody>
          <a:bodyPr/>
          <a:lstStyle/>
          <a:p>
            <a:r>
              <a:rPr lang="nl-BE" dirty="0">
                <a:solidFill>
                  <a:srgbClr val="FF0000"/>
                </a:solidFill>
              </a:rPr>
              <a:t>DRIVE CONNECTIE INNOVATIE</a:t>
            </a:r>
          </a:p>
        </p:txBody>
      </p:sp>
      <p:sp>
        <p:nvSpPr>
          <p:cNvPr id="4" name="Tijdelijke aanduiding voor inhoud 3"/>
          <p:cNvSpPr>
            <a:spLocks noGrp="1"/>
          </p:cNvSpPr>
          <p:nvPr>
            <p:ph idx="1"/>
          </p:nvPr>
        </p:nvSpPr>
        <p:spPr/>
        <p:txBody>
          <a:bodyPr/>
          <a:lstStyle/>
          <a:p>
            <a:endParaRPr lang="nl-BE" dirty="0"/>
          </a:p>
        </p:txBody>
      </p:sp>
    </p:spTree>
    <p:extLst>
      <p:ext uri="{BB962C8B-B14F-4D97-AF65-F5344CB8AC3E}">
        <p14:creationId xmlns:p14="http://schemas.microsoft.com/office/powerpoint/2010/main" val="27002972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solidFill>
                  <a:srgbClr val="FF0000"/>
                </a:solidFill>
              </a:rPr>
              <a:t>Kader: strategische krachtlijnen VIVES</a:t>
            </a:r>
          </a:p>
        </p:txBody>
      </p:sp>
      <p:pic>
        <p:nvPicPr>
          <p:cNvPr id="4" name="picture"/>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988946" y="846138"/>
            <a:ext cx="7166108" cy="4888456"/>
          </a:xfrm>
          <a:prstGeom prst="rect">
            <a:avLst/>
          </a:prstGeom>
        </p:spPr>
      </p:pic>
    </p:spTree>
    <p:extLst>
      <p:ext uri="{BB962C8B-B14F-4D97-AF65-F5344CB8AC3E}">
        <p14:creationId xmlns:p14="http://schemas.microsoft.com/office/powerpoint/2010/main" val="22585744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Grp="1" noChangeArrowheads="1"/>
          </p:cNvSpPr>
          <p:nvPr>
            <p:ph type="title"/>
          </p:nvPr>
        </p:nvSpPr>
        <p:spPr/>
        <p:txBody>
          <a:bodyPr>
            <a:normAutofit/>
          </a:bodyPr>
          <a:lstStyle/>
          <a:p>
            <a:r>
              <a:rPr lang="nl-BE" dirty="0">
                <a:solidFill>
                  <a:srgbClr val="FF0000"/>
                </a:solidFill>
              </a:rPr>
              <a:t>5.	VIVES: een getuigenis</a:t>
            </a:r>
            <a:endParaRPr lang="nl-NL" b="1" dirty="0">
              <a:solidFill>
                <a:srgbClr val="FF0000"/>
              </a:solidFill>
              <a:latin typeface="+mn-lt"/>
              <a:ea typeface="ＭＳ Ｐゴシック" pitchFamily="34" charset="-128"/>
            </a:endParaRPr>
          </a:p>
        </p:txBody>
      </p:sp>
      <p:sp>
        <p:nvSpPr>
          <p:cNvPr id="7170" name="Tijdelijke aanduiding voor inhoud 2"/>
          <p:cNvSpPr>
            <a:spLocks noGrp="1"/>
          </p:cNvSpPr>
          <p:nvPr>
            <p:ph idx="1"/>
          </p:nvPr>
        </p:nvSpPr>
        <p:spPr/>
        <p:txBody>
          <a:bodyPr vert="horz" lIns="91440" tIns="45720" rIns="91440" bIns="45720" rtlCol="0" anchor="t">
            <a:normAutofit/>
          </a:bodyPr>
          <a:lstStyle/>
          <a:p>
            <a:pPr eaLnBrk="1" hangingPunct="1">
              <a:buSzPct val="70000"/>
              <a:buFont typeface="Arial" panose="020B0604020202020204" pitchFamily="34" charset="0"/>
              <a:buChar char="•"/>
            </a:pPr>
            <a:r>
              <a:rPr lang="nl-BE" sz="2800" dirty="0"/>
              <a:t>29 professionele </a:t>
            </a:r>
            <a:r>
              <a:rPr lang="nl-BE" sz="2800" dirty="0" err="1"/>
              <a:t>bachelorpleidingen</a:t>
            </a:r>
            <a:r>
              <a:rPr lang="nl-BE" sz="2800" dirty="0"/>
              <a:t> </a:t>
            </a:r>
          </a:p>
          <a:p>
            <a:pPr lvl="1">
              <a:buSzPct val="70000"/>
              <a:buFont typeface="Arial" panose="020B0604020202020204" pitchFamily="34" charset="0"/>
              <a:buChar char="•"/>
            </a:pPr>
            <a:r>
              <a:rPr lang="nl-BE" sz="2800" dirty="0"/>
              <a:t>afstudeerrichtingen</a:t>
            </a:r>
          </a:p>
          <a:p>
            <a:pPr lvl="1">
              <a:buSzPct val="70000"/>
              <a:buFont typeface="Arial" panose="020B0604020202020204" pitchFamily="34" charset="0"/>
              <a:buChar char="•"/>
            </a:pPr>
            <a:r>
              <a:rPr lang="nl-BE" sz="2800" dirty="0"/>
              <a:t>keuzetrajecten</a:t>
            </a:r>
          </a:p>
          <a:p>
            <a:pPr eaLnBrk="1" hangingPunct="1">
              <a:buSzPct val="70000"/>
              <a:buFont typeface="Arial" panose="020B0604020202020204" pitchFamily="34" charset="0"/>
              <a:buChar char="•"/>
            </a:pPr>
            <a:r>
              <a:rPr lang="nl-BE" sz="2800" dirty="0"/>
              <a:t>bachelor na bachelor </a:t>
            </a:r>
          </a:p>
          <a:p>
            <a:pPr eaLnBrk="1" hangingPunct="1">
              <a:buSzPct val="70000"/>
              <a:buFont typeface="Arial" panose="020B0604020202020204" pitchFamily="34" charset="0"/>
              <a:buChar char="•"/>
            </a:pPr>
            <a:r>
              <a:rPr lang="nl-BE" sz="2800" dirty="0"/>
              <a:t>14 HBO5-opleidingen</a:t>
            </a:r>
          </a:p>
          <a:p>
            <a:pPr eaLnBrk="1" hangingPunct="1">
              <a:buSzPct val="70000"/>
              <a:buFont typeface="Arial" panose="020B0604020202020204" pitchFamily="34" charset="0"/>
              <a:buChar char="•"/>
            </a:pPr>
            <a:r>
              <a:rPr lang="nl-BE" sz="2800" dirty="0"/>
              <a:t>postgraduaten</a:t>
            </a:r>
            <a:endParaRPr lang="nl-BE" sz="1600" dirty="0"/>
          </a:p>
          <a:p>
            <a:pPr eaLnBrk="1" hangingPunct="1">
              <a:buSzPct val="70000"/>
              <a:buFont typeface="Arial" panose="020B0604020202020204" pitchFamily="34" charset="0"/>
              <a:buChar char="•"/>
            </a:pPr>
            <a:r>
              <a:rPr lang="nl-BE" sz="2800" dirty="0"/>
              <a:t>kortlopende en langlopende opleidingen / navormingen</a:t>
            </a:r>
          </a:p>
        </p:txBody>
      </p:sp>
    </p:spTree>
    <p:extLst>
      <p:ext uri="{BB962C8B-B14F-4D97-AF65-F5344CB8AC3E}">
        <p14:creationId xmlns:p14="http://schemas.microsoft.com/office/powerpoint/2010/main" val="13365897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defRPr/>
            </a:pPr>
            <a:r>
              <a:rPr lang="nl-BE" sz="2800" dirty="0">
                <a:solidFill>
                  <a:srgbClr val="FF0000"/>
                </a:solidFill>
              </a:rPr>
              <a:t>5.	VIVES: een getuigenis – geleidelijk tot een performante organisatie</a:t>
            </a:r>
            <a:endParaRPr lang="nl-BE" sz="2800" b="1" dirty="0">
              <a:solidFill>
                <a:srgbClr val="FF0000"/>
              </a:solidFill>
              <a:latin typeface="+mn-lt"/>
              <a:ea typeface="ＭＳ Ｐゴシック" pitchFamily="34" charset="-128"/>
            </a:endParaRPr>
          </a:p>
        </p:txBody>
      </p:sp>
      <p:sp>
        <p:nvSpPr>
          <p:cNvPr id="3" name="Tijdelijke aanduiding voor inhoud 2"/>
          <p:cNvSpPr>
            <a:spLocks noGrp="1"/>
          </p:cNvSpPr>
          <p:nvPr>
            <p:ph idx="1"/>
          </p:nvPr>
        </p:nvSpPr>
        <p:spPr/>
        <p:txBody>
          <a:bodyPr>
            <a:normAutofit/>
          </a:bodyPr>
          <a:lstStyle/>
          <a:p>
            <a:pPr marL="0" indent="0">
              <a:buNone/>
              <a:defRPr/>
            </a:pPr>
            <a:r>
              <a:rPr lang="nl-BE" sz="3200" b="1" dirty="0">
                <a:ea typeface="ＭＳ Ｐゴシック" pitchFamily="34" charset="-128"/>
              </a:rPr>
              <a:t>Verschillende fases in een fusieproces</a:t>
            </a:r>
            <a:endParaRPr lang="nl-BE" sz="2800" dirty="0"/>
          </a:p>
          <a:p>
            <a:pPr marL="0" indent="0">
              <a:buNone/>
            </a:pPr>
            <a:endParaRPr lang="nl-BE" sz="2800" dirty="0"/>
          </a:p>
        </p:txBody>
      </p:sp>
      <p:graphicFrame>
        <p:nvGraphicFramePr>
          <p:cNvPr id="4" name="Object 3"/>
          <p:cNvGraphicFramePr>
            <a:graphicFrameLocks noChangeAspect="1"/>
          </p:cNvGraphicFramePr>
          <p:nvPr>
            <p:extLst>
              <p:ext uri="{D42A27DB-BD31-4B8C-83A1-F6EECF244321}">
                <p14:modId xmlns:p14="http://schemas.microsoft.com/office/powerpoint/2010/main" val="216942848"/>
              </p:ext>
            </p:extLst>
          </p:nvPr>
        </p:nvGraphicFramePr>
        <p:xfrm>
          <a:off x="188791" y="1157226"/>
          <a:ext cx="7346217" cy="5203740"/>
        </p:xfrm>
        <a:graphic>
          <a:graphicData uri="http://schemas.openxmlformats.org/presentationml/2006/ole">
            <mc:AlternateContent xmlns:mc="http://schemas.openxmlformats.org/markup-compatibility/2006">
              <mc:Choice xmlns:v="urn:schemas-microsoft-com:vml" Requires="v">
                <p:oleObj spid="_x0000_s3078" name="Acrobat Document" r:id="rId4" imgW="11334608" imgH="8029255" progId="AcroExch.Document.DC">
                  <p:embed/>
                </p:oleObj>
              </mc:Choice>
              <mc:Fallback>
                <p:oleObj name="Acrobat Document" r:id="rId4" imgW="11334608" imgH="8029255" progId="AcroExch.Document.DC">
                  <p:embed/>
                  <p:pic>
                    <p:nvPicPr>
                      <p:cNvPr id="0" name=""/>
                      <p:cNvPicPr/>
                      <p:nvPr/>
                    </p:nvPicPr>
                    <p:blipFill>
                      <a:blip r:embed="rId5"/>
                      <a:stretch>
                        <a:fillRect/>
                      </a:stretch>
                    </p:blipFill>
                    <p:spPr>
                      <a:xfrm>
                        <a:off x="188791" y="1157226"/>
                        <a:ext cx="7346217" cy="5203740"/>
                      </a:xfrm>
                      <a:prstGeom prst="rect">
                        <a:avLst/>
                      </a:prstGeom>
                    </p:spPr>
                  </p:pic>
                </p:oleObj>
              </mc:Fallback>
            </mc:AlternateContent>
          </a:graphicData>
        </a:graphic>
      </p:graphicFrame>
    </p:spTree>
    <p:extLst>
      <p:ext uri="{BB962C8B-B14F-4D97-AF65-F5344CB8AC3E}">
        <p14:creationId xmlns:p14="http://schemas.microsoft.com/office/powerpoint/2010/main" val="21110005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6.	Tips </a:t>
            </a:r>
            <a:r>
              <a:rPr lang="nl-BE" dirty="0" err="1">
                <a:solidFill>
                  <a:srgbClr val="FF0000"/>
                </a:solidFill>
              </a:rPr>
              <a:t>and</a:t>
            </a:r>
            <a:r>
              <a:rPr lang="nl-BE" dirty="0">
                <a:solidFill>
                  <a:srgbClr val="FF0000"/>
                </a:solidFill>
              </a:rPr>
              <a:t> tricks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457200" indent="-457200">
              <a:buAutoNum type="arabicParenR"/>
            </a:pPr>
            <a:r>
              <a:rPr lang="nl-BE" dirty="0"/>
              <a:t>Belang van de eigenheid van de partners:</a:t>
            </a:r>
          </a:p>
          <a:p>
            <a:pPr marL="0" indent="0">
              <a:buNone/>
            </a:pPr>
            <a:r>
              <a:rPr lang="nl-BE" dirty="0"/>
              <a:t>	-	 expertise niet weggooien</a:t>
            </a:r>
          </a:p>
          <a:p>
            <a:pPr marL="0" indent="0">
              <a:buNone/>
            </a:pPr>
            <a:r>
              <a:rPr lang="nl-BE" dirty="0"/>
              <a:t>	-	lokale verankering</a:t>
            </a:r>
          </a:p>
          <a:p>
            <a:pPr marL="0" indent="0">
              <a:buNone/>
            </a:pPr>
            <a:r>
              <a:rPr lang="nl-BE" dirty="0"/>
              <a:t>	-	respect voor de </a:t>
            </a:r>
            <a:r>
              <a:rPr lang="nl-BE" dirty="0" err="1"/>
              <a:t>roots</a:t>
            </a:r>
            <a:r>
              <a:rPr lang="nl-BE" dirty="0"/>
              <a:t> en de pioniers</a:t>
            </a:r>
          </a:p>
          <a:p>
            <a:pPr marL="0" indent="0">
              <a:buNone/>
            </a:pPr>
            <a:r>
              <a:rPr lang="nl-BE" dirty="0"/>
              <a:t>	-	de toekomst steunt op het verleden</a:t>
            </a:r>
          </a:p>
          <a:p>
            <a:pPr marL="0" indent="0">
              <a:buNone/>
            </a:pPr>
            <a:r>
              <a:rPr lang="nl-BE" dirty="0"/>
              <a:t>	-	... en toch aanpassen</a:t>
            </a:r>
          </a:p>
          <a:p>
            <a:pPr marL="0" indent="0">
              <a:buNone/>
            </a:pPr>
            <a:endParaRPr lang="nl-BE" dirty="0"/>
          </a:p>
        </p:txBody>
      </p:sp>
    </p:spTree>
    <p:extLst>
      <p:ext uri="{BB962C8B-B14F-4D97-AF65-F5344CB8AC3E}">
        <p14:creationId xmlns:p14="http://schemas.microsoft.com/office/powerpoint/2010/main" val="42713077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6.	Tips </a:t>
            </a:r>
            <a:r>
              <a:rPr lang="nl-BE" dirty="0" err="1">
                <a:solidFill>
                  <a:srgbClr val="FF0000"/>
                </a:solidFill>
              </a:rPr>
              <a:t>and</a:t>
            </a:r>
            <a:r>
              <a:rPr lang="nl-BE" dirty="0">
                <a:solidFill>
                  <a:srgbClr val="FF0000"/>
                </a:solidFill>
              </a:rPr>
              <a:t> tricks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0" indent="0">
              <a:buNone/>
            </a:pPr>
            <a:r>
              <a:rPr lang="nl-BE" dirty="0"/>
              <a:t>2)	Continuïteit bij veranderingen</a:t>
            </a:r>
          </a:p>
          <a:p>
            <a:pPr marL="0" indent="0">
              <a:buNone/>
            </a:pPr>
            <a:r>
              <a:rPr lang="nl-BE" dirty="0"/>
              <a:t>	-	steunen op / waarderen van opgebouwde expertise</a:t>
            </a:r>
          </a:p>
          <a:p>
            <a:pPr marL="0" indent="0">
              <a:buNone/>
            </a:pPr>
            <a:r>
              <a:rPr lang="nl-BE" dirty="0"/>
              <a:t>	-	kleine successen van schaalvergroting door 						ondersteunende processen</a:t>
            </a:r>
          </a:p>
          <a:p>
            <a:pPr marL="0" indent="0">
              <a:buNone/>
            </a:pPr>
            <a:r>
              <a:rPr lang="nl-BE" dirty="0"/>
              <a:t>	-	nooit bedreigend optreden</a:t>
            </a:r>
          </a:p>
          <a:p>
            <a:pPr marL="0" indent="0">
              <a:buNone/>
            </a:pPr>
            <a:r>
              <a:rPr lang="nl-BE" dirty="0"/>
              <a:t>	-	draagvlak is belangrijk</a:t>
            </a:r>
          </a:p>
          <a:p>
            <a:pPr marL="0" indent="0">
              <a:buNone/>
            </a:pPr>
            <a:r>
              <a:rPr lang="nl-BE" dirty="0"/>
              <a:t>	-	vertrouwen in mensen is tonen</a:t>
            </a:r>
          </a:p>
          <a:p>
            <a:pPr marL="0" indent="0">
              <a:buNone/>
            </a:pPr>
            <a:r>
              <a:rPr lang="nl-BE" dirty="0"/>
              <a:t>	-	transparantie leidt tot vertrouwen, zekerheid en comfort</a:t>
            </a:r>
          </a:p>
          <a:p>
            <a:pPr marL="0" indent="0">
              <a:buNone/>
            </a:pPr>
            <a:r>
              <a:rPr lang="nl-BE" dirty="0"/>
              <a:t>	-	dit straalt af op de cursisten</a:t>
            </a:r>
          </a:p>
          <a:p>
            <a:pPr marL="0" indent="0">
              <a:buNone/>
            </a:pPr>
            <a:endParaRPr lang="nl-BE" dirty="0"/>
          </a:p>
        </p:txBody>
      </p:sp>
    </p:spTree>
    <p:extLst>
      <p:ext uri="{BB962C8B-B14F-4D97-AF65-F5344CB8AC3E}">
        <p14:creationId xmlns:p14="http://schemas.microsoft.com/office/powerpoint/2010/main" val="1766077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6.	Tips </a:t>
            </a:r>
            <a:r>
              <a:rPr lang="nl-BE" dirty="0" err="1">
                <a:solidFill>
                  <a:srgbClr val="FF0000"/>
                </a:solidFill>
              </a:rPr>
              <a:t>and</a:t>
            </a:r>
            <a:r>
              <a:rPr lang="nl-BE" dirty="0">
                <a:solidFill>
                  <a:srgbClr val="FF0000"/>
                </a:solidFill>
              </a:rPr>
              <a:t> tricks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457200" indent="-457200">
              <a:buAutoNum type="arabicParenR" startAt="3"/>
            </a:pPr>
            <a:r>
              <a:rPr lang="nl-BE" dirty="0"/>
              <a:t>Allocatiemodellen</a:t>
            </a:r>
            <a:br>
              <a:rPr lang="nl-BE" dirty="0"/>
            </a:br>
            <a:br>
              <a:rPr lang="nl-BE" dirty="0"/>
            </a:br>
            <a:r>
              <a:rPr lang="nl-BE" dirty="0"/>
              <a:t>- interne allocatie versus externe allocatie</a:t>
            </a:r>
            <a:br>
              <a:rPr lang="nl-BE" dirty="0"/>
            </a:br>
            <a:r>
              <a:rPr lang="nl-BE" dirty="0"/>
              <a:t>- centraal – decentraal</a:t>
            </a:r>
            <a:br>
              <a:rPr lang="nl-BE" dirty="0"/>
            </a:br>
            <a:r>
              <a:rPr lang="nl-BE" dirty="0"/>
              <a:t>- werkingsmiddelen / investeringsmiddelen / </a:t>
            </a:r>
            <a:r>
              <a:rPr lang="nl-BE" dirty="0" err="1"/>
              <a:t>VTE’s</a:t>
            </a:r>
            <a:br>
              <a:rPr lang="nl-BE" dirty="0"/>
            </a:br>
            <a:r>
              <a:rPr lang="nl-BE" dirty="0"/>
              <a:t>- stabiel of </a:t>
            </a:r>
            <a:r>
              <a:rPr lang="nl-BE" dirty="0" err="1"/>
              <a:t>studentgedreven</a:t>
            </a:r>
            <a:r>
              <a:rPr lang="nl-BE" dirty="0"/>
              <a:t>?</a:t>
            </a:r>
          </a:p>
          <a:p>
            <a:pPr marL="0" indent="0">
              <a:buNone/>
            </a:pPr>
            <a:endParaRPr lang="nl-BE" dirty="0"/>
          </a:p>
        </p:txBody>
      </p:sp>
    </p:spTree>
    <p:extLst>
      <p:ext uri="{BB962C8B-B14F-4D97-AF65-F5344CB8AC3E}">
        <p14:creationId xmlns:p14="http://schemas.microsoft.com/office/powerpoint/2010/main" val="2844878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5815407-37E8-484C-9E1F-185A0757D1D9}"/>
              </a:ext>
            </a:extLst>
          </p:cNvPr>
          <p:cNvSpPr>
            <a:spLocks noGrp="1"/>
          </p:cNvSpPr>
          <p:nvPr>
            <p:ph type="title"/>
          </p:nvPr>
        </p:nvSpPr>
        <p:spPr/>
        <p:txBody>
          <a:bodyPr/>
          <a:lstStyle/>
          <a:p>
            <a:r>
              <a:rPr lang="nl-BE" dirty="0">
                <a:solidFill>
                  <a:srgbClr val="FF0000"/>
                </a:solidFill>
              </a:rPr>
              <a:t>6.	Tips </a:t>
            </a:r>
            <a:r>
              <a:rPr lang="nl-BE" dirty="0" err="1">
                <a:solidFill>
                  <a:srgbClr val="FF0000"/>
                </a:solidFill>
              </a:rPr>
              <a:t>and</a:t>
            </a:r>
            <a:r>
              <a:rPr lang="nl-BE" dirty="0">
                <a:solidFill>
                  <a:srgbClr val="FF0000"/>
                </a:solidFill>
              </a:rPr>
              <a:t> tricks</a:t>
            </a:r>
          </a:p>
        </p:txBody>
      </p:sp>
      <p:sp>
        <p:nvSpPr>
          <p:cNvPr id="5" name="Tijdelijke aanduiding voor inhoud 4">
            <a:extLst>
              <a:ext uri="{FF2B5EF4-FFF2-40B4-BE49-F238E27FC236}">
                <a16:creationId xmlns:a16="http://schemas.microsoft.com/office/drawing/2014/main" id="{A27282A9-49C0-4E35-9805-1B051A7EB13F}"/>
              </a:ext>
            </a:extLst>
          </p:cNvPr>
          <p:cNvSpPr>
            <a:spLocks noGrp="1"/>
          </p:cNvSpPr>
          <p:nvPr>
            <p:ph idx="1"/>
          </p:nvPr>
        </p:nvSpPr>
        <p:spPr/>
        <p:txBody>
          <a:bodyPr/>
          <a:lstStyle/>
          <a:p>
            <a:pPr marL="457200" indent="-457200">
              <a:buAutoNum type="arabicParenR" startAt="4"/>
            </a:pPr>
            <a:r>
              <a:rPr lang="nl-BE" dirty="0"/>
              <a:t>Samen sterker?</a:t>
            </a:r>
          </a:p>
          <a:p>
            <a:pPr marL="0" indent="0">
              <a:buNone/>
            </a:pPr>
            <a:endParaRPr lang="nl-BE" dirty="0"/>
          </a:p>
          <a:p>
            <a:pPr marL="0" indent="0">
              <a:buNone/>
            </a:pPr>
            <a:r>
              <a:rPr lang="nl-BE" dirty="0"/>
              <a:t>Kracht van de grote organisatie t.a.v. koepels – overheid - samenleving</a:t>
            </a:r>
          </a:p>
          <a:p>
            <a:pPr marL="0" indent="0">
              <a:buNone/>
            </a:pPr>
            <a:endParaRPr lang="nl-BE" dirty="0"/>
          </a:p>
        </p:txBody>
      </p:sp>
    </p:spTree>
    <p:extLst>
      <p:ext uri="{BB962C8B-B14F-4D97-AF65-F5344CB8AC3E}">
        <p14:creationId xmlns:p14="http://schemas.microsoft.com/office/powerpoint/2010/main" val="2303674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Eventueel nog dit …</a:t>
            </a:r>
          </a:p>
        </p:txBody>
      </p:sp>
      <p:sp>
        <p:nvSpPr>
          <p:cNvPr id="3" name="Tijdelijke aanduiding voor inhoud 2"/>
          <p:cNvSpPr>
            <a:spLocks noGrp="1"/>
          </p:cNvSpPr>
          <p:nvPr>
            <p:ph idx="1"/>
          </p:nvPr>
        </p:nvSpPr>
        <p:spPr/>
        <p:txBody>
          <a:bodyPr/>
          <a:lstStyle/>
          <a:p>
            <a:endParaRPr lang="nl-BE"/>
          </a:p>
        </p:txBody>
      </p:sp>
    </p:spTree>
    <p:extLst>
      <p:ext uri="{BB962C8B-B14F-4D97-AF65-F5344CB8AC3E}">
        <p14:creationId xmlns:p14="http://schemas.microsoft.com/office/powerpoint/2010/main" val="571465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vak 4"/>
          <p:cNvSpPr txBox="1"/>
          <p:nvPr/>
        </p:nvSpPr>
        <p:spPr>
          <a:xfrm>
            <a:off x="2169909" y="893470"/>
            <a:ext cx="4368051" cy="784830"/>
          </a:xfrm>
          <a:prstGeom prst="rect">
            <a:avLst/>
          </a:prstGeom>
          <a:noFill/>
        </p:spPr>
        <p:txBody>
          <a:bodyPr wrap="square" rtlCol="0">
            <a:spAutoFit/>
          </a:bodyPr>
          <a:lstStyle/>
          <a:p>
            <a:pPr>
              <a:lnSpc>
                <a:spcPct val="150000"/>
              </a:lnSpc>
            </a:pPr>
            <a:r>
              <a:rPr lang="nl-BE" sz="1500" dirty="0">
                <a:solidFill>
                  <a:srgbClr val="002060"/>
                </a:solidFill>
                <a:latin typeface="Arial" panose="020B0604020202020204" pitchFamily="34" charset="0"/>
                <a:cs typeface="Arial" panose="020B0604020202020204" pitchFamily="34" charset="0"/>
              </a:rPr>
              <a:t>De hogescholen:</a:t>
            </a:r>
          </a:p>
          <a:p>
            <a:pPr>
              <a:lnSpc>
                <a:spcPct val="150000"/>
              </a:lnSpc>
            </a:pPr>
            <a:r>
              <a:rPr lang="nl-BE" sz="1500" dirty="0">
                <a:solidFill>
                  <a:srgbClr val="FFC000"/>
                </a:solidFill>
                <a:latin typeface="Arial" panose="020B0604020202020204" pitchFamily="34" charset="0"/>
                <a:cs typeface="Arial" panose="020B0604020202020204" pitchFamily="34" charset="0"/>
              </a:rPr>
              <a:t>studentenaantallen: basisopleidingen</a:t>
            </a:r>
          </a:p>
        </p:txBody>
      </p:sp>
      <p:pic>
        <p:nvPicPr>
          <p:cNvPr id="6" name="Afbeelding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039" y="2284518"/>
            <a:ext cx="8137120" cy="3044180"/>
          </a:xfrm>
          <a:prstGeom prst="rect">
            <a:avLst/>
          </a:prstGeom>
        </p:spPr>
      </p:pic>
      <p:sp>
        <p:nvSpPr>
          <p:cNvPr id="3" name="Tijdelijke aanduiding voor afbeelding 2"/>
          <p:cNvSpPr>
            <a:spLocks noGrp="1"/>
          </p:cNvSpPr>
          <p:nvPr>
            <p:ph type="pic" sz="quarter" idx="10"/>
          </p:nvPr>
        </p:nvSpPr>
        <p:spPr/>
      </p:sp>
    </p:spTree>
    <p:extLst>
      <p:ext uri="{BB962C8B-B14F-4D97-AF65-F5344CB8AC3E}">
        <p14:creationId xmlns:p14="http://schemas.microsoft.com/office/powerpoint/2010/main" val="2974762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vak 4"/>
          <p:cNvSpPr txBox="1"/>
          <p:nvPr/>
        </p:nvSpPr>
        <p:spPr>
          <a:xfrm>
            <a:off x="2032749" y="967118"/>
            <a:ext cx="4337054" cy="438582"/>
          </a:xfrm>
          <a:prstGeom prst="rect">
            <a:avLst/>
          </a:prstGeom>
          <a:noFill/>
        </p:spPr>
        <p:txBody>
          <a:bodyPr wrap="square" rtlCol="0">
            <a:spAutoFit/>
          </a:bodyPr>
          <a:lstStyle/>
          <a:p>
            <a:pPr>
              <a:lnSpc>
                <a:spcPct val="150000"/>
              </a:lnSpc>
            </a:pPr>
            <a:r>
              <a:rPr lang="nl-BE" sz="1500" dirty="0">
                <a:solidFill>
                  <a:srgbClr val="002060"/>
                </a:solidFill>
                <a:latin typeface="Arial" panose="020B0604020202020204" pitchFamily="34" charset="0"/>
                <a:cs typeface="Arial" panose="020B0604020202020204" pitchFamily="34" charset="0"/>
              </a:rPr>
              <a:t>Financiering: </a:t>
            </a:r>
            <a:r>
              <a:rPr lang="nl-BE" sz="1500" dirty="0">
                <a:solidFill>
                  <a:srgbClr val="FE9F31"/>
                </a:solidFill>
                <a:latin typeface="Arial" panose="020B0604020202020204" pitchFamily="34" charset="0"/>
                <a:cs typeface="Arial" panose="020B0604020202020204" pitchFamily="34" charset="0"/>
              </a:rPr>
              <a:t>het resultaat: 2016 </a:t>
            </a:r>
            <a:r>
              <a:rPr lang="nl-BE" sz="1500" dirty="0">
                <a:solidFill>
                  <a:srgbClr val="FE9F31"/>
                </a:solidFill>
                <a:latin typeface="Arial" panose="020B0604020202020204" pitchFamily="34" charset="0"/>
                <a:cs typeface="Arial" panose="020B0604020202020204" pitchFamily="34" charset="0"/>
                <a:sym typeface="Wingdings" panose="05000000000000000000" pitchFamily="2" charset="2"/>
              </a:rPr>
              <a:t> </a:t>
            </a:r>
            <a:r>
              <a:rPr lang="nl-BE" sz="1500" dirty="0">
                <a:solidFill>
                  <a:srgbClr val="FE9F31"/>
                </a:solidFill>
                <a:latin typeface="Arial" panose="020B0604020202020204" pitchFamily="34" charset="0"/>
                <a:cs typeface="Arial" panose="020B0604020202020204" pitchFamily="34" charset="0"/>
              </a:rPr>
              <a:t> 2009</a:t>
            </a:r>
          </a:p>
        </p:txBody>
      </p:sp>
      <p:graphicFrame>
        <p:nvGraphicFramePr>
          <p:cNvPr id="2" name="Diagram 1"/>
          <p:cNvGraphicFramePr/>
          <p:nvPr>
            <p:extLst/>
          </p:nvPr>
        </p:nvGraphicFramePr>
        <p:xfrm>
          <a:off x="1748791" y="2132881"/>
          <a:ext cx="4450597" cy="3208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655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3475" r="23475"/>
          <a:stretch>
            <a:fillRect/>
          </a:stretch>
        </p:blipFill>
        <p:spPr/>
      </p:pic>
      <p:sp>
        <p:nvSpPr>
          <p:cNvPr id="5" name="Tekstvak 4"/>
          <p:cNvSpPr txBox="1"/>
          <p:nvPr/>
        </p:nvSpPr>
        <p:spPr>
          <a:xfrm>
            <a:off x="2048698" y="871692"/>
            <a:ext cx="3257650" cy="784830"/>
          </a:xfrm>
          <a:prstGeom prst="rect">
            <a:avLst/>
          </a:prstGeom>
          <a:noFill/>
        </p:spPr>
        <p:txBody>
          <a:bodyPr wrap="square" rtlCol="0">
            <a:spAutoFit/>
          </a:bodyPr>
          <a:lstStyle/>
          <a:p>
            <a:pPr>
              <a:lnSpc>
                <a:spcPct val="150000"/>
              </a:lnSpc>
            </a:pPr>
            <a:r>
              <a:rPr lang="nl-BE" sz="1500" dirty="0">
                <a:solidFill>
                  <a:srgbClr val="002060"/>
                </a:solidFill>
                <a:latin typeface="Arial" panose="020B0604020202020204" pitchFamily="34" charset="0"/>
                <a:cs typeface="Arial" panose="020B0604020202020204" pitchFamily="34" charset="0"/>
              </a:rPr>
              <a:t>Financiering: </a:t>
            </a:r>
            <a:r>
              <a:rPr lang="nl-BE" sz="1500" dirty="0">
                <a:solidFill>
                  <a:srgbClr val="FFC000"/>
                </a:solidFill>
                <a:latin typeface="Arial" panose="020B0604020202020204" pitchFamily="34" charset="0"/>
                <a:cs typeface="Arial" panose="020B0604020202020204" pitchFamily="34" charset="0"/>
              </a:rPr>
              <a:t>betekenis van de ondermaatse financiering</a:t>
            </a:r>
          </a:p>
        </p:txBody>
      </p:sp>
      <p:graphicFrame>
        <p:nvGraphicFramePr>
          <p:cNvPr id="2" name="Diagram 1"/>
          <p:cNvGraphicFramePr/>
          <p:nvPr>
            <p:extLst/>
          </p:nvPr>
        </p:nvGraphicFramePr>
        <p:xfrm>
          <a:off x="329780" y="2503170"/>
          <a:ext cx="4436531" cy="29578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63945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VIVES sjabloon 201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th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VIVES sjabloon 2013</Template>
  <TotalTime>1612</TotalTime>
  <Words>1372</Words>
  <Application>Microsoft Office PowerPoint</Application>
  <PresentationFormat>Diavoorstelling (4:3)</PresentationFormat>
  <Paragraphs>601</Paragraphs>
  <Slides>55</Slides>
  <Notes>15</Notes>
  <HiddenSlides>0</HiddenSlides>
  <MMClips>0</MMClips>
  <ScaleCrop>false</ScaleCrop>
  <HeadingPairs>
    <vt:vector size="8" baseType="variant">
      <vt:variant>
        <vt:lpstr>Gebruikte lettertypen</vt:lpstr>
      </vt:variant>
      <vt:variant>
        <vt:i4>8</vt:i4>
      </vt:variant>
      <vt:variant>
        <vt:lpstr>Thema</vt:lpstr>
      </vt:variant>
      <vt:variant>
        <vt:i4>2</vt:i4>
      </vt:variant>
      <vt:variant>
        <vt:lpstr>Ingesloten OLE-bronprogramma's</vt:lpstr>
      </vt:variant>
      <vt:variant>
        <vt:i4>2</vt:i4>
      </vt:variant>
      <vt:variant>
        <vt:lpstr>Diatitels</vt:lpstr>
      </vt:variant>
      <vt:variant>
        <vt:i4>55</vt:i4>
      </vt:variant>
    </vt:vector>
  </HeadingPairs>
  <TitlesOfParts>
    <vt:vector size="67" baseType="lpstr">
      <vt:lpstr>Arial Unicode MS</vt:lpstr>
      <vt:lpstr>ＭＳ Ｐゴシック</vt:lpstr>
      <vt:lpstr>Arial</vt:lpstr>
      <vt:lpstr>Calibri</vt:lpstr>
      <vt:lpstr>Calibri Light</vt:lpstr>
      <vt:lpstr>Times New Roman</vt:lpstr>
      <vt:lpstr>Verdana</vt:lpstr>
      <vt:lpstr>Wingdings</vt:lpstr>
      <vt:lpstr>VIVES sjabloon 2013</vt:lpstr>
      <vt:lpstr>Custom Design</vt:lpstr>
      <vt:lpstr>Grafiek</vt:lpstr>
      <vt:lpstr>Acrobat Document</vt:lpstr>
      <vt:lpstr>Workshop 3 Financiering van en binnen grote onderwijsorganisaties </vt:lpstr>
      <vt:lpstr>Vooraf</vt:lpstr>
      <vt:lpstr>Overzicht vandaag</vt:lpstr>
      <vt:lpstr> 1. Wie is wie?</vt:lpstr>
      <vt:lpstr> 2. Schaalvergroting in het H.O. </vt:lpstr>
      <vt:lpstr>2. Schaalvergroting in het H.O.</vt:lpstr>
      <vt:lpstr>PowerPoint-presentatie</vt:lpstr>
      <vt:lpstr>2. Schaalvergroting in het H.O. </vt:lpstr>
      <vt:lpstr>2. Schaalvergroting in het H.O. </vt:lpstr>
      <vt:lpstr>2. Schaalvergroting in het H.O. </vt:lpstr>
      <vt:lpstr>2. Schaalvergroting in het H.O. </vt:lpstr>
      <vt:lpstr>2. Schaalvergroting in het H.O. </vt:lpstr>
      <vt:lpstr>3. Financiering in het hoger onderwijs 2017-18 – INGEBAKKEN VERARMING…</vt:lpstr>
      <vt:lpstr>3. Financiering in het hoger onderwijs</vt:lpstr>
      <vt:lpstr>3. Financiering in het hoger onderwijs</vt:lpstr>
      <vt:lpstr>PowerPoint-presentatie</vt:lpstr>
      <vt:lpstr>3. Financiering in het hoger onderwijs</vt:lpstr>
      <vt:lpstr>3. Financiering in het hoger onderwijs</vt:lpstr>
      <vt:lpstr>Marktaandeel 2017</vt:lpstr>
      <vt:lpstr>3. Financiering in het hoger onderwijs</vt:lpstr>
      <vt:lpstr>Klikmechanisme</vt:lpstr>
      <vt:lpstr>3. Financiering in het hoger onderwijs</vt:lpstr>
      <vt:lpstr>3. Financiering in het hoger onderwijs</vt:lpstr>
      <vt:lpstr>4. Vergelijking financiering H.O. - CVO </vt:lpstr>
      <vt:lpstr> VOORKEUR</vt:lpstr>
      <vt:lpstr> De eerste fusiegolf  Doelstellingen</vt:lpstr>
      <vt:lpstr>PowerPoint-presentatie</vt:lpstr>
      <vt:lpstr>PowerPoint-presentatie</vt:lpstr>
      <vt:lpstr>PowerPoint-presentatie</vt:lpstr>
      <vt:lpstr> Uw mening</vt:lpstr>
      <vt:lpstr> De eerste fusiegolf  Doelstellingen</vt:lpstr>
      <vt:lpstr> De schaalvergroting  Knelpunten</vt:lpstr>
      <vt:lpstr> De schaalvergroting  Resultaten</vt:lpstr>
      <vt:lpstr>5. VIVES: een getuigenis</vt:lpstr>
      <vt:lpstr>5. VIVES: een getuigenis</vt:lpstr>
      <vt:lpstr>5. VIVES: een getuigenis</vt:lpstr>
      <vt:lpstr>5. VIVES: een getuigenis  Verschillende organisatiestructuur en organisatiecultuur:</vt:lpstr>
      <vt:lpstr>5. VIVES: een getuigenis</vt:lpstr>
      <vt:lpstr>5. VIVES: een getuigenis</vt:lpstr>
      <vt:lpstr>5. VIVES: een getuigenis</vt:lpstr>
      <vt:lpstr>5. VIVES: een getuigenis  - multicampusonderwijs</vt:lpstr>
      <vt:lpstr>Expertisecentra</vt:lpstr>
      <vt:lpstr>Cross-over, interdisciplinair</vt:lpstr>
      <vt:lpstr>DRIVE CONNECTIE INNOVATIE</vt:lpstr>
      <vt:lpstr>Kader: strategische krachtlijnen VIVES</vt:lpstr>
      <vt:lpstr>5. VIVES: een getuigenis</vt:lpstr>
      <vt:lpstr>5. VIVES: een getuigenis – geleidelijk tot een performante organisatie</vt:lpstr>
      <vt:lpstr>6. Tips and tricks</vt:lpstr>
      <vt:lpstr>6. Tips and tricks</vt:lpstr>
      <vt:lpstr>6. Tips and tricks</vt:lpstr>
      <vt:lpstr>6. Tips and tricks</vt:lpstr>
      <vt:lpstr>Eventueel nog dit …</vt:lpstr>
      <vt:lpstr>PowerPoint-presentatie</vt:lpstr>
      <vt:lpstr>PowerPoint-presentatie</vt:lpstr>
      <vt:lpstr>PowerPoint-presentatie</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Larissa.Deblauwe</dc:creator>
  <cp:lastModifiedBy>sofie bamelis</cp:lastModifiedBy>
  <cp:revision>142</cp:revision>
  <cp:lastPrinted>2017-11-22T10:01:35Z</cp:lastPrinted>
  <dcterms:created xsi:type="dcterms:W3CDTF">2013-07-10T14:03:19Z</dcterms:created>
  <dcterms:modified xsi:type="dcterms:W3CDTF">2017-11-22T21:48:09Z</dcterms:modified>
</cp:coreProperties>
</file>