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4"/>
  </p:notesMasterIdLst>
  <p:handoutMasterIdLst>
    <p:handoutMasterId r:id="rId25"/>
  </p:handoutMasterIdLst>
  <p:sldIdLst>
    <p:sldId id="256" r:id="rId2"/>
    <p:sldId id="258" r:id="rId3"/>
    <p:sldId id="264" r:id="rId4"/>
    <p:sldId id="257" r:id="rId5"/>
    <p:sldId id="276" r:id="rId6"/>
    <p:sldId id="259" r:id="rId7"/>
    <p:sldId id="260" r:id="rId8"/>
    <p:sldId id="265" r:id="rId9"/>
    <p:sldId id="277" r:id="rId10"/>
    <p:sldId id="267" r:id="rId11"/>
    <p:sldId id="268" r:id="rId12"/>
    <p:sldId id="269" r:id="rId13"/>
    <p:sldId id="271" r:id="rId14"/>
    <p:sldId id="262" r:id="rId15"/>
    <p:sldId id="263" r:id="rId16"/>
    <p:sldId id="261" r:id="rId17"/>
    <p:sldId id="270" r:id="rId18"/>
    <p:sldId id="278" r:id="rId19"/>
    <p:sldId id="272" r:id="rId20"/>
    <p:sldId id="273" r:id="rId21"/>
    <p:sldId id="274" r:id="rId22"/>
    <p:sldId id="275" r:id="rId23"/>
  </p:sldIdLst>
  <p:sldSz cx="9144000" cy="6858000" type="screen4x3"/>
  <p:notesSz cx="6881813" cy="10002838"/>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83" autoAdjust="0"/>
    <p:restoredTop sz="94660"/>
  </p:normalViewPr>
  <p:slideViewPr>
    <p:cSldViewPr>
      <p:cViewPr varScale="1">
        <p:scale>
          <a:sx n="87" d="100"/>
          <a:sy n="87" d="100"/>
        </p:scale>
        <p:origin x="-147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82119" cy="500142"/>
          </a:xfrm>
          <a:prstGeom prst="rect">
            <a:avLst/>
          </a:prstGeom>
        </p:spPr>
        <p:txBody>
          <a:bodyPr vert="horz" lIns="96478" tIns="48239" rIns="96478" bIns="48239" rtlCol="0"/>
          <a:lstStyle>
            <a:lvl1pPr algn="l">
              <a:defRPr sz="1300"/>
            </a:lvl1pPr>
          </a:lstStyle>
          <a:p>
            <a:endParaRPr lang="nl-BE"/>
          </a:p>
        </p:txBody>
      </p:sp>
      <p:sp>
        <p:nvSpPr>
          <p:cNvPr id="3" name="Tijdelijke aanduiding voor datum 2"/>
          <p:cNvSpPr>
            <a:spLocks noGrp="1"/>
          </p:cNvSpPr>
          <p:nvPr>
            <p:ph type="dt" sz="quarter" idx="1"/>
          </p:nvPr>
        </p:nvSpPr>
        <p:spPr>
          <a:xfrm>
            <a:off x="3898102" y="0"/>
            <a:ext cx="2982119" cy="500142"/>
          </a:xfrm>
          <a:prstGeom prst="rect">
            <a:avLst/>
          </a:prstGeom>
        </p:spPr>
        <p:txBody>
          <a:bodyPr vert="horz" lIns="96478" tIns="48239" rIns="96478" bIns="48239" rtlCol="0"/>
          <a:lstStyle>
            <a:lvl1pPr algn="r">
              <a:defRPr sz="1300"/>
            </a:lvl1pPr>
          </a:lstStyle>
          <a:p>
            <a:fld id="{21FEA420-5423-48D2-94E4-72FD5A2B1F75}" type="datetimeFigureOut">
              <a:rPr lang="nl-BE" smtClean="0"/>
              <a:t>13/11/2017</a:t>
            </a:fld>
            <a:endParaRPr lang="nl-BE"/>
          </a:p>
        </p:txBody>
      </p:sp>
      <p:sp>
        <p:nvSpPr>
          <p:cNvPr id="4" name="Tijdelijke aanduiding voor voettekst 3"/>
          <p:cNvSpPr>
            <a:spLocks noGrp="1"/>
          </p:cNvSpPr>
          <p:nvPr>
            <p:ph type="ftr" sz="quarter" idx="2"/>
          </p:nvPr>
        </p:nvSpPr>
        <p:spPr>
          <a:xfrm>
            <a:off x="0" y="9500960"/>
            <a:ext cx="2982119" cy="500142"/>
          </a:xfrm>
          <a:prstGeom prst="rect">
            <a:avLst/>
          </a:prstGeom>
        </p:spPr>
        <p:txBody>
          <a:bodyPr vert="horz" lIns="96478" tIns="48239" rIns="96478" bIns="48239" rtlCol="0" anchor="b"/>
          <a:lstStyle>
            <a:lvl1pPr algn="l">
              <a:defRPr sz="1300"/>
            </a:lvl1pPr>
          </a:lstStyle>
          <a:p>
            <a:endParaRPr lang="nl-BE"/>
          </a:p>
        </p:txBody>
      </p:sp>
      <p:sp>
        <p:nvSpPr>
          <p:cNvPr id="5" name="Tijdelijke aanduiding voor dianummer 4"/>
          <p:cNvSpPr>
            <a:spLocks noGrp="1"/>
          </p:cNvSpPr>
          <p:nvPr>
            <p:ph type="sldNum" sz="quarter" idx="3"/>
          </p:nvPr>
        </p:nvSpPr>
        <p:spPr>
          <a:xfrm>
            <a:off x="3898102" y="9500960"/>
            <a:ext cx="2982119" cy="500142"/>
          </a:xfrm>
          <a:prstGeom prst="rect">
            <a:avLst/>
          </a:prstGeom>
        </p:spPr>
        <p:txBody>
          <a:bodyPr vert="horz" lIns="96478" tIns="48239" rIns="96478" bIns="48239" rtlCol="0" anchor="b"/>
          <a:lstStyle>
            <a:lvl1pPr algn="r">
              <a:defRPr sz="1300"/>
            </a:lvl1pPr>
          </a:lstStyle>
          <a:p>
            <a:fld id="{6DCD85B2-9C88-498E-93A0-5F216C649916}" type="slidenum">
              <a:rPr lang="nl-BE" smtClean="0"/>
              <a:t>‹nr.›</a:t>
            </a:fld>
            <a:endParaRPr lang="nl-BE"/>
          </a:p>
        </p:txBody>
      </p:sp>
    </p:spTree>
    <p:extLst>
      <p:ext uri="{BB962C8B-B14F-4D97-AF65-F5344CB8AC3E}">
        <p14:creationId xmlns:p14="http://schemas.microsoft.com/office/powerpoint/2010/main" val="23343259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82119" cy="500142"/>
          </a:xfrm>
          <a:prstGeom prst="rect">
            <a:avLst/>
          </a:prstGeom>
        </p:spPr>
        <p:txBody>
          <a:bodyPr vert="horz" lIns="96478" tIns="48239" rIns="96478" bIns="48239" rtlCol="0"/>
          <a:lstStyle>
            <a:lvl1pPr algn="l">
              <a:defRPr sz="1300"/>
            </a:lvl1pPr>
          </a:lstStyle>
          <a:p>
            <a:endParaRPr lang="nl-BE"/>
          </a:p>
        </p:txBody>
      </p:sp>
      <p:sp>
        <p:nvSpPr>
          <p:cNvPr id="3" name="Tijdelijke aanduiding voor datum 2"/>
          <p:cNvSpPr>
            <a:spLocks noGrp="1"/>
          </p:cNvSpPr>
          <p:nvPr>
            <p:ph type="dt" idx="1"/>
          </p:nvPr>
        </p:nvSpPr>
        <p:spPr>
          <a:xfrm>
            <a:off x="3898102" y="0"/>
            <a:ext cx="2982119" cy="500142"/>
          </a:xfrm>
          <a:prstGeom prst="rect">
            <a:avLst/>
          </a:prstGeom>
        </p:spPr>
        <p:txBody>
          <a:bodyPr vert="horz" lIns="96478" tIns="48239" rIns="96478" bIns="48239" rtlCol="0"/>
          <a:lstStyle>
            <a:lvl1pPr algn="r">
              <a:defRPr sz="1300"/>
            </a:lvl1pPr>
          </a:lstStyle>
          <a:p>
            <a:fld id="{FC344AAE-0E0A-4DD5-8831-1C839D6F6667}" type="datetimeFigureOut">
              <a:rPr lang="nl-BE" smtClean="0"/>
              <a:t>13/11/2017</a:t>
            </a:fld>
            <a:endParaRPr lang="nl-BE"/>
          </a:p>
        </p:txBody>
      </p:sp>
      <p:sp>
        <p:nvSpPr>
          <p:cNvPr id="4" name="Tijdelijke aanduiding voor dia-afbeelding 3"/>
          <p:cNvSpPr>
            <a:spLocks noGrp="1" noRot="1" noChangeAspect="1"/>
          </p:cNvSpPr>
          <p:nvPr>
            <p:ph type="sldImg" idx="2"/>
          </p:nvPr>
        </p:nvSpPr>
        <p:spPr>
          <a:xfrm>
            <a:off x="942975" y="750888"/>
            <a:ext cx="4997450" cy="3749675"/>
          </a:xfrm>
          <a:prstGeom prst="rect">
            <a:avLst/>
          </a:prstGeom>
          <a:noFill/>
          <a:ln w="12700">
            <a:solidFill>
              <a:prstClr val="black"/>
            </a:solidFill>
          </a:ln>
        </p:spPr>
        <p:txBody>
          <a:bodyPr vert="horz" lIns="96478" tIns="48239" rIns="96478" bIns="48239" rtlCol="0" anchor="ctr"/>
          <a:lstStyle/>
          <a:p>
            <a:endParaRPr lang="nl-BE"/>
          </a:p>
        </p:txBody>
      </p:sp>
      <p:sp>
        <p:nvSpPr>
          <p:cNvPr id="5" name="Tijdelijke aanduiding voor notities 4"/>
          <p:cNvSpPr>
            <a:spLocks noGrp="1"/>
          </p:cNvSpPr>
          <p:nvPr>
            <p:ph type="body" sz="quarter" idx="3"/>
          </p:nvPr>
        </p:nvSpPr>
        <p:spPr>
          <a:xfrm>
            <a:off x="688182" y="4751348"/>
            <a:ext cx="5505450" cy="4501277"/>
          </a:xfrm>
          <a:prstGeom prst="rect">
            <a:avLst/>
          </a:prstGeom>
        </p:spPr>
        <p:txBody>
          <a:bodyPr vert="horz" lIns="96478" tIns="48239" rIns="96478" bIns="48239" rtlCol="0"/>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6" name="Tijdelijke aanduiding voor voettekst 5"/>
          <p:cNvSpPr>
            <a:spLocks noGrp="1"/>
          </p:cNvSpPr>
          <p:nvPr>
            <p:ph type="ftr" sz="quarter" idx="4"/>
          </p:nvPr>
        </p:nvSpPr>
        <p:spPr>
          <a:xfrm>
            <a:off x="0" y="9500960"/>
            <a:ext cx="2982119" cy="500142"/>
          </a:xfrm>
          <a:prstGeom prst="rect">
            <a:avLst/>
          </a:prstGeom>
        </p:spPr>
        <p:txBody>
          <a:bodyPr vert="horz" lIns="96478" tIns="48239" rIns="96478" bIns="48239" rtlCol="0" anchor="b"/>
          <a:lstStyle>
            <a:lvl1pPr algn="l">
              <a:defRPr sz="1300"/>
            </a:lvl1pPr>
          </a:lstStyle>
          <a:p>
            <a:endParaRPr lang="nl-BE"/>
          </a:p>
        </p:txBody>
      </p:sp>
      <p:sp>
        <p:nvSpPr>
          <p:cNvPr id="7" name="Tijdelijke aanduiding voor dianummer 6"/>
          <p:cNvSpPr>
            <a:spLocks noGrp="1"/>
          </p:cNvSpPr>
          <p:nvPr>
            <p:ph type="sldNum" sz="quarter" idx="5"/>
          </p:nvPr>
        </p:nvSpPr>
        <p:spPr>
          <a:xfrm>
            <a:off x="3898102" y="9500960"/>
            <a:ext cx="2982119" cy="500142"/>
          </a:xfrm>
          <a:prstGeom prst="rect">
            <a:avLst/>
          </a:prstGeom>
        </p:spPr>
        <p:txBody>
          <a:bodyPr vert="horz" lIns="96478" tIns="48239" rIns="96478" bIns="48239" rtlCol="0" anchor="b"/>
          <a:lstStyle>
            <a:lvl1pPr algn="r">
              <a:defRPr sz="1300"/>
            </a:lvl1pPr>
          </a:lstStyle>
          <a:p>
            <a:fld id="{F7125E27-3767-47F8-9673-91B2496452E3}" type="slidenum">
              <a:rPr lang="nl-BE" smtClean="0"/>
              <a:t>‹nr.›</a:t>
            </a:fld>
            <a:endParaRPr lang="nl-BE"/>
          </a:p>
        </p:txBody>
      </p:sp>
    </p:spTree>
    <p:extLst>
      <p:ext uri="{BB962C8B-B14F-4D97-AF65-F5344CB8AC3E}">
        <p14:creationId xmlns:p14="http://schemas.microsoft.com/office/powerpoint/2010/main" val="29251038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kern="1200" dirty="0" smtClean="0">
                <a:solidFill>
                  <a:schemeClr val="tx1"/>
                </a:solidFill>
                <a:effectLst/>
                <a:latin typeface="+mn-lt"/>
                <a:ea typeface="+mn-ea"/>
                <a:cs typeface="+mn-cs"/>
              </a:rPr>
              <a:t> </a:t>
            </a:r>
            <a:endParaRPr lang="nl-BE" dirty="0"/>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1</a:t>
            </a:fld>
            <a:endParaRPr lang="nl-BE"/>
          </a:p>
        </p:txBody>
      </p:sp>
    </p:spTree>
    <p:extLst>
      <p:ext uri="{BB962C8B-B14F-4D97-AF65-F5344CB8AC3E}">
        <p14:creationId xmlns:p14="http://schemas.microsoft.com/office/powerpoint/2010/main" val="4149286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2</a:t>
            </a:fld>
            <a:endParaRPr lang="nl-BE"/>
          </a:p>
        </p:txBody>
      </p:sp>
    </p:spTree>
    <p:extLst>
      <p:ext uri="{BB962C8B-B14F-4D97-AF65-F5344CB8AC3E}">
        <p14:creationId xmlns:p14="http://schemas.microsoft.com/office/powerpoint/2010/main" val="4086305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3</a:t>
            </a:fld>
            <a:endParaRPr lang="nl-BE"/>
          </a:p>
        </p:txBody>
      </p:sp>
    </p:spTree>
    <p:extLst>
      <p:ext uri="{BB962C8B-B14F-4D97-AF65-F5344CB8AC3E}">
        <p14:creationId xmlns:p14="http://schemas.microsoft.com/office/powerpoint/2010/main" val="22596455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4</a:t>
            </a:fld>
            <a:endParaRPr lang="nl-BE"/>
          </a:p>
        </p:txBody>
      </p:sp>
    </p:spTree>
    <p:extLst>
      <p:ext uri="{BB962C8B-B14F-4D97-AF65-F5344CB8AC3E}">
        <p14:creationId xmlns:p14="http://schemas.microsoft.com/office/powerpoint/2010/main" val="39756492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5</a:t>
            </a:fld>
            <a:endParaRPr lang="nl-BE"/>
          </a:p>
        </p:txBody>
      </p:sp>
    </p:spTree>
    <p:extLst>
      <p:ext uri="{BB962C8B-B14F-4D97-AF65-F5344CB8AC3E}">
        <p14:creationId xmlns:p14="http://schemas.microsoft.com/office/powerpoint/2010/main" val="5013496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6</a:t>
            </a:fld>
            <a:endParaRPr lang="nl-BE"/>
          </a:p>
        </p:txBody>
      </p:sp>
    </p:spTree>
    <p:extLst>
      <p:ext uri="{BB962C8B-B14F-4D97-AF65-F5344CB8AC3E}">
        <p14:creationId xmlns:p14="http://schemas.microsoft.com/office/powerpoint/2010/main" val="3521175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7</a:t>
            </a:fld>
            <a:endParaRPr lang="nl-BE"/>
          </a:p>
        </p:txBody>
      </p:sp>
    </p:spTree>
    <p:extLst>
      <p:ext uri="{BB962C8B-B14F-4D97-AF65-F5344CB8AC3E}">
        <p14:creationId xmlns:p14="http://schemas.microsoft.com/office/powerpoint/2010/main" val="31831635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8</a:t>
            </a:fld>
            <a:endParaRPr lang="nl-BE"/>
          </a:p>
        </p:txBody>
      </p:sp>
    </p:spTree>
    <p:extLst>
      <p:ext uri="{BB962C8B-B14F-4D97-AF65-F5344CB8AC3E}">
        <p14:creationId xmlns:p14="http://schemas.microsoft.com/office/powerpoint/2010/main" val="38767962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9</a:t>
            </a:fld>
            <a:endParaRPr lang="nl-BE"/>
          </a:p>
        </p:txBody>
      </p:sp>
    </p:spTree>
    <p:extLst>
      <p:ext uri="{BB962C8B-B14F-4D97-AF65-F5344CB8AC3E}">
        <p14:creationId xmlns:p14="http://schemas.microsoft.com/office/powerpoint/2010/main" val="18477969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10</a:t>
            </a:fld>
            <a:endParaRPr lang="nl-BE"/>
          </a:p>
        </p:txBody>
      </p:sp>
    </p:spTree>
    <p:extLst>
      <p:ext uri="{BB962C8B-B14F-4D97-AF65-F5344CB8AC3E}">
        <p14:creationId xmlns:p14="http://schemas.microsoft.com/office/powerpoint/2010/main" val="24317652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11</a:t>
            </a:fld>
            <a:endParaRPr lang="nl-BE"/>
          </a:p>
        </p:txBody>
      </p:sp>
    </p:spTree>
    <p:extLst>
      <p:ext uri="{BB962C8B-B14F-4D97-AF65-F5344CB8AC3E}">
        <p14:creationId xmlns:p14="http://schemas.microsoft.com/office/powerpoint/2010/main" val="18965659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12</a:t>
            </a:fld>
            <a:endParaRPr lang="nl-BE"/>
          </a:p>
        </p:txBody>
      </p:sp>
    </p:spTree>
    <p:extLst>
      <p:ext uri="{BB962C8B-B14F-4D97-AF65-F5344CB8AC3E}">
        <p14:creationId xmlns:p14="http://schemas.microsoft.com/office/powerpoint/2010/main" val="15926237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13</a:t>
            </a:fld>
            <a:endParaRPr lang="nl-BE"/>
          </a:p>
        </p:txBody>
      </p:sp>
    </p:spTree>
    <p:extLst>
      <p:ext uri="{BB962C8B-B14F-4D97-AF65-F5344CB8AC3E}">
        <p14:creationId xmlns:p14="http://schemas.microsoft.com/office/powerpoint/2010/main" val="19414015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nl-BE" altLang="nl-BE" smtClean="0"/>
          </a:p>
        </p:txBody>
      </p:sp>
      <p:sp>
        <p:nvSpPr>
          <p:cNvPr id="624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83887" indent="-301495" eaLnBrk="0" hangingPunct="0">
              <a:defRPr>
                <a:solidFill>
                  <a:schemeClr val="tx1"/>
                </a:solidFill>
                <a:latin typeface="Calibri" panose="020F0502020204030204" pitchFamily="34" charset="0"/>
                <a:cs typeface="Arial" panose="020B0604020202020204" pitchFamily="34" charset="0"/>
              </a:defRPr>
            </a:lvl2pPr>
            <a:lvl3pPr marL="1205979" indent="-241196" eaLnBrk="0" hangingPunct="0">
              <a:defRPr>
                <a:solidFill>
                  <a:schemeClr val="tx1"/>
                </a:solidFill>
                <a:latin typeface="Calibri" panose="020F0502020204030204" pitchFamily="34" charset="0"/>
                <a:cs typeface="Arial" panose="020B0604020202020204" pitchFamily="34" charset="0"/>
              </a:defRPr>
            </a:lvl3pPr>
            <a:lvl4pPr marL="1688371" indent="-241196" eaLnBrk="0" hangingPunct="0">
              <a:defRPr>
                <a:solidFill>
                  <a:schemeClr val="tx1"/>
                </a:solidFill>
                <a:latin typeface="Calibri" panose="020F0502020204030204" pitchFamily="34" charset="0"/>
                <a:cs typeface="Arial" panose="020B0604020202020204" pitchFamily="34" charset="0"/>
              </a:defRPr>
            </a:lvl4pPr>
            <a:lvl5pPr marL="2170763" indent="-241196" eaLnBrk="0" hangingPunct="0">
              <a:defRPr>
                <a:solidFill>
                  <a:schemeClr val="tx1"/>
                </a:solidFill>
                <a:latin typeface="Calibri" panose="020F0502020204030204" pitchFamily="34" charset="0"/>
                <a:cs typeface="Arial" panose="020B0604020202020204" pitchFamily="34" charset="0"/>
              </a:defRPr>
            </a:lvl5pPr>
            <a:lvl6pPr marL="2653154" indent="-241196" defTabSz="482392"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135546" indent="-241196" defTabSz="482392"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617938" indent="-241196" defTabSz="482392"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4100330" indent="-241196" defTabSz="482392"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5804F46-1717-486D-84D8-A89A19F122B0}" type="slidenum">
              <a:rPr lang="en-US" altLang="nl-BE">
                <a:solidFill>
                  <a:srgbClr val="000000"/>
                </a:solidFill>
              </a:rPr>
              <a:pPr eaLnBrk="1" hangingPunct="1"/>
              <a:t>14</a:t>
            </a:fld>
            <a:endParaRPr lang="en-US" altLang="nl-BE">
              <a:solidFill>
                <a:srgbClr val="000000"/>
              </a:solidFill>
            </a:endParaRPr>
          </a:p>
        </p:txBody>
      </p:sp>
    </p:spTree>
    <p:extLst>
      <p:ext uri="{BB962C8B-B14F-4D97-AF65-F5344CB8AC3E}">
        <p14:creationId xmlns:p14="http://schemas.microsoft.com/office/powerpoint/2010/main" val="1012122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15</a:t>
            </a:fld>
            <a:endParaRPr lang="nl-BE"/>
          </a:p>
        </p:txBody>
      </p:sp>
    </p:spTree>
    <p:extLst>
      <p:ext uri="{BB962C8B-B14F-4D97-AF65-F5344CB8AC3E}">
        <p14:creationId xmlns:p14="http://schemas.microsoft.com/office/powerpoint/2010/main" val="42039889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16</a:t>
            </a:fld>
            <a:endParaRPr lang="nl-BE"/>
          </a:p>
        </p:txBody>
      </p:sp>
    </p:spTree>
    <p:extLst>
      <p:ext uri="{BB962C8B-B14F-4D97-AF65-F5344CB8AC3E}">
        <p14:creationId xmlns:p14="http://schemas.microsoft.com/office/powerpoint/2010/main" val="3149843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17</a:t>
            </a:fld>
            <a:endParaRPr lang="nl-BE"/>
          </a:p>
        </p:txBody>
      </p:sp>
    </p:spTree>
    <p:extLst>
      <p:ext uri="{BB962C8B-B14F-4D97-AF65-F5344CB8AC3E}">
        <p14:creationId xmlns:p14="http://schemas.microsoft.com/office/powerpoint/2010/main" val="42398033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18</a:t>
            </a:fld>
            <a:endParaRPr lang="nl-BE"/>
          </a:p>
        </p:txBody>
      </p:sp>
    </p:spTree>
    <p:extLst>
      <p:ext uri="{BB962C8B-B14F-4D97-AF65-F5344CB8AC3E}">
        <p14:creationId xmlns:p14="http://schemas.microsoft.com/office/powerpoint/2010/main" val="34233530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19</a:t>
            </a:fld>
            <a:endParaRPr lang="nl-BE"/>
          </a:p>
        </p:txBody>
      </p:sp>
    </p:spTree>
    <p:extLst>
      <p:ext uri="{BB962C8B-B14F-4D97-AF65-F5344CB8AC3E}">
        <p14:creationId xmlns:p14="http://schemas.microsoft.com/office/powerpoint/2010/main" val="19539759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20</a:t>
            </a:fld>
            <a:endParaRPr lang="nl-BE"/>
          </a:p>
        </p:txBody>
      </p:sp>
    </p:spTree>
    <p:extLst>
      <p:ext uri="{BB962C8B-B14F-4D97-AF65-F5344CB8AC3E}">
        <p14:creationId xmlns:p14="http://schemas.microsoft.com/office/powerpoint/2010/main" val="37728750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21</a:t>
            </a:fld>
            <a:endParaRPr lang="nl-BE"/>
          </a:p>
        </p:txBody>
      </p:sp>
    </p:spTree>
    <p:extLst>
      <p:ext uri="{BB962C8B-B14F-4D97-AF65-F5344CB8AC3E}">
        <p14:creationId xmlns:p14="http://schemas.microsoft.com/office/powerpoint/2010/main" val="20208195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F7125E27-3767-47F8-9673-91B2496452E3}" type="slidenum">
              <a:rPr lang="nl-BE" smtClean="0"/>
              <a:t>22</a:t>
            </a:fld>
            <a:endParaRPr lang="nl-BE"/>
          </a:p>
        </p:txBody>
      </p:sp>
    </p:spTree>
    <p:extLst>
      <p:ext uri="{BB962C8B-B14F-4D97-AF65-F5344CB8AC3E}">
        <p14:creationId xmlns:p14="http://schemas.microsoft.com/office/powerpoint/2010/main" val="4284591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BE"/>
          </a:p>
        </p:txBody>
      </p:sp>
      <p:sp>
        <p:nvSpPr>
          <p:cNvPr id="4" name="Tijdelijke aanduiding voor datum 3"/>
          <p:cNvSpPr>
            <a:spLocks noGrp="1"/>
          </p:cNvSpPr>
          <p:nvPr>
            <p:ph type="dt" sz="half" idx="10"/>
          </p:nvPr>
        </p:nvSpPr>
        <p:spPr/>
        <p:txBody>
          <a:bodyPr/>
          <a:lstStyle/>
          <a:p>
            <a:fld id="{E7677E45-27AC-498B-B10D-000534F6030E}" type="datetime1">
              <a:rPr lang="nl-BE" smtClean="0"/>
              <a:t>13/11/2017</a:t>
            </a:fld>
            <a:endParaRPr lang="nl-BE"/>
          </a:p>
        </p:txBody>
      </p:sp>
      <p:sp>
        <p:nvSpPr>
          <p:cNvPr id="5" name="Tijdelijke aanduiding voor voettekst 4"/>
          <p:cNvSpPr>
            <a:spLocks noGrp="1"/>
          </p:cNvSpPr>
          <p:nvPr>
            <p:ph type="ftr" sz="quarter" idx="11"/>
          </p:nvPr>
        </p:nvSpPr>
        <p:spPr/>
        <p:txBody>
          <a:bodyPr/>
          <a:lstStyle/>
          <a:p>
            <a:r>
              <a:rPr lang="nl-BE" smtClean="0"/>
              <a:t>Schaalvergroting is een voortdurend proces</a:t>
            </a:r>
            <a:endParaRPr lang="nl-BE"/>
          </a:p>
        </p:txBody>
      </p:sp>
      <p:sp>
        <p:nvSpPr>
          <p:cNvPr id="6" name="Tijdelijke aanduiding voor dianummer 5"/>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1148460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7B764693-BD5E-4953-9984-CB46B7CFBF30}" type="datetime1">
              <a:rPr lang="nl-BE" smtClean="0"/>
              <a:t>13/11/2017</a:t>
            </a:fld>
            <a:endParaRPr lang="nl-BE"/>
          </a:p>
        </p:txBody>
      </p:sp>
      <p:sp>
        <p:nvSpPr>
          <p:cNvPr id="5" name="Tijdelijke aanduiding voor voettekst 4"/>
          <p:cNvSpPr>
            <a:spLocks noGrp="1"/>
          </p:cNvSpPr>
          <p:nvPr>
            <p:ph type="ftr" sz="quarter" idx="11"/>
          </p:nvPr>
        </p:nvSpPr>
        <p:spPr/>
        <p:txBody>
          <a:bodyPr/>
          <a:lstStyle/>
          <a:p>
            <a:r>
              <a:rPr lang="nl-BE" smtClean="0"/>
              <a:t>Schaalvergroting is een voortdurend proces</a:t>
            </a:r>
            <a:endParaRPr lang="nl-BE"/>
          </a:p>
        </p:txBody>
      </p:sp>
      <p:sp>
        <p:nvSpPr>
          <p:cNvPr id="6" name="Tijdelijke aanduiding voor dianummer 5"/>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1480194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8CCF7374-BE10-43BE-87BF-E5C07A0ACB77}" type="datetime1">
              <a:rPr lang="nl-BE" smtClean="0"/>
              <a:t>13/11/2017</a:t>
            </a:fld>
            <a:endParaRPr lang="nl-BE"/>
          </a:p>
        </p:txBody>
      </p:sp>
      <p:sp>
        <p:nvSpPr>
          <p:cNvPr id="5" name="Tijdelijke aanduiding voor voettekst 4"/>
          <p:cNvSpPr>
            <a:spLocks noGrp="1"/>
          </p:cNvSpPr>
          <p:nvPr>
            <p:ph type="ftr" sz="quarter" idx="11"/>
          </p:nvPr>
        </p:nvSpPr>
        <p:spPr/>
        <p:txBody>
          <a:bodyPr/>
          <a:lstStyle/>
          <a:p>
            <a:r>
              <a:rPr lang="nl-BE" smtClean="0"/>
              <a:t>Schaalvergroting is een voortdurend proces</a:t>
            </a:r>
            <a:endParaRPr lang="nl-BE"/>
          </a:p>
        </p:txBody>
      </p:sp>
      <p:sp>
        <p:nvSpPr>
          <p:cNvPr id="6" name="Tijdelijke aanduiding voor dianummer 5"/>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1918640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datum 4"/>
          <p:cNvSpPr>
            <a:spLocks noGrp="1"/>
          </p:cNvSpPr>
          <p:nvPr>
            <p:ph type="dt" sz="half" idx="10"/>
          </p:nvPr>
        </p:nvSpPr>
        <p:spPr/>
        <p:txBody>
          <a:bodyPr/>
          <a:lstStyle/>
          <a:p>
            <a:fld id="{F230286E-823C-441B-A4E8-26AF472E68F8}" type="datetime1">
              <a:rPr lang="nl-BE" smtClean="0"/>
              <a:t>13/11/2017</a:t>
            </a:fld>
            <a:endParaRPr lang="nl-BE"/>
          </a:p>
        </p:txBody>
      </p:sp>
      <p:sp>
        <p:nvSpPr>
          <p:cNvPr id="6" name="Tijdelijke aanduiding voor voettekst 5"/>
          <p:cNvSpPr>
            <a:spLocks noGrp="1"/>
          </p:cNvSpPr>
          <p:nvPr>
            <p:ph type="ftr" sz="quarter" idx="11"/>
          </p:nvPr>
        </p:nvSpPr>
        <p:spPr/>
        <p:txBody>
          <a:bodyPr/>
          <a:lstStyle/>
          <a:p>
            <a:r>
              <a:rPr lang="nl-BE" smtClean="0"/>
              <a:t>Schaalvergroting is een voortdurend proces</a:t>
            </a:r>
            <a:endParaRPr lang="nl-BE"/>
          </a:p>
        </p:txBody>
      </p:sp>
      <p:sp>
        <p:nvSpPr>
          <p:cNvPr id="7" name="Tijdelijke aanduiding voor dianummer 6"/>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2153300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7" name="Tijdelijke aanduiding voor datum 6"/>
          <p:cNvSpPr>
            <a:spLocks noGrp="1"/>
          </p:cNvSpPr>
          <p:nvPr>
            <p:ph type="dt" sz="half" idx="10"/>
          </p:nvPr>
        </p:nvSpPr>
        <p:spPr/>
        <p:txBody>
          <a:bodyPr/>
          <a:lstStyle/>
          <a:p>
            <a:fld id="{4D224B4F-A6E1-4958-9AC2-75B9267F3051}" type="datetime1">
              <a:rPr lang="nl-BE" smtClean="0"/>
              <a:t>13/11/2017</a:t>
            </a:fld>
            <a:endParaRPr lang="nl-BE"/>
          </a:p>
        </p:txBody>
      </p:sp>
      <p:sp>
        <p:nvSpPr>
          <p:cNvPr id="8" name="Tijdelijke aanduiding voor voettekst 7"/>
          <p:cNvSpPr>
            <a:spLocks noGrp="1"/>
          </p:cNvSpPr>
          <p:nvPr>
            <p:ph type="ftr" sz="quarter" idx="11"/>
          </p:nvPr>
        </p:nvSpPr>
        <p:spPr/>
        <p:txBody>
          <a:bodyPr/>
          <a:lstStyle/>
          <a:p>
            <a:r>
              <a:rPr lang="nl-BE" smtClean="0"/>
              <a:t>Schaalvergroting is een voortdurend proces</a:t>
            </a:r>
            <a:endParaRPr lang="nl-BE"/>
          </a:p>
        </p:txBody>
      </p:sp>
      <p:sp>
        <p:nvSpPr>
          <p:cNvPr id="9" name="Tijdelijke aanduiding voor dianummer 8"/>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4129132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datum 2"/>
          <p:cNvSpPr>
            <a:spLocks noGrp="1"/>
          </p:cNvSpPr>
          <p:nvPr>
            <p:ph type="dt" sz="half" idx="10"/>
          </p:nvPr>
        </p:nvSpPr>
        <p:spPr/>
        <p:txBody>
          <a:bodyPr/>
          <a:lstStyle/>
          <a:p>
            <a:fld id="{B5E4CBFF-7A9A-419F-B5C2-F42452A7DE4F}" type="datetime1">
              <a:rPr lang="nl-BE" smtClean="0"/>
              <a:t>13/11/2017</a:t>
            </a:fld>
            <a:endParaRPr lang="nl-BE"/>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
        <p:nvSpPr>
          <p:cNvPr id="5" name="Tijdelijke aanduiding voor dianummer 4"/>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1385626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3BAEF747-5EA7-44A8-AC88-9073673A60A7}" type="datetime1">
              <a:rPr lang="nl-BE" smtClean="0"/>
              <a:t>13/11/2017</a:t>
            </a:fld>
            <a:endParaRPr lang="nl-BE"/>
          </a:p>
        </p:txBody>
      </p:sp>
      <p:sp>
        <p:nvSpPr>
          <p:cNvPr id="3" name="Tijdelijke aanduiding voor voettekst 2"/>
          <p:cNvSpPr>
            <a:spLocks noGrp="1"/>
          </p:cNvSpPr>
          <p:nvPr>
            <p:ph type="ftr" sz="quarter" idx="11"/>
          </p:nvPr>
        </p:nvSpPr>
        <p:spPr/>
        <p:txBody>
          <a:bodyPr/>
          <a:lstStyle/>
          <a:p>
            <a:r>
              <a:rPr lang="nl-BE" smtClean="0"/>
              <a:t>Schaalvergroting is een voortdurend proces</a:t>
            </a:r>
            <a:endParaRPr lang="nl-BE"/>
          </a:p>
        </p:txBody>
      </p:sp>
      <p:sp>
        <p:nvSpPr>
          <p:cNvPr id="4" name="Tijdelijke aanduiding voor dianummer 3"/>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852154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D69A8955-97A1-40E2-8BFB-5E106267F5FC}" type="datetime1">
              <a:rPr lang="nl-BE" smtClean="0"/>
              <a:t>13/11/2017</a:t>
            </a:fld>
            <a:endParaRPr lang="nl-BE"/>
          </a:p>
        </p:txBody>
      </p:sp>
      <p:sp>
        <p:nvSpPr>
          <p:cNvPr id="6" name="Tijdelijke aanduiding voor voettekst 5"/>
          <p:cNvSpPr>
            <a:spLocks noGrp="1"/>
          </p:cNvSpPr>
          <p:nvPr>
            <p:ph type="ftr" sz="quarter" idx="11"/>
          </p:nvPr>
        </p:nvSpPr>
        <p:spPr/>
        <p:txBody>
          <a:bodyPr/>
          <a:lstStyle/>
          <a:p>
            <a:r>
              <a:rPr lang="nl-BE" smtClean="0"/>
              <a:t>Schaalvergroting is een voortdurend proces</a:t>
            </a:r>
            <a:endParaRPr lang="nl-BE"/>
          </a:p>
        </p:txBody>
      </p:sp>
      <p:sp>
        <p:nvSpPr>
          <p:cNvPr id="7" name="Tijdelijke aanduiding voor dianummer 6"/>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2203938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E28B6896-E0BB-4A2C-AB28-ECBA8D92823B}" type="datetime1">
              <a:rPr lang="nl-BE" smtClean="0"/>
              <a:t>13/11/2017</a:t>
            </a:fld>
            <a:endParaRPr lang="nl-BE"/>
          </a:p>
        </p:txBody>
      </p:sp>
      <p:sp>
        <p:nvSpPr>
          <p:cNvPr id="6" name="Tijdelijke aanduiding voor voettekst 5"/>
          <p:cNvSpPr>
            <a:spLocks noGrp="1"/>
          </p:cNvSpPr>
          <p:nvPr>
            <p:ph type="ftr" sz="quarter" idx="11"/>
          </p:nvPr>
        </p:nvSpPr>
        <p:spPr/>
        <p:txBody>
          <a:bodyPr/>
          <a:lstStyle/>
          <a:p>
            <a:r>
              <a:rPr lang="nl-BE" smtClean="0"/>
              <a:t>Schaalvergroting is een voortdurend proces</a:t>
            </a:r>
            <a:endParaRPr lang="nl-BE"/>
          </a:p>
        </p:txBody>
      </p:sp>
      <p:sp>
        <p:nvSpPr>
          <p:cNvPr id="7" name="Tijdelijke aanduiding voor dianummer 6"/>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139907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788E7A02-80BF-4AEC-AB59-06450E3A1467}" type="datetime1">
              <a:rPr lang="nl-BE" smtClean="0"/>
              <a:t>13/11/2017</a:t>
            </a:fld>
            <a:endParaRPr lang="nl-BE"/>
          </a:p>
        </p:txBody>
      </p:sp>
      <p:sp>
        <p:nvSpPr>
          <p:cNvPr id="5" name="Tijdelijke aanduiding voor voettekst 4"/>
          <p:cNvSpPr>
            <a:spLocks noGrp="1"/>
          </p:cNvSpPr>
          <p:nvPr>
            <p:ph type="ftr" sz="quarter" idx="11"/>
          </p:nvPr>
        </p:nvSpPr>
        <p:spPr/>
        <p:txBody>
          <a:bodyPr/>
          <a:lstStyle/>
          <a:p>
            <a:r>
              <a:rPr lang="nl-BE" smtClean="0"/>
              <a:t>Schaalvergroting is een voortdurend proces</a:t>
            </a:r>
            <a:endParaRPr lang="nl-BE"/>
          </a:p>
        </p:txBody>
      </p:sp>
      <p:sp>
        <p:nvSpPr>
          <p:cNvPr id="6" name="Tijdelijke aanduiding voor dianummer 5"/>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517492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23B594DF-D6E1-43B9-A429-5608E2DDEFF1}" type="datetime1">
              <a:rPr lang="nl-BE" smtClean="0"/>
              <a:t>13/11/2017</a:t>
            </a:fld>
            <a:endParaRPr lang="nl-BE"/>
          </a:p>
        </p:txBody>
      </p:sp>
      <p:sp>
        <p:nvSpPr>
          <p:cNvPr id="5" name="Tijdelijke aanduiding voor voettekst 4"/>
          <p:cNvSpPr>
            <a:spLocks noGrp="1"/>
          </p:cNvSpPr>
          <p:nvPr>
            <p:ph type="ftr" sz="quarter" idx="11"/>
          </p:nvPr>
        </p:nvSpPr>
        <p:spPr/>
        <p:txBody>
          <a:bodyPr/>
          <a:lstStyle/>
          <a:p>
            <a:r>
              <a:rPr lang="nl-BE" smtClean="0"/>
              <a:t>Schaalvergroting is een voortdurend proces</a:t>
            </a:r>
            <a:endParaRPr lang="nl-BE"/>
          </a:p>
        </p:txBody>
      </p:sp>
      <p:sp>
        <p:nvSpPr>
          <p:cNvPr id="6" name="Tijdelijke aanduiding voor dianummer 5"/>
          <p:cNvSpPr>
            <a:spLocks noGrp="1"/>
          </p:cNvSpPr>
          <p:nvPr>
            <p:ph type="sldNum" sz="quarter" idx="12"/>
          </p:nvPr>
        </p:nvSpPr>
        <p:spPr/>
        <p:txBody>
          <a:bodyPr/>
          <a:lstStyle/>
          <a:p>
            <a:fld id="{A9F5AC65-0B5D-4596-BE23-B485EF8EFBE8}" type="slidenum">
              <a:rPr lang="nl-BE" smtClean="0"/>
              <a:t>‹nr.›</a:t>
            </a:fld>
            <a:endParaRPr lang="nl-BE"/>
          </a:p>
        </p:txBody>
      </p:sp>
    </p:spTree>
    <p:extLst>
      <p:ext uri="{BB962C8B-B14F-4D97-AF65-F5344CB8AC3E}">
        <p14:creationId xmlns:p14="http://schemas.microsoft.com/office/powerpoint/2010/main" val="1976453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BE"/>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2BF607-277D-4449-8051-03B56D72B893}" type="datetime1">
              <a:rPr lang="nl-BE" smtClean="0"/>
              <a:t>13/11/2017</a:t>
            </a:fld>
            <a:endParaRPr lang="nl-BE"/>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nl-BE" smtClean="0"/>
              <a:t>Schaalvergroting is een voortdurend proces</a:t>
            </a:r>
            <a:endParaRPr lang="nl-BE"/>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5AC65-0B5D-4596-BE23-B485EF8EFBE8}" type="slidenum">
              <a:rPr lang="nl-BE" smtClean="0"/>
              <a:t>‹nr.›</a:t>
            </a:fld>
            <a:endParaRPr lang="nl-BE"/>
          </a:p>
        </p:txBody>
      </p:sp>
    </p:spTree>
    <p:extLst>
      <p:ext uri="{BB962C8B-B14F-4D97-AF65-F5344CB8AC3E}">
        <p14:creationId xmlns:p14="http://schemas.microsoft.com/office/powerpoint/2010/main" val="18720825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755576" y="836712"/>
            <a:ext cx="7772400" cy="2808312"/>
          </a:xfrm>
        </p:spPr>
        <p:txBody>
          <a:bodyPr>
            <a:normAutofit fontScale="90000"/>
          </a:bodyPr>
          <a:lstStyle/>
          <a:p>
            <a:r>
              <a:rPr lang="nl-BE" b="1" dirty="0">
                <a:latin typeface="Corbel" panose="020B0503020204020204" pitchFamily="34" charset="0"/>
              </a:rPr>
              <a:t>Big is </a:t>
            </a:r>
            <a:r>
              <a:rPr lang="nl-BE" b="1" dirty="0" err="1">
                <a:latin typeface="Corbel" panose="020B0503020204020204" pitchFamily="34" charset="0"/>
              </a:rPr>
              <a:t>beautiful</a:t>
            </a:r>
            <a:r>
              <a:rPr lang="nl-BE" b="1" dirty="0">
                <a:latin typeface="Corbel" panose="020B0503020204020204" pitchFamily="34" charset="0"/>
              </a:rPr>
              <a:t>?! </a:t>
            </a:r>
            <a:r>
              <a:rPr lang="nl-BE" b="1" dirty="0" smtClean="0">
                <a:latin typeface="Corbel" panose="020B0503020204020204" pitchFamily="34" charset="0"/>
              </a:rPr>
              <a:t/>
            </a:r>
            <a:br>
              <a:rPr lang="nl-BE" b="1" dirty="0" smtClean="0">
                <a:latin typeface="Corbel" panose="020B0503020204020204" pitchFamily="34" charset="0"/>
              </a:rPr>
            </a:br>
            <a:r>
              <a:rPr lang="nl-BE" b="1" dirty="0" smtClean="0">
                <a:latin typeface="Corbel" panose="020B0503020204020204" pitchFamily="34" charset="0"/>
              </a:rPr>
              <a:t>Schaalvergroting </a:t>
            </a:r>
            <a:r>
              <a:rPr lang="nl-BE" b="1" dirty="0">
                <a:latin typeface="Corbel" panose="020B0503020204020204" pitchFamily="34" charset="0"/>
              </a:rPr>
              <a:t>in het </a:t>
            </a:r>
            <a:r>
              <a:rPr lang="nl-BE" b="1" dirty="0" smtClean="0">
                <a:latin typeface="Corbel" panose="020B0503020204020204" pitchFamily="34" charset="0"/>
              </a:rPr>
              <a:t>Katholiek </a:t>
            </a:r>
            <a:r>
              <a:rPr lang="nl-BE" b="1" dirty="0">
                <a:latin typeface="Corbel" panose="020B0503020204020204" pitchFamily="34" charset="0"/>
              </a:rPr>
              <a:t>V</a:t>
            </a:r>
            <a:r>
              <a:rPr lang="nl-BE" b="1" dirty="0" smtClean="0">
                <a:latin typeface="Corbel" panose="020B0503020204020204" pitchFamily="34" charset="0"/>
              </a:rPr>
              <a:t>olwassenenonderwijs</a:t>
            </a:r>
            <a:r>
              <a:rPr lang="nl-BE" dirty="0" smtClean="0">
                <a:latin typeface="Corbel" panose="020B0503020204020204" pitchFamily="34" charset="0"/>
              </a:rPr>
              <a:t/>
            </a:r>
            <a:br>
              <a:rPr lang="nl-BE" dirty="0" smtClean="0">
                <a:latin typeface="Corbel" panose="020B0503020204020204" pitchFamily="34" charset="0"/>
              </a:rPr>
            </a:br>
            <a:r>
              <a:rPr lang="nl-BE" dirty="0" smtClean="0">
                <a:latin typeface="Corbel" panose="020B0503020204020204" pitchFamily="34" charset="0"/>
              </a:rPr>
              <a:t/>
            </a:r>
            <a:br>
              <a:rPr lang="nl-BE" dirty="0" smtClean="0">
                <a:latin typeface="Corbel" panose="020B0503020204020204" pitchFamily="34" charset="0"/>
              </a:rPr>
            </a:br>
            <a:r>
              <a:rPr lang="nl-BE" sz="3200" dirty="0" smtClean="0">
                <a:latin typeface="Corbel" panose="020B0503020204020204" pitchFamily="34" charset="0"/>
              </a:rPr>
              <a:t>Schaalvergroting is een voortdurend proces  </a:t>
            </a:r>
            <a:endParaRPr lang="nl-BE" sz="3200" dirty="0">
              <a:latin typeface="Corbel" panose="020B0503020204020204" pitchFamily="34" charset="0"/>
            </a:endParaRPr>
          </a:p>
        </p:txBody>
      </p:sp>
      <p:sp>
        <p:nvSpPr>
          <p:cNvPr id="3" name="Ondertitel 2"/>
          <p:cNvSpPr>
            <a:spLocks noGrp="1"/>
          </p:cNvSpPr>
          <p:nvPr>
            <p:ph type="subTitle" idx="1"/>
          </p:nvPr>
        </p:nvSpPr>
        <p:spPr>
          <a:xfrm>
            <a:off x="1371600" y="3886200"/>
            <a:ext cx="6400800" cy="2567136"/>
          </a:xfrm>
        </p:spPr>
        <p:txBody>
          <a:bodyPr/>
          <a:lstStyle/>
          <a:p>
            <a:endParaRPr lang="nl-BE" dirty="0" smtClean="0"/>
          </a:p>
          <a:p>
            <a:pPr algn="r"/>
            <a:r>
              <a:rPr lang="nl-BE" dirty="0" smtClean="0">
                <a:latin typeface="Corbel" panose="020B0503020204020204" pitchFamily="34" charset="0"/>
              </a:rPr>
              <a:t>Mia Sas</a:t>
            </a:r>
            <a:endParaRPr lang="nl-BE" dirty="0">
              <a:latin typeface="Corbel" panose="020B0503020204020204" pitchFamily="34" charset="0"/>
            </a:endParaRPr>
          </a:p>
          <a:p>
            <a:pPr algn="r"/>
            <a:r>
              <a:rPr lang="nl-BE" sz="2000" dirty="0" smtClean="0">
                <a:latin typeface="Corbel" panose="020B0503020204020204" pitchFamily="34" charset="0"/>
              </a:rPr>
              <a:t>22-23 november 2017</a:t>
            </a:r>
          </a:p>
          <a:p>
            <a:pPr algn="r"/>
            <a:endParaRPr lang="nl-BE" sz="1400" dirty="0" smtClean="0">
              <a:latin typeface="Corbel" panose="020B0503020204020204" pitchFamily="34" charset="0"/>
            </a:endParaRPr>
          </a:p>
          <a:p>
            <a:pPr algn="r"/>
            <a:endParaRPr lang="nl-BE" sz="1400" dirty="0">
              <a:latin typeface="Corbel" panose="020B0503020204020204" pitchFamily="34" charset="0"/>
            </a:endParaRPr>
          </a:p>
          <a:p>
            <a:pPr algn="r"/>
            <a:r>
              <a:rPr lang="nl-BE" sz="1400" dirty="0" smtClean="0">
                <a:latin typeface="Corbel" panose="020B0503020204020204" pitchFamily="34" charset="0"/>
              </a:rPr>
              <a:t>In samenspraak met Chris </a:t>
            </a:r>
            <a:r>
              <a:rPr lang="nl-BE" sz="1400" dirty="0" err="1" smtClean="0">
                <a:latin typeface="Corbel" panose="020B0503020204020204" pitchFamily="34" charset="0"/>
              </a:rPr>
              <a:t>Jonckheere</a:t>
            </a:r>
            <a:r>
              <a:rPr lang="nl-BE" sz="1400" dirty="0" smtClean="0">
                <a:latin typeface="Corbel" panose="020B0503020204020204" pitchFamily="34" charset="0"/>
              </a:rPr>
              <a:t> en Eddy </a:t>
            </a:r>
            <a:r>
              <a:rPr lang="nl-BE" sz="1400" dirty="0" err="1" smtClean="0">
                <a:latin typeface="Corbel" panose="020B0503020204020204" pitchFamily="34" charset="0"/>
              </a:rPr>
              <a:t>Demeersseman</a:t>
            </a:r>
            <a:endParaRPr lang="nl-BE" sz="1400" dirty="0">
              <a:latin typeface="Corbel" panose="020B0503020204020204" pitchFamily="34" charset="0"/>
            </a:endParaRPr>
          </a:p>
        </p:txBody>
      </p:sp>
    </p:spTree>
    <p:extLst>
      <p:ext uri="{BB962C8B-B14F-4D97-AF65-F5344CB8AC3E}">
        <p14:creationId xmlns:p14="http://schemas.microsoft.com/office/powerpoint/2010/main" val="41952215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voettekst 1"/>
          <p:cNvSpPr>
            <a:spLocks noGrp="1"/>
          </p:cNvSpPr>
          <p:nvPr>
            <p:ph type="ftr" sz="quarter" idx="11"/>
          </p:nvPr>
        </p:nvSpPr>
        <p:spPr/>
        <p:txBody>
          <a:bodyPr/>
          <a:lstStyle/>
          <a:p>
            <a:r>
              <a:rPr lang="nl-BE" smtClean="0"/>
              <a:t>Schaalvergroting is een voortdurend proces</a:t>
            </a:r>
            <a:endParaRPr lang="nl-BE"/>
          </a:p>
        </p:txBody>
      </p:sp>
      <p:sp>
        <p:nvSpPr>
          <p:cNvPr id="3" name="Titel 1"/>
          <p:cNvSpPr txBox="1">
            <a:spLocks/>
          </p:cNvSpPr>
          <p:nvPr/>
        </p:nvSpPr>
        <p:spPr>
          <a:xfrm>
            <a:off x="685800" y="548680"/>
            <a:ext cx="7772400" cy="5472607"/>
          </a:xfrm>
          <a:prstGeom prst="rect">
            <a:avLst/>
          </a:prstGeom>
        </p:spPr>
        <p:txBody>
          <a:bodyP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l-BE" sz="3500" dirty="0" smtClean="0">
                <a:latin typeface="Corbel" panose="020B0503020204020204" pitchFamily="34" charset="0"/>
              </a:rPr>
              <a:t>Even situeren:</a:t>
            </a:r>
          </a:p>
          <a:p>
            <a:pPr algn="l"/>
            <a:endParaRPr lang="nl-BE" sz="3200" dirty="0">
              <a:latin typeface="Corbel" panose="020B0503020204020204" pitchFamily="34" charset="0"/>
            </a:endParaRPr>
          </a:p>
          <a:p>
            <a:pPr algn="l"/>
            <a:endParaRPr lang="nl-BE" sz="3200" dirty="0" smtClean="0">
              <a:latin typeface="Corbel" panose="020B0503020204020204" pitchFamily="34" charset="0"/>
            </a:endParaRPr>
          </a:p>
          <a:p>
            <a:pPr algn="l"/>
            <a:r>
              <a:rPr lang="nl-BE" sz="2600" dirty="0" smtClean="0">
                <a:latin typeface="Corbel" panose="020B0503020204020204" pitchFamily="34" charset="0"/>
              </a:rPr>
              <a:t>1995	</a:t>
            </a:r>
            <a:r>
              <a:rPr lang="nl-BE" sz="2600" u="sng" dirty="0" smtClean="0">
                <a:latin typeface="Corbel" panose="020B0503020204020204" pitchFamily="34" charset="0"/>
              </a:rPr>
              <a:t>Fusie 1</a:t>
            </a:r>
            <a:r>
              <a:rPr lang="nl-BE" sz="2600" dirty="0" smtClean="0">
                <a:latin typeface="Corbel" panose="020B0503020204020204" pitchFamily="34" charset="0"/>
              </a:rPr>
              <a:t>: Instituut voor Lichamelijke Opvoeding en 	Kinesitherapie </a:t>
            </a:r>
            <a:r>
              <a:rPr lang="nl-BE" sz="2600" dirty="0" err="1" smtClean="0">
                <a:latin typeface="Corbel" panose="020B0503020204020204" pitchFamily="34" charset="0"/>
              </a:rPr>
              <a:t>Parnas</a:t>
            </a:r>
            <a:r>
              <a:rPr lang="nl-BE" sz="2600" dirty="0" smtClean="0">
                <a:latin typeface="Corbel" panose="020B0503020204020204" pitchFamily="34" charset="0"/>
              </a:rPr>
              <a:t> met HIMCW Brussel</a:t>
            </a:r>
          </a:p>
          <a:p>
            <a:pPr algn="l"/>
            <a:endParaRPr lang="nl-BE" sz="2600" dirty="0">
              <a:latin typeface="Corbel" panose="020B0503020204020204" pitchFamily="34" charset="0"/>
            </a:endParaRPr>
          </a:p>
          <a:p>
            <a:pPr algn="l"/>
            <a:r>
              <a:rPr lang="nl-BE" sz="2600" dirty="0" smtClean="0">
                <a:latin typeface="Corbel" panose="020B0503020204020204" pitchFamily="34" charset="0"/>
              </a:rPr>
              <a:t>2003	</a:t>
            </a:r>
            <a:r>
              <a:rPr lang="nl-BE" sz="2600" u="sng" dirty="0" smtClean="0">
                <a:latin typeface="Corbel" panose="020B0503020204020204" pitchFamily="34" charset="0"/>
              </a:rPr>
              <a:t>Fusie 2</a:t>
            </a:r>
            <a:r>
              <a:rPr lang="nl-BE" sz="2600" dirty="0" smtClean="0">
                <a:latin typeface="Corbel" panose="020B0503020204020204" pitchFamily="34" charset="0"/>
              </a:rPr>
              <a:t>: EHSAL met KHB en IRIS Hogeschool Brussel</a:t>
            </a:r>
          </a:p>
          <a:p>
            <a:pPr algn="l"/>
            <a:endParaRPr lang="nl-BE" sz="2600" dirty="0" smtClean="0">
              <a:latin typeface="Corbel" panose="020B0503020204020204" pitchFamily="34" charset="0"/>
            </a:endParaRPr>
          </a:p>
          <a:p>
            <a:pPr algn="l"/>
            <a:r>
              <a:rPr lang="nl-BE" sz="2600" dirty="0" smtClean="0">
                <a:latin typeface="Corbel" panose="020B0503020204020204" pitchFamily="34" charset="0"/>
              </a:rPr>
              <a:t>2008	</a:t>
            </a:r>
            <a:r>
              <a:rPr lang="nl-BE" sz="2600" u="sng" dirty="0" smtClean="0">
                <a:latin typeface="Corbel" panose="020B0503020204020204" pitchFamily="34" charset="0"/>
              </a:rPr>
              <a:t>Fusie 3</a:t>
            </a:r>
            <a:r>
              <a:rPr lang="nl-BE" sz="2600" dirty="0" smtClean="0">
                <a:latin typeface="Corbel" panose="020B0503020204020204" pitchFamily="34" charset="0"/>
              </a:rPr>
              <a:t>: EHSAL, (KUB), VLEKHO en HONIM</a:t>
            </a:r>
          </a:p>
          <a:p>
            <a:pPr algn="l"/>
            <a:endParaRPr lang="nl-BE" sz="2600" dirty="0" smtClean="0">
              <a:latin typeface="Corbel" panose="020B0503020204020204" pitchFamily="34" charset="0"/>
            </a:endParaRPr>
          </a:p>
          <a:p>
            <a:pPr algn="l"/>
            <a:r>
              <a:rPr lang="nl-BE" sz="2600" dirty="0" smtClean="0">
                <a:latin typeface="Corbel" panose="020B0503020204020204" pitchFamily="34" charset="0"/>
              </a:rPr>
              <a:t>2008	</a:t>
            </a:r>
            <a:r>
              <a:rPr lang="nl-BE" sz="2600" u="sng" dirty="0" smtClean="0">
                <a:latin typeface="Corbel" panose="020B0503020204020204" pitchFamily="34" charset="0"/>
              </a:rPr>
              <a:t>Fusie 4</a:t>
            </a:r>
            <a:r>
              <a:rPr lang="nl-BE" sz="2600" dirty="0" smtClean="0">
                <a:latin typeface="Corbel" panose="020B0503020204020204" pitchFamily="34" charset="0"/>
              </a:rPr>
              <a:t>: Integratie van het Hoger Instituut voor 	Gezinswetenschappen</a:t>
            </a:r>
          </a:p>
          <a:p>
            <a:pPr algn="l"/>
            <a:endParaRPr lang="nl-BE" sz="2600" dirty="0">
              <a:latin typeface="Corbel" panose="020B0503020204020204" pitchFamily="34" charset="0"/>
            </a:endParaRPr>
          </a:p>
          <a:p>
            <a:pPr marL="514350" indent="-514350" algn="l">
              <a:buAutoNum type="arabicPlain" startAt="2014"/>
            </a:pPr>
            <a:r>
              <a:rPr lang="nl-BE" sz="2600" dirty="0" smtClean="0">
                <a:latin typeface="Corbel" panose="020B0503020204020204" pitchFamily="34" charset="0"/>
              </a:rPr>
              <a:t>	</a:t>
            </a:r>
            <a:r>
              <a:rPr lang="nl-BE" sz="2600" u="sng" dirty="0" smtClean="0">
                <a:latin typeface="Corbel" panose="020B0503020204020204" pitchFamily="34" charset="0"/>
              </a:rPr>
              <a:t>Fusie 5</a:t>
            </a:r>
            <a:r>
              <a:rPr lang="nl-BE" sz="2600" dirty="0" smtClean="0">
                <a:latin typeface="Corbel" panose="020B0503020204020204" pitchFamily="34" charset="0"/>
              </a:rPr>
              <a:t>: HUB met KAHO Sint Lieven</a:t>
            </a:r>
          </a:p>
          <a:p>
            <a:pPr algn="l"/>
            <a:endParaRPr lang="nl-BE" sz="2600" dirty="0" smtClean="0">
              <a:latin typeface="Corbel" panose="020B0503020204020204" pitchFamily="34" charset="0"/>
            </a:endParaRPr>
          </a:p>
          <a:p>
            <a:r>
              <a:rPr lang="nl-BE" sz="2600" dirty="0" smtClean="0">
                <a:latin typeface="Corbel" panose="020B0503020204020204" pitchFamily="34" charset="0"/>
              </a:rPr>
              <a:t>   	</a:t>
            </a:r>
            <a:r>
              <a:rPr lang="nl-BE" sz="4800" dirty="0" smtClean="0">
                <a:latin typeface="Corbel" panose="020B0503020204020204" pitchFamily="34" charset="0"/>
              </a:rPr>
              <a:t>ODISEE</a:t>
            </a:r>
            <a:endParaRPr lang="nl-BE" sz="4800" dirty="0">
              <a:latin typeface="Corbel" panose="020B0503020204020204" pitchFamily="34" charset="0"/>
            </a:endParaRPr>
          </a:p>
        </p:txBody>
      </p:sp>
    </p:spTree>
    <p:extLst>
      <p:ext uri="{BB962C8B-B14F-4D97-AF65-F5344CB8AC3E}">
        <p14:creationId xmlns:p14="http://schemas.microsoft.com/office/powerpoint/2010/main" val="548846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5" end="5"/>
                                            </p:txEl>
                                          </p:spTgt>
                                        </p:tgtEl>
                                        <p:attrNameLst>
                                          <p:attrName>style.visibility</p:attrName>
                                        </p:attrNameLst>
                                      </p:cBhvr>
                                      <p:to>
                                        <p:strVal val="visible"/>
                                      </p:to>
                                    </p:set>
                                    <p:animEffect transition="in" filter="fade">
                                      <p:cBhvr>
                                        <p:cTn id="14" dur="1000"/>
                                        <p:tgtEl>
                                          <p:spTgt spid="3">
                                            <p:txEl>
                                              <p:pRg st="5" end="5"/>
                                            </p:txEl>
                                          </p:spTgt>
                                        </p:tgtEl>
                                      </p:cBhvr>
                                    </p:animEffect>
                                    <p:anim calcmode="lin" valueType="num">
                                      <p:cBhvr>
                                        <p:cTn id="1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1000"/>
                                        <p:tgtEl>
                                          <p:spTgt spid="3">
                                            <p:txEl>
                                              <p:pRg st="7" end="7"/>
                                            </p:txEl>
                                          </p:spTgt>
                                        </p:tgtEl>
                                      </p:cBhvr>
                                    </p:animEffect>
                                    <p:anim calcmode="lin" valueType="num">
                                      <p:cBhvr>
                                        <p:cTn id="2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1000"/>
                                        <p:tgtEl>
                                          <p:spTgt spid="3">
                                            <p:txEl>
                                              <p:pRg st="9" end="9"/>
                                            </p:txEl>
                                          </p:spTgt>
                                        </p:tgtEl>
                                      </p:cBhvr>
                                    </p:animEffect>
                                    <p:anim calcmode="lin" valueType="num">
                                      <p:cBhvr>
                                        <p:cTn id="2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animEffect transition="in" filter="fade">
                                      <p:cBhvr>
                                        <p:cTn id="35" dur="1000"/>
                                        <p:tgtEl>
                                          <p:spTgt spid="3">
                                            <p:txEl>
                                              <p:pRg st="11" end="11"/>
                                            </p:txEl>
                                          </p:spTgt>
                                        </p:tgtEl>
                                      </p:cBhvr>
                                    </p:animEffect>
                                    <p:anim calcmode="lin" valueType="num">
                                      <p:cBhvr>
                                        <p:cTn id="36"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13" end="13"/>
                                            </p:txEl>
                                          </p:spTgt>
                                        </p:tgtEl>
                                        <p:attrNameLst>
                                          <p:attrName>style.visibility</p:attrName>
                                        </p:attrNameLst>
                                      </p:cBhvr>
                                      <p:to>
                                        <p:strVal val="visible"/>
                                      </p:to>
                                    </p:set>
                                    <p:animEffect transition="in" filter="fade">
                                      <p:cBhvr>
                                        <p:cTn id="42" dur="1000"/>
                                        <p:tgtEl>
                                          <p:spTgt spid="3">
                                            <p:txEl>
                                              <p:pRg st="13" end="13"/>
                                            </p:txEl>
                                          </p:spTgt>
                                        </p:tgtEl>
                                      </p:cBhvr>
                                    </p:animEffect>
                                    <p:anim calcmode="lin" valueType="num">
                                      <p:cBhvr>
                                        <p:cTn id="43"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pPr algn="l"/>
            <a:r>
              <a:rPr lang="nl-BE" dirty="0" smtClean="0">
                <a:latin typeface="Corbel" panose="020B0503020204020204" pitchFamily="34" charset="0"/>
              </a:rPr>
              <a:t/>
            </a:r>
            <a:br>
              <a:rPr lang="nl-BE" dirty="0" smtClean="0">
                <a:latin typeface="Corbel" panose="020B0503020204020204" pitchFamily="34" charset="0"/>
              </a:rPr>
            </a:br>
            <a:r>
              <a:rPr lang="nl-BE" sz="3600" dirty="0" smtClean="0">
                <a:latin typeface="Corbel" panose="020B0503020204020204" pitchFamily="34" charset="0"/>
              </a:rPr>
              <a:t>En ook:</a:t>
            </a:r>
            <a:r>
              <a:rPr lang="nl-BE" sz="3600" dirty="0">
                <a:latin typeface="Corbel" panose="020B0503020204020204" pitchFamily="34" charset="0"/>
              </a:rPr>
              <a:t/>
            </a:r>
            <a:br>
              <a:rPr lang="nl-BE" sz="3600" dirty="0">
                <a:latin typeface="Corbel" panose="020B0503020204020204" pitchFamily="34" charset="0"/>
              </a:rPr>
            </a:br>
            <a:endParaRPr lang="nl-BE" sz="3600" dirty="0"/>
          </a:p>
        </p:txBody>
      </p:sp>
      <p:sp>
        <p:nvSpPr>
          <p:cNvPr id="3" name="Tijdelijke aanduiding voor inhoud 2"/>
          <p:cNvSpPr>
            <a:spLocks noGrp="1"/>
          </p:cNvSpPr>
          <p:nvPr>
            <p:ph idx="1"/>
          </p:nvPr>
        </p:nvSpPr>
        <p:spPr/>
        <p:txBody>
          <a:bodyPr/>
          <a:lstStyle/>
          <a:p>
            <a:pPr marL="0" indent="0">
              <a:buNone/>
            </a:pPr>
            <a:r>
              <a:rPr lang="nl-BE" sz="2400" dirty="0" smtClean="0">
                <a:latin typeface="Corbel" panose="020B0503020204020204" pitchFamily="34" charset="0"/>
              </a:rPr>
              <a:t>2014	</a:t>
            </a:r>
            <a:r>
              <a:rPr lang="nl-BE" sz="2400" u="sng" dirty="0" smtClean="0">
                <a:latin typeface="Corbel" panose="020B0503020204020204" pitchFamily="34" charset="0"/>
              </a:rPr>
              <a:t>Ondertekening samenwerkingsakkoord </a:t>
            </a:r>
            <a:r>
              <a:rPr lang="nl-BE" sz="2400" u="sng" dirty="0" err="1" smtClean="0">
                <a:latin typeface="Corbel" panose="020B0503020204020204" pitchFamily="34" charset="0"/>
              </a:rPr>
              <a:t>Odisee</a:t>
            </a:r>
            <a:r>
              <a:rPr lang="nl-BE" sz="2400" u="sng" dirty="0" smtClean="0">
                <a:latin typeface="Corbel" panose="020B0503020204020204" pitchFamily="34" charset="0"/>
              </a:rPr>
              <a:t> met </a:t>
            </a:r>
            <a:r>
              <a:rPr lang="nl-BE" sz="2400" dirty="0" smtClean="0">
                <a:latin typeface="Corbel" panose="020B0503020204020204" pitchFamily="34" charset="0"/>
              </a:rPr>
              <a:t>	</a:t>
            </a:r>
            <a:r>
              <a:rPr lang="nl-BE" sz="2400" u="sng" dirty="0" smtClean="0">
                <a:latin typeface="Corbel" panose="020B0503020204020204" pitchFamily="34" charset="0"/>
              </a:rPr>
              <a:t>HBO5-	opleidingen </a:t>
            </a:r>
            <a:r>
              <a:rPr lang="nl-BE" sz="2400" dirty="0" smtClean="0">
                <a:latin typeface="Corbel" panose="020B0503020204020204" pitchFamily="34" charset="0"/>
              </a:rPr>
              <a:t>(3 </a:t>
            </a:r>
            <a:r>
              <a:rPr lang="nl-BE" sz="2400" dirty="0" err="1" smtClean="0">
                <a:latin typeface="Corbel" panose="020B0503020204020204" pitchFamily="34" charset="0"/>
              </a:rPr>
              <a:t>CVO’s</a:t>
            </a:r>
            <a:r>
              <a:rPr lang="nl-BE" sz="2400" dirty="0" smtClean="0">
                <a:latin typeface="Corbel" panose="020B0503020204020204" pitchFamily="34" charset="0"/>
              </a:rPr>
              <a:t> en 4 opleidingen 	Verpleegkunde)</a:t>
            </a:r>
          </a:p>
          <a:p>
            <a:pPr marL="0" indent="0">
              <a:buNone/>
            </a:pPr>
            <a:r>
              <a:rPr lang="nl-BE" sz="2400" dirty="0" smtClean="0">
                <a:latin typeface="Corbel" panose="020B0503020204020204" pitchFamily="34" charset="0"/>
              </a:rPr>
              <a:t> </a:t>
            </a:r>
          </a:p>
          <a:p>
            <a:pPr marL="0" indent="0">
              <a:buNone/>
            </a:pPr>
            <a:r>
              <a:rPr lang="nl-BE" sz="2400" dirty="0" smtClean="0">
                <a:latin typeface="Corbel" panose="020B0503020204020204" pitchFamily="34" charset="0"/>
              </a:rPr>
              <a:t>2017 	</a:t>
            </a:r>
            <a:r>
              <a:rPr lang="nl-BE" sz="2400" u="sng" dirty="0" smtClean="0">
                <a:latin typeface="Corbel" panose="020B0503020204020204" pitchFamily="34" charset="0"/>
              </a:rPr>
              <a:t>Actief betrokken bij het BOS-verhaal in Leuven </a:t>
            </a:r>
            <a:r>
              <a:rPr lang="nl-BE" sz="2400" dirty="0" smtClean="0">
                <a:latin typeface="Corbel" panose="020B0503020204020204" pitchFamily="34" charset="0"/>
              </a:rPr>
              <a:t>waar 	een fusie voorbereid wordt met 65 scholen, 25 	schoolbesturen en 20.000 leerlingen </a:t>
            </a:r>
            <a:endParaRPr lang="nl-BE" dirty="0"/>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3947771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77528" y="1600200"/>
            <a:ext cx="6788944"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jdelijke aanduiding voor voettekst 7"/>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2392699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pPr algn="l"/>
            <a:r>
              <a:rPr lang="nl-BE" dirty="0" smtClean="0">
                <a:latin typeface="Corbel" panose="020B0503020204020204" pitchFamily="34" charset="0"/>
              </a:rPr>
              <a:t/>
            </a:r>
            <a:br>
              <a:rPr lang="nl-BE" dirty="0" smtClean="0">
                <a:latin typeface="Corbel" panose="020B0503020204020204" pitchFamily="34" charset="0"/>
              </a:rPr>
            </a:br>
            <a:r>
              <a:rPr lang="nl-BE" dirty="0" smtClean="0">
                <a:latin typeface="Corbel" panose="020B0503020204020204" pitchFamily="34" charset="0"/>
              </a:rPr>
              <a:t>Samengevat:</a:t>
            </a:r>
            <a:r>
              <a:rPr lang="nl-BE" dirty="0">
                <a:latin typeface="Corbel" panose="020B0503020204020204" pitchFamily="34" charset="0"/>
              </a:rPr>
              <a:t/>
            </a:r>
            <a:br>
              <a:rPr lang="nl-BE" dirty="0">
                <a:latin typeface="Corbel" panose="020B0503020204020204" pitchFamily="34" charset="0"/>
              </a:rPr>
            </a:br>
            <a:endParaRPr lang="nl-BE" dirty="0"/>
          </a:p>
        </p:txBody>
      </p:sp>
      <p:sp>
        <p:nvSpPr>
          <p:cNvPr id="3" name="Tijdelijke aanduiding voor inhoud 2"/>
          <p:cNvSpPr>
            <a:spLocks noGrp="1"/>
          </p:cNvSpPr>
          <p:nvPr>
            <p:ph idx="1"/>
          </p:nvPr>
        </p:nvSpPr>
        <p:spPr>
          <a:xfrm>
            <a:off x="323528" y="1556792"/>
            <a:ext cx="8229600" cy="4525963"/>
          </a:xfrm>
        </p:spPr>
        <p:txBody>
          <a:bodyPr/>
          <a:lstStyle/>
          <a:p>
            <a:endParaRPr lang="nl-BE" dirty="0" smtClean="0"/>
          </a:p>
          <a:p>
            <a:pPr marL="0" indent="0">
              <a:buNone/>
            </a:pPr>
            <a:endParaRPr lang="nl-BE" dirty="0"/>
          </a:p>
          <a:p>
            <a:pPr marL="0" indent="0" algn="ctr">
              <a:buNone/>
            </a:pPr>
            <a:r>
              <a:rPr lang="nl-BE" sz="2800" b="1" dirty="0" smtClean="0">
                <a:latin typeface="Corbel" panose="020B0503020204020204" pitchFamily="34" charset="0"/>
              </a:rPr>
              <a:t>Opbouwen van vertrouwen</a:t>
            </a:r>
          </a:p>
          <a:p>
            <a:pPr marL="0" indent="0" algn="ctr">
              <a:buNone/>
            </a:pPr>
            <a:r>
              <a:rPr lang="nl-BE" sz="2800" dirty="0" smtClean="0">
                <a:latin typeface="Corbel" panose="020B0503020204020204" pitchFamily="34" charset="0"/>
              </a:rPr>
              <a:t>en</a:t>
            </a:r>
          </a:p>
          <a:p>
            <a:pPr marL="0" indent="0" algn="ctr">
              <a:buNone/>
            </a:pPr>
            <a:r>
              <a:rPr lang="nl-BE" sz="2800" b="1" dirty="0" smtClean="0">
                <a:latin typeface="Corbel" panose="020B0503020204020204" pitchFamily="34" charset="0"/>
              </a:rPr>
              <a:t>Zoeken naar de meerwaarde van het samengaan </a:t>
            </a:r>
            <a:endParaRPr lang="nl-BE" sz="2800" b="1" dirty="0">
              <a:latin typeface="Corbel" panose="020B0503020204020204" pitchFamily="34" charset="0"/>
            </a:endParaRPr>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10165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sz="3600" b="1" dirty="0" smtClean="0">
                <a:latin typeface="Corbel" panose="020B0503020204020204" pitchFamily="34" charset="0"/>
              </a:rPr>
              <a:t>Schaalvergroting is een voortdurend proces</a:t>
            </a:r>
            <a:endParaRPr lang="nl-BE" sz="3600" b="1" dirty="0">
              <a:latin typeface="Corbel" panose="020B0503020204020204" pitchFamily="34" charset="0"/>
            </a:endParaRPr>
          </a:p>
        </p:txBody>
      </p:sp>
      <p:sp>
        <p:nvSpPr>
          <p:cNvPr id="3" name="Tijdelijke aanduiding voor inhoud 2"/>
          <p:cNvSpPr>
            <a:spLocks noGrp="1"/>
          </p:cNvSpPr>
          <p:nvPr>
            <p:ph idx="1"/>
          </p:nvPr>
        </p:nvSpPr>
        <p:spPr>
          <a:xfrm>
            <a:off x="457200" y="1772816"/>
            <a:ext cx="8229600" cy="4353347"/>
          </a:xfrm>
        </p:spPr>
        <p:txBody>
          <a:bodyPr>
            <a:normAutofit fontScale="92500" lnSpcReduction="10000"/>
          </a:bodyPr>
          <a:lstStyle/>
          <a:p>
            <a:pPr marL="514350" indent="-514350">
              <a:buFont typeface="+mj-lt"/>
              <a:buAutoNum type="arabicPeriod"/>
            </a:pPr>
            <a:r>
              <a:rPr lang="nl-BE" dirty="0" smtClean="0">
                <a:latin typeface="Corbel" panose="020B0503020204020204" pitchFamily="34" charset="0"/>
              </a:rPr>
              <a:t>De weg naar schaalvergroting</a:t>
            </a:r>
          </a:p>
          <a:p>
            <a:pPr marL="514350" indent="-514350">
              <a:buFont typeface="+mj-lt"/>
              <a:buAutoNum type="arabicPeriod"/>
            </a:pPr>
            <a:r>
              <a:rPr lang="nl-BE" dirty="0" smtClean="0">
                <a:latin typeface="Corbel" panose="020B0503020204020204" pitchFamily="34" charset="0"/>
              </a:rPr>
              <a:t>Strategische speerpunten van het bestuur</a:t>
            </a:r>
          </a:p>
          <a:p>
            <a:pPr marL="514350" indent="-514350">
              <a:buFont typeface="+mj-lt"/>
              <a:buAutoNum type="arabicPeriod"/>
            </a:pPr>
            <a:r>
              <a:rPr lang="nl-BE" dirty="0" smtClean="0">
                <a:latin typeface="Corbel" panose="020B0503020204020204" pitchFamily="34" charset="0"/>
              </a:rPr>
              <a:t>Formuleren van een missie</a:t>
            </a:r>
          </a:p>
          <a:p>
            <a:pPr marL="514350" indent="-514350">
              <a:buFont typeface="+mj-lt"/>
              <a:buAutoNum type="arabicPeriod"/>
            </a:pPr>
            <a:r>
              <a:rPr lang="nl-BE" dirty="0" smtClean="0">
                <a:latin typeface="Corbel" panose="020B0503020204020204" pitchFamily="34" charset="0"/>
              </a:rPr>
              <a:t>Creëren van een nieuwe organisatiestructuur</a:t>
            </a:r>
          </a:p>
          <a:p>
            <a:pPr marL="514350" indent="-514350">
              <a:buFont typeface="+mj-lt"/>
              <a:buAutoNum type="arabicPeriod"/>
            </a:pPr>
            <a:r>
              <a:rPr lang="nl-BE" dirty="0" smtClean="0">
                <a:latin typeface="Corbel" panose="020B0503020204020204" pitchFamily="34" charset="0"/>
              </a:rPr>
              <a:t>In kaart brengen van de subsidiariteit</a:t>
            </a:r>
          </a:p>
          <a:p>
            <a:pPr marL="514350" indent="-514350">
              <a:buFont typeface="+mj-lt"/>
              <a:buAutoNum type="arabicPeriod"/>
            </a:pPr>
            <a:r>
              <a:rPr lang="nl-BE" dirty="0" smtClean="0">
                <a:latin typeface="Corbel" panose="020B0503020204020204" pitchFamily="34" charset="0"/>
              </a:rPr>
              <a:t>‘Cultuur’ op de campussen</a:t>
            </a:r>
          </a:p>
          <a:p>
            <a:pPr marL="514350" indent="-514350">
              <a:buFont typeface="+mj-lt"/>
              <a:buAutoNum type="arabicPeriod"/>
            </a:pPr>
            <a:r>
              <a:rPr lang="nl-BE" dirty="0" smtClean="0">
                <a:latin typeface="Corbel" panose="020B0503020204020204" pitchFamily="34" charset="0"/>
              </a:rPr>
              <a:t>Gedetecteerde werkpunten na twee jaar fusie</a:t>
            </a:r>
          </a:p>
          <a:p>
            <a:pPr marL="514350" indent="-514350">
              <a:buFont typeface="+mj-lt"/>
              <a:buAutoNum type="arabicPeriod"/>
            </a:pPr>
            <a:r>
              <a:rPr lang="nl-BE" dirty="0" smtClean="0">
                <a:latin typeface="Corbel" panose="020B0503020204020204" pitchFamily="34" charset="0"/>
              </a:rPr>
              <a:t>Thema’s toegepast op de </a:t>
            </a:r>
            <a:r>
              <a:rPr lang="nl-BE" dirty="0" err="1" smtClean="0">
                <a:latin typeface="Corbel" panose="020B0503020204020204" pitchFamily="34" charset="0"/>
              </a:rPr>
              <a:t>CVO’s</a:t>
            </a:r>
            <a:r>
              <a:rPr lang="nl-BE" dirty="0" smtClean="0">
                <a:latin typeface="Corbel" panose="020B0503020204020204" pitchFamily="34" charset="0"/>
              </a:rPr>
              <a:t> </a:t>
            </a:r>
          </a:p>
          <a:p>
            <a:pPr marL="514350" indent="-514350">
              <a:buFont typeface="+mj-lt"/>
              <a:buAutoNum type="arabicPeriod"/>
            </a:pPr>
            <a:endParaRPr lang="nl-BE" dirty="0" smtClean="0"/>
          </a:p>
          <a:p>
            <a:pPr marL="514350" indent="-514350">
              <a:buFont typeface="+mj-lt"/>
              <a:buAutoNum type="arabicPeriod"/>
            </a:pPr>
            <a:endParaRPr lang="nl-BE" dirty="0" smtClean="0"/>
          </a:p>
          <a:p>
            <a:pPr marL="514350" indent="-514350">
              <a:buFont typeface="+mj-lt"/>
              <a:buAutoNum type="arabicPeriod"/>
            </a:pPr>
            <a:endParaRPr lang="nl-BE" dirty="0" smtClean="0"/>
          </a:p>
          <a:p>
            <a:pPr marL="514350" indent="-514350">
              <a:buFont typeface="+mj-lt"/>
              <a:buAutoNum type="arabicPeriod"/>
            </a:pPr>
            <a:endParaRPr lang="nl-BE" dirty="0"/>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896445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marL="742950" indent="-742950">
              <a:buFont typeface="+mj-lt"/>
              <a:buAutoNum type="arabicPeriod"/>
            </a:pPr>
            <a:r>
              <a:rPr lang="nl-BE" dirty="0" smtClean="0">
                <a:latin typeface="Corbel" panose="020B0503020204020204" pitchFamily="34" charset="0"/>
              </a:rPr>
              <a:t>De weg naar schaalvergroting</a:t>
            </a:r>
            <a:endParaRPr lang="nl-BE" dirty="0">
              <a:latin typeface="Corbel" panose="020B0503020204020204" pitchFamily="34" charset="0"/>
            </a:endParaRPr>
          </a:p>
        </p:txBody>
      </p:sp>
      <p:sp>
        <p:nvSpPr>
          <p:cNvPr id="3" name="Tijdelijke aanduiding voor inhoud 2"/>
          <p:cNvSpPr>
            <a:spLocks noGrp="1"/>
          </p:cNvSpPr>
          <p:nvPr>
            <p:ph idx="1"/>
          </p:nvPr>
        </p:nvSpPr>
        <p:spPr/>
        <p:txBody>
          <a:bodyPr>
            <a:normAutofit fontScale="77500" lnSpcReduction="20000"/>
          </a:bodyPr>
          <a:lstStyle/>
          <a:p>
            <a:r>
              <a:rPr lang="nl-BE" sz="3600" b="1" dirty="0" smtClean="0">
                <a:latin typeface="Corbel" panose="020B0503020204020204" pitchFamily="34" charset="0"/>
              </a:rPr>
              <a:t>Engagementsverklaring</a:t>
            </a:r>
          </a:p>
          <a:p>
            <a:pPr marL="0" indent="0">
              <a:buNone/>
            </a:pPr>
            <a:endParaRPr lang="nl-BE" b="1" dirty="0" smtClean="0">
              <a:latin typeface="Corbel" panose="020B0503020204020204" pitchFamily="34" charset="0"/>
            </a:endParaRPr>
          </a:p>
          <a:p>
            <a:r>
              <a:rPr lang="nl-BE" sz="3600" b="1" dirty="0" smtClean="0">
                <a:latin typeface="Corbel" panose="020B0503020204020204" pitchFamily="34" charset="0"/>
              </a:rPr>
              <a:t>Fusieovereenkomst</a:t>
            </a:r>
          </a:p>
          <a:p>
            <a:pPr marL="0" indent="0">
              <a:buNone/>
            </a:pPr>
            <a:r>
              <a:rPr lang="nl-BE" dirty="0">
                <a:latin typeface="Corbel" panose="020B0503020204020204" pitchFamily="34" charset="0"/>
              </a:rPr>
              <a:t> </a:t>
            </a:r>
            <a:r>
              <a:rPr lang="nl-BE" dirty="0" smtClean="0">
                <a:latin typeface="Corbel" panose="020B0503020204020204" pitchFamily="34" charset="0"/>
              </a:rPr>
              <a:t>	- overdracht </a:t>
            </a:r>
            <a:r>
              <a:rPr lang="nl-BE" dirty="0">
                <a:latin typeface="Corbel" panose="020B0503020204020204" pitchFamily="34" charset="0"/>
              </a:rPr>
              <a:t>van de onderwijsbevoegdheid </a:t>
            </a:r>
            <a:r>
              <a:rPr lang="nl-BE" dirty="0" smtClean="0">
                <a:latin typeface="Corbel" panose="020B0503020204020204" pitchFamily="34" charset="0"/>
              </a:rPr>
              <a:t>en het 	personeel</a:t>
            </a:r>
            <a:endParaRPr lang="nl-BE" dirty="0">
              <a:latin typeface="Corbel" panose="020B0503020204020204" pitchFamily="34" charset="0"/>
            </a:endParaRPr>
          </a:p>
          <a:p>
            <a:pPr marL="0" indent="0">
              <a:buNone/>
            </a:pPr>
            <a:endParaRPr lang="nl-BE" dirty="0" smtClean="0">
              <a:latin typeface="Corbel" panose="020B0503020204020204" pitchFamily="34" charset="0"/>
            </a:endParaRPr>
          </a:p>
          <a:p>
            <a:pPr marL="0" indent="0">
              <a:buNone/>
            </a:pPr>
            <a:r>
              <a:rPr lang="nl-BE" dirty="0" smtClean="0">
                <a:latin typeface="Corbel" panose="020B0503020204020204" pitchFamily="34" charset="0"/>
              </a:rPr>
              <a:t>	- overdracht van het patrimonium om niet, 	verkoop van het patrimonium, 	erfpachtovereenkomsten die overgedragen 	worden, patrimonium vzw’s die ontstaan of 	blijven bestaan</a:t>
            </a:r>
          </a:p>
          <a:p>
            <a:pPr marL="0" indent="0">
              <a:buNone/>
            </a:pPr>
            <a:r>
              <a:rPr lang="nl-BE" dirty="0" smtClean="0">
                <a:latin typeface="Corbel" panose="020B0503020204020204" pitchFamily="34" charset="0"/>
              </a:rPr>
              <a:t>	</a:t>
            </a:r>
          </a:p>
          <a:p>
            <a:endParaRPr lang="nl-BE" dirty="0"/>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2998954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1000"/>
                                        <p:tgtEl>
                                          <p:spTgt spid="3">
                                            <p:txEl>
                                              <p:pRg st="5" end="5"/>
                                            </p:txEl>
                                          </p:spTgt>
                                        </p:tgtEl>
                                      </p:cBhvr>
                                    </p:animEffect>
                                    <p:anim calcmode="lin" valueType="num">
                                      <p:cBhvr>
                                        <p:cTn id="2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nl-BE" dirty="0" smtClean="0">
                <a:latin typeface="Corbel" panose="020B0503020204020204" pitchFamily="34" charset="0"/>
              </a:rPr>
              <a:t>2. Strategische </a:t>
            </a:r>
            <a:r>
              <a:rPr lang="nl-BE" dirty="0">
                <a:latin typeface="Corbel" panose="020B0503020204020204" pitchFamily="34" charset="0"/>
              </a:rPr>
              <a:t>speerpunten van het bestuur</a:t>
            </a:r>
          </a:p>
        </p:txBody>
      </p:sp>
      <p:sp>
        <p:nvSpPr>
          <p:cNvPr id="3" name="Tijdelijke aanduiding voor inhoud 2"/>
          <p:cNvSpPr>
            <a:spLocks noGrp="1"/>
          </p:cNvSpPr>
          <p:nvPr>
            <p:ph idx="1"/>
          </p:nvPr>
        </p:nvSpPr>
        <p:spPr/>
        <p:txBody>
          <a:bodyPr>
            <a:normAutofit/>
          </a:bodyPr>
          <a:lstStyle/>
          <a:p>
            <a:r>
              <a:rPr lang="nl-BE" sz="2400" b="1" dirty="0" smtClean="0">
                <a:latin typeface="Corbel" panose="020B0503020204020204" pitchFamily="34" charset="0"/>
              </a:rPr>
              <a:t>Samenstelling nieuw bestuur</a:t>
            </a:r>
          </a:p>
          <a:p>
            <a:pPr marL="0" indent="0">
              <a:buNone/>
            </a:pPr>
            <a:r>
              <a:rPr lang="nl-BE" sz="2400" dirty="0" smtClean="0">
                <a:latin typeface="Corbel" panose="020B0503020204020204" pitchFamily="34" charset="0"/>
              </a:rPr>
              <a:t>	rekening houdend met de principes van Corporate 	</a:t>
            </a:r>
            <a:r>
              <a:rPr lang="nl-BE" sz="2400" dirty="0" err="1" smtClean="0">
                <a:latin typeface="Corbel" panose="020B0503020204020204" pitchFamily="34" charset="0"/>
              </a:rPr>
              <a:t>Governance</a:t>
            </a:r>
            <a:r>
              <a:rPr lang="nl-BE" sz="2400" dirty="0" smtClean="0">
                <a:latin typeface="Corbel" panose="020B0503020204020204" pitchFamily="34" charset="0"/>
              </a:rPr>
              <a:t>  </a:t>
            </a:r>
            <a:r>
              <a:rPr lang="nl-BE" sz="1800" dirty="0" smtClean="0">
                <a:latin typeface="Corbel" panose="020B0503020204020204" pitchFamily="34" charset="0"/>
              </a:rPr>
              <a:t>(samenstelling en werking van de raad: actiever betrekken 	bij het globale beleid en ervoor zorgen dat toekomstige uitdagingen 	succesvol kunnen aangepakt worden)</a:t>
            </a:r>
          </a:p>
          <a:p>
            <a:pPr marL="0" indent="0">
              <a:buNone/>
            </a:pPr>
            <a:r>
              <a:rPr lang="nl-BE" sz="1800" dirty="0">
                <a:latin typeface="Corbel" panose="020B0503020204020204" pitchFamily="34" charset="0"/>
              </a:rPr>
              <a:t>	</a:t>
            </a:r>
            <a:r>
              <a:rPr lang="nl-BE" sz="1800" dirty="0" smtClean="0">
                <a:latin typeface="Corbel" panose="020B0503020204020204" pitchFamily="34" charset="0"/>
              </a:rPr>
              <a:t>- beperkte raad: 12 tot 16 leden</a:t>
            </a:r>
          </a:p>
          <a:p>
            <a:pPr marL="0" indent="0">
              <a:buNone/>
            </a:pPr>
            <a:r>
              <a:rPr lang="nl-BE" sz="1800" dirty="0">
                <a:latin typeface="Corbel" panose="020B0503020204020204" pitchFamily="34" charset="0"/>
              </a:rPr>
              <a:t>	</a:t>
            </a:r>
            <a:r>
              <a:rPr lang="nl-BE" sz="1800" dirty="0" smtClean="0">
                <a:latin typeface="Corbel" panose="020B0503020204020204" pitchFamily="34" charset="0"/>
              </a:rPr>
              <a:t>- profielschets + mix van profielen + meerderheid professioneel actief</a:t>
            </a:r>
          </a:p>
          <a:p>
            <a:pPr marL="0" indent="0">
              <a:buNone/>
            </a:pPr>
            <a:r>
              <a:rPr lang="nl-BE" sz="1800" dirty="0">
                <a:latin typeface="Corbel" panose="020B0503020204020204" pitchFamily="34" charset="0"/>
              </a:rPr>
              <a:t>	</a:t>
            </a:r>
            <a:r>
              <a:rPr lang="nl-BE" sz="1800" dirty="0" smtClean="0">
                <a:latin typeface="Corbel" panose="020B0503020204020204" pitchFamily="34" charset="0"/>
              </a:rPr>
              <a:t>- intern reglement</a:t>
            </a:r>
          </a:p>
          <a:p>
            <a:pPr marL="0" indent="0">
              <a:buNone/>
            </a:pPr>
            <a:r>
              <a:rPr lang="nl-BE" sz="1800" dirty="0" smtClean="0">
                <a:latin typeface="Corbel" panose="020B0503020204020204" pitchFamily="34" charset="0"/>
              </a:rPr>
              <a:t>	- auditcomité</a:t>
            </a:r>
          </a:p>
          <a:p>
            <a:pPr marL="0" indent="0">
              <a:buNone/>
            </a:pPr>
            <a:r>
              <a:rPr lang="nl-BE" sz="1800" dirty="0">
                <a:latin typeface="Corbel" panose="020B0503020204020204" pitchFamily="34" charset="0"/>
              </a:rPr>
              <a:t>	</a:t>
            </a:r>
            <a:r>
              <a:rPr lang="nl-BE" sz="1800" dirty="0" smtClean="0">
                <a:latin typeface="Corbel" panose="020B0503020204020204" pitchFamily="34" charset="0"/>
              </a:rPr>
              <a:t>- bijzondere voorwaarden (leeftijdsgrens, belangenconflicten, …)</a:t>
            </a:r>
          </a:p>
          <a:p>
            <a:pPr marL="0" indent="0">
              <a:buNone/>
            </a:pPr>
            <a:r>
              <a:rPr lang="nl-BE" sz="1800" dirty="0">
                <a:latin typeface="Corbel" panose="020B0503020204020204" pitchFamily="34" charset="0"/>
              </a:rPr>
              <a:t>	</a:t>
            </a:r>
            <a:r>
              <a:rPr lang="nl-BE" sz="1800" dirty="0" smtClean="0">
                <a:latin typeface="Corbel" panose="020B0503020204020204" pitchFamily="34" charset="0"/>
              </a:rPr>
              <a:t>- afspraken m.b.t. aanwezigheid</a:t>
            </a:r>
          </a:p>
          <a:p>
            <a:pPr marL="0" indent="0">
              <a:buNone/>
            </a:pPr>
            <a:r>
              <a:rPr lang="nl-BE" sz="1800" dirty="0">
                <a:latin typeface="Corbel" panose="020B0503020204020204" pitchFamily="34" charset="0"/>
              </a:rPr>
              <a:t>	</a:t>
            </a:r>
            <a:r>
              <a:rPr lang="nl-BE" sz="1800" dirty="0" smtClean="0">
                <a:latin typeface="Corbel" panose="020B0503020204020204" pitchFamily="34" charset="0"/>
              </a:rPr>
              <a:t>- evaluatieprocedure van bestuurders en voorzitter</a:t>
            </a:r>
          </a:p>
          <a:p>
            <a:pPr marL="0" indent="0">
              <a:buNone/>
            </a:pPr>
            <a:r>
              <a:rPr lang="nl-BE" sz="1800" dirty="0" smtClean="0">
                <a:latin typeface="Corbel" panose="020B0503020204020204" pitchFamily="34" charset="0"/>
              </a:rPr>
              <a:t> </a:t>
            </a:r>
          </a:p>
        </p:txBody>
      </p:sp>
      <p:sp>
        <p:nvSpPr>
          <p:cNvPr id="4" name="Tijdelijke aanduiding voor voettekst 3"/>
          <p:cNvSpPr>
            <a:spLocks noGrp="1"/>
          </p:cNvSpPr>
          <p:nvPr>
            <p:ph type="ftr" sz="quarter" idx="11"/>
          </p:nvPr>
        </p:nvSpPr>
        <p:spPr/>
        <p:txBody>
          <a:bodyPr/>
          <a:lstStyle/>
          <a:p>
            <a:r>
              <a:rPr lang="nl-BE" dirty="0" smtClean="0"/>
              <a:t>Schaalvergroting is een voortdurend proces</a:t>
            </a:r>
            <a:endParaRPr lang="nl-BE" dirty="0"/>
          </a:p>
        </p:txBody>
      </p:sp>
    </p:spTree>
    <p:extLst>
      <p:ext uri="{BB962C8B-B14F-4D97-AF65-F5344CB8AC3E}">
        <p14:creationId xmlns:p14="http://schemas.microsoft.com/office/powerpoint/2010/main" val="1116984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1000"/>
                                        <p:tgtEl>
                                          <p:spTgt spid="3">
                                            <p:txEl>
                                              <p:pRg st="7" end="7"/>
                                            </p:txEl>
                                          </p:spTgt>
                                        </p:tgtEl>
                                      </p:cBhvr>
                                    </p:animEffect>
                                    <p:anim calcmode="lin" valueType="num">
                                      <p:cBhvr>
                                        <p:cTn id="3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1000"/>
                                        <p:tgtEl>
                                          <p:spTgt spid="3">
                                            <p:txEl>
                                              <p:pRg st="8" end="8"/>
                                            </p:txEl>
                                          </p:spTgt>
                                        </p:tgtEl>
                                      </p:cBhvr>
                                    </p:animEffect>
                                    <p:anim calcmode="lin" valueType="num">
                                      <p:cBhvr>
                                        <p:cTn id="3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latin typeface="Corbel" panose="020B0503020204020204" pitchFamily="34" charset="0"/>
              </a:rPr>
              <a:t>2. Strategische speerpunten van het bestuur</a:t>
            </a:r>
            <a:endParaRPr lang="nl-BE" dirty="0"/>
          </a:p>
        </p:txBody>
      </p:sp>
      <p:sp>
        <p:nvSpPr>
          <p:cNvPr id="3" name="Tijdelijke aanduiding voor inhoud 2"/>
          <p:cNvSpPr>
            <a:spLocks noGrp="1"/>
          </p:cNvSpPr>
          <p:nvPr>
            <p:ph idx="1"/>
          </p:nvPr>
        </p:nvSpPr>
        <p:spPr/>
        <p:txBody>
          <a:bodyPr/>
          <a:lstStyle/>
          <a:p>
            <a:r>
              <a:rPr lang="nl-BE" sz="2800" b="1" dirty="0">
                <a:latin typeface="Corbel" panose="020B0503020204020204" pitchFamily="34" charset="0"/>
              </a:rPr>
              <a:t>Het bestuur van </a:t>
            </a:r>
            <a:r>
              <a:rPr lang="nl-BE" sz="2800" b="1" dirty="0" err="1">
                <a:latin typeface="Corbel" panose="020B0503020204020204" pitchFamily="34" charset="0"/>
              </a:rPr>
              <a:t>Odisee</a:t>
            </a:r>
            <a:r>
              <a:rPr lang="nl-BE" sz="2800" b="1" dirty="0">
                <a:latin typeface="Corbel" panose="020B0503020204020204" pitchFamily="34" charset="0"/>
              </a:rPr>
              <a:t> formuleerde 5 strategische speerpunten </a:t>
            </a:r>
            <a:r>
              <a:rPr lang="nl-BE" sz="2800" dirty="0">
                <a:latin typeface="Corbel" panose="020B0503020204020204" pitchFamily="34" charset="0"/>
              </a:rPr>
              <a:t>voor de eerstvolgende vijf jaren en gaf deze speerpunten inhoud samen met de opleidingen en onderwijsondersteunende diensten </a:t>
            </a:r>
          </a:p>
          <a:p>
            <a:pPr marL="0" indent="0">
              <a:buNone/>
            </a:pPr>
            <a:endParaRPr lang="nl-BE" dirty="0"/>
          </a:p>
          <a:p>
            <a:endParaRPr lang="nl-BE" dirty="0"/>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592161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t>2. Strategische speerpunten van het bestuur</a:t>
            </a:r>
          </a:p>
        </p:txBody>
      </p:sp>
      <p:sp>
        <p:nvSpPr>
          <p:cNvPr id="3" name="Tijdelijke aanduiding voor inhoud 2"/>
          <p:cNvSpPr>
            <a:spLocks noGrp="1"/>
          </p:cNvSpPr>
          <p:nvPr>
            <p:ph idx="1"/>
          </p:nvPr>
        </p:nvSpPr>
        <p:spPr/>
        <p:txBody>
          <a:bodyPr>
            <a:normAutofit/>
          </a:bodyPr>
          <a:lstStyle/>
          <a:p>
            <a:r>
              <a:rPr lang="nl-BE" sz="1800" dirty="0" err="1" smtClean="0">
                <a:latin typeface="Corbel" panose="020B0503020204020204" pitchFamily="34" charset="0"/>
              </a:rPr>
              <a:t>Odisee</a:t>
            </a:r>
            <a:r>
              <a:rPr lang="nl-BE" sz="1800" dirty="0" smtClean="0">
                <a:latin typeface="Corbel" panose="020B0503020204020204" pitchFamily="34" charset="0"/>
              </a:rPr>
              <a:t> biedt </a:t>
            </a:r>
            <a:r>
              <a:rPr lang="nl-BE" sz="1800" b="1" dirty="0" smtClean="0">
                <a:latin typeface="Corbel" panose="020B0503020204020204" pitchFamily="34" charset="0"/>
              </a:rPr>
              <a:t>state-of-</a:t>
            </a:r>
            <a:r>
              <a:rPr lang="nl-BE" sz="1800" b="1" dirty="0" err="1" smtClean="0">
                <a:latin typeface="Corbel" panose="020B0503020204020204" pitchFamily="34" charset="0"/>
              </a:rPr>
              <a:t>the</a:t>
            </a:r>
            <a:r>
              <a:rPr lang="nl-BE" sz="1800" b="1" dirty="0" smtClean="0">
                <a:latin typeface="Corbel" panose="020B0503020204020204" pitchFamily="34" charset="0"/>
              </a:rPr>
              <a:t>-art onderwijs </a:t>
            </a:r>
            <a:r>
              <a:rPr lang="nl-BE" sz="1800" dirty="0" smtClean="0">
                <a:latin typeface="Corbel" panose="020B0503020204020204" pitchFamily="34" charset="0"/>
              </a:rPr>
              <a:t>aan, publiek gevalideerd. Samen met interne en externe stakeholders evalueren en verbeteren we permanent onze opleidingen en dienstverlening.</a:t>
            </a:r>
          </a:p>
          <a:p>
            <a:r>
              <a:rPr lang="nl-BE" sz="1800" dirty="0" smtClean="0">
                <a:latin typeface="Corbel" panose="020B0503020204020204" pitchFamily="34" charset="0"/>
              </a:rPr>
              <a:t>Tegen 2019 wil </a:t>
            </a:r>
            <a:r>
              <a:rPr lang="nl-BE" sz="1800" dirty="0" err="1" smtClean="0">
                <a:latin typeface="Corbel" panose="020B0503020204020204" pitchFamily="34" charset="0"/>
              </a:rPr>
              <a:t>Odisee</a:t>
            </a:r>
            <a:r>
              <a:rPr lang="nl-BE" sz="1800" dirty="0" smtClean="0">
                <a:latin typeface="Corbel" panose="020B0503020204020204" pitchFamily="34" charset="0"/>
              </a:rPr>
              <a:t> een </a:t>
            </a:r>
            <a:r>
              <a:rPr lang="nl-BE" sz="1800" b="1" dirty="0" smtClean="0">
                <a:latin typeface="Corbel" panose="020B0503020204020204" pitchFamily="34" charset="0"/>
              </a:rPr>
              <a:t>integraal talentbeleid </a:t>
            </a:r>
            <a:r>
              <a:rPr lang="nl-BE" sz="1800" dirty="0" smtClean="0">
                <a:latin typeface="Corbel" panose="020B0503020204020204" pitchFamily="34" charset="0"/>
              </a:rPr>
              <a:t>ontwikkelen. Uitstromende studenten beschikken over een ‘uitstroomportfolio’ met hun specifieke talenten en competenties voor de arbeidsmarkt.</a:t>
            </a:r>
          </a:p>
          <a:p>
            <a:r>
              <a:rPr lang="nl-BE" sz="1800" dirty="0" err="1" smtClean="0">
                <a:latin typeface="Corbel" panose="020B0503020204020204" pitchFamily="34" charset="0"/>
              </a:rPr>
              <a:t>Odisee</a:t>
            </a:r>
            <a:r>
              <a:rPr lang="nl-BE" sz="1800" dirty="0" smtClean="0">
                <a:latin typeface="Corbel" panose="020B0503020204020204" pitchFamily="34" charset="0"/>
              </a:rPr>
              <a:t> </a:t>
            </a:r>
            <a:r>
              <a:rPr lang="nl-BE" sz="1800" b="1" dirty="0" smtClean="0">
                <a:latin typeface="Corbel" panose="020B0503020204020204" pitchFamily="34" charset="0"/>
              </a:rPr>
              <a:t>verankert haar opleidingen in het werkveld </a:t>
            </a:r>
            <a:r>
              <a:rPr lang="nl-BE" sz="1800" dirty="0" smtClean="0">
                <a:latin typeface="Corbel" panose="020B0503020204020204" pitchFamily="34" charset="0"/>
              </a:rPr>
              <a:t>(en omgekeerd). De interactie met het werkveld is open, continu, veelzijdig en innovatief. </a:t>
            </a:r>
          </a:p>
          <a:p>
            <a:r>
              <a:rPr lang="nl-BE" sz="1800" dirty="0" err="1" smtClean="0">
                <a:latin typeface="Corbel" panose="020B0503020204020204" pitchFamily="34" charset="0"/>
              </a:rPr>
              <a:t>Odisee</a:t>
            </a:r>
            <a:r>
              <a:rPr lang="nl-BE" sz="1800" dirty="0" smtClean="0">
                <a:latin typeface="Corbel" panose="020B0503020204020204" pitchFamily="34" charset="0"/>
              </a:rPr>
              <a:t> </a:t>
            </a:r>
            <a:r>
              <a:rPr lang="nl-BE" sz="1800" b="1" dirty="0" smtClean="0">
                <a:latin typeface="Corbel" panose="020B0503020204020204" pitchFamily="34" charset="0"/>
              </a:rPr>
              <a:t>stoomt haar opleidingen klaar voor superdiversiteit</a:t>
            </a:r>
            <a:r>
              <a:rPr lang="nl-BE" sz="1800" dirty="0" smtClean="0">
                <a:latin typeface="Corbel" panose="020B0503020204020204" pitchFamily="34" charset="0"/>
              </a:rPr>
              <a:t>. Onze opleidingen hebben aandacht voor de geglobaliseerde wereld en zijn diverse studentenpubliek. </a:t>
            </a:r>
          </a:p>
          <a:p>
            <a:r>
              <a:rPr lang="nl-BE" sz="1800" dirty="0" err="1" smtClean="0">
                <a:latin typeface="Corbel" panose="020B0503020204020204" pitchFamily="34" charset="0"/>
              </a:rPr>
              <a:t>Odisee</a:t>
            </a:r>
            <a:r>
              <a:rPr lang="nl-BE" sz="1800" dirty="0" smtClean="0">
                <a:latin typeface="Corbel" panose="020B0503020204020204" pitchFamily="34" charset="0"/>
              </a:rPr>
              <a:t> </a:t>
            </a:r>
            <a:r>
              <a:rPr lang="nl-BE" sz="1800" b="1" dirty="0" smtClean="0">
                <a:latin typeface="Corbel" panose="020B0503020204020204" pitchFamily="34" charset="0"/>
              </a:rPr>
              <a:t>bouwt aan een open, innovatieve en performante (onderwijs)gemeenschap</a:t>
            </a:r>
            <a:r>
              <a:rPr lang="nl-BE" sz="1800" dirty="0" smtClean="0">
                <a:latin typeface="Corbel" panose="020B0503020204020204" pitchFamily="34" charset="0"/>
              </a:rPr>
              <a:t>. We engageren ons om de communicatie, participatie, </a:t>
            </a:r>
            <a:r>
              <a:rPr lang="nl-BE" sz="1800" dirty="0" err="1" smtClean="0">
                <a:latin typeface="Corbel" panose="020B0503020204020204" pitchFamily="34" charset="0"/>
              </a:rPr>
              <a:t>performantie</a:t>
            </a:r>
            <a:r>
              <a:rPr lang="nl-BE" sz="1800" dirty="0" smtClean="0">
                <a:latin typeface="Corbel" panose="020B0503020204020204" pitchFamily="34" charset="0"/>
              </a:rPr>
              <a:t> en innovatie bij </a:t>
            </a:r>
            <a:r>
              <a:rPr lang="nl-BE" sz="1800" dirty="0" err="1" smtClean="0">
                <a:latin typeface="Corbel" panose="020B0503020204020204" pitchFamily="34" charset="0"/>
              </a:rPr>
              <a:t>Odisee</a:t>
            </a:r>
            <a:r>
              <a:rPr lang="nl-BE" sz="1800" dirty="0" smtClean="0">
                <a:latin typeface="Corbel" panose="020B0503020204020204" pitchFamily="34" charset="0"/>
              </a:rPr>
              <a:t> voortdurend te verbeteren. </a:t>
            </a:r>
          </a:p>
          <a:p>
            <a:endParaRPr lang="nl-BE" sz="1800" dirty="0" smtClean="0"/>
          </a:p>
          <a:p>
            <a:endParaRPr lang="nl-BE" sz="1800" dirty="0"/>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2198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latin typeface="Corbel" panose="020B0503020204020204" pitchFamily="34" charset="0"/>
              </a:rPr>
              <a:t>3. Formuleren van een missie</a:t>
            </a:r>
            <a:endParaRPr lang="nl-BE" dirty="0">
              <a:latin typeface="Corbel" panose="020B0503020204020204" pitchFamily="34" charset="0"/>
            </a:endParaRPr>
          </a:p>
        </p:txBody>
      </p:sp>
      <p:sp>
        <p:nvSpPr>
          <p:cNvPr id="3" name="Tijdelijke aanduiding voor inhoud 2"/>
          <p:cNvSpPr>
            <a:spLocks noGrp="1"/>
          </p:cNvSpPr>
          <p:nvPr>
            <p:ph idx="1"/>
          </p:nvPr>
        </p:nvSpPr>
        <p:spPr/>
        <p:txBody>
          <a:bodyPr>
            <a:normAutofit/>
          </a:bodyPr>
          <a:lstStyle/>
          <a:p>
            <a:endParaRPr lang="nl-BE" sz="2400" dirty="0" smtClean="0">
              <a:latin typeface="Corbel" panose="020B0503020204020204" pitchFamily="34" charset="0"/>
            </a:endParaRPr>
          </a:p>
          <a:p>
            <a:r>
              <a:rPr lang="nl-BE" sz="2400" dirty="0" smtClean="0">
                <a:latin typeface="Corbel" panose="020B0503020204020204" pitchFamily="34" charset="0"/>
              </a:rPr>
              <a:t>Een </a:t>
            </a:r>
            <a:r>
              <a:rPr lang="nl-BE" sz="2400" b="1" dirty="0" smtClean="0">
                <a:latin typeface="Corbel" panose="020B0503020204020204" pitchFamily="34" charset="0"/>
              </a:rPr>
              <a:t>gedragen en herkenbare missie </a:t>
            </a:r>
            <a:r>
              <a:rPr lang="nl-BE" sz="2400" dirty="0" smtClean="0">
                <a:latin typeface="Corbel" panose="020B0503020204020204" pitchFamily="34" charset="0"/>
              </a:rPr>
              <a:t>wordt geschreven door velen …….</a:t>
            </a:r>
          </a:p>
          <a:p>
            <a:pPr marL="0" indent="0">
              <a:buNone/>
            </a:pPr>
            <a:endParaRPr lang="nl-BE" sz="2400" dirty="0" smtClean="0">
              <a:latin typeface="Corbel" panose="020B0503020204020204" pitchFamily="34" charset="0"/>
            </a:endParaRPr>
          </a:p>
          <a:p>
            <a:r>
              <a:rPr lang="nl-BE" sz="2400" dirty="0" smtClean="0">
                <a:latin typeface="Corbel" panose="020B0503020204020204" pitchFamily="34" charset="0"/>
              </a:rPr>
              <a:t>Elke geleding van de instelling moet de </a:t>
            </a:r>
            <a:r>
              <a:rPr lang="nl-BE" sz="2400" b="1" dirty="0" smtClean="0">
                <a:latin typeface="Corbel" panose="020B0503020204020204" pitchFamily="34" charset="0"/>
              </a:rPr>
              <a:t>eigen werking kunnen linken aan de missie </a:t>
            </a:r>
            <a:r>
              <a:rPr lang="nl-BE" sz="2400" dirty="0" smtClean="0">
                <a:latin typeface="Corbel" panose="020B0503020204020204" pitchFamily="34" charset="0"/>
              </a:rPr>
              <a:t>……</a:t>
            </a:r>
          </a:p>
          <a:p>
            <a:pPr marL="0" indent="0">
              <a:buNone/>
            </a:pPr>
            <a:endParaRPr lang="nl-BE" sz="2400" dirty="0">
              <a:latin typeface="Corbel" panose="020B0503020204020204" pitchFamily="34" charset="0"/>
            </a:endParaRPr>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703809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latin typeface="Corbel" panose="020B0503020204020204" pitchFamily="34" charset="0"/>
              </a:rPr>
              <a:t>4.Creëren van een nieuwe organisatiestructuur</a:t>
            </a:r>
            <a:endParaRPr lang="nl-BE" dirty="0">
              <a:latin typeface="Corbel" panose="020B0503020204020204" pitchFamily="34" charset="0"/>
            </a:endParaRPr>
          </a:p>
        </p:txBody>
      </p:sp>
      <p:sp>
        <p:nvSpPr>
          <p:cNvPr id="3" name="Tijdelijke aanduiding voor inhoud 2"/>
          <p:cNvSpPr>
            <a:spLocks noGrp="1"/>
          </p:cNvSpPr>
          <p:nvPr>
            <p:ph idx="1"/>
          </p:nvPr>
        </p:nvSpPr>
        <p:spPr/>
        <p:txBody>
          <a:bodyPr/>
          <a:lstStyle/>
          <a:p>
            <a:r>
              <a:rPr lang="nl-BE" dirty="0" smtClean="0">
                <a:latin typeface="Corbel" panose="020B0503020204020204" pitchFamily="34" charset="0"/>
              </a:rPr>
              <a:t>Vertrekkend van </a:t>
            </a:r>
            <a:r>
              <a:rPr lang="nl-BE" b="1" dirty="0" smtClean="0">
                <a:latin typeface="Corbel" panose="020B0503020204020204" pitchFamily="34" charset="0"/>
              </a:rPr>
              <a:t>wat in de missie staat</a:t>
            </a:r>
          </a:p>
          <a:p>
            <a:r>
              <a:rPr lang="nl-BE" b="1" dirty="0" smtClean="0">
                <a:latin typeface="Corbel" panose="020B0503020204020204" pitchFamily="34" charset="0"/>
              </a:rPr>
              <a:t>Uitgeschreven </a:t>
            </a:r>
            <a:r>
              <a:rPr lang="nl-BE" dirty="0" smtClean="0">
                <a:latin typeface="Corbel" panose="020B0503020204020204" pitchFamily="34" charset="0"/>
              </a:rPr>
              <a:t>in een reglement </a:t>
            </a:r>
          </a:p>
          <a:p>
            <a:pPr marL="0" indent="0">
              <a:buNone/>
            </a:pPr>
            <a:r>
              <a:rPr lang="nl-BE" dirty="0">
                <a:latin typeface="Corbel" panose="020B0503020204020204" pitchFamily="34" charset="0"/>
              </a:rPr>
              <a:t>	</a:t>
            </a:r>
            <a:r>
              <a:rPr lang="nl-BE" dirty="0" smtClean="0">
                <a:latin typeface="Corbel" panose="020B0503020204020204" pitchFamily="34" charset="0"/>
              </a:rPr>
              <a:t>‘Bestuur, medezeggenschap en werking’</a:t>
            </a:r>
          </a:p>
          <a:p>
            <a:pPr marL="0" indent="0">
              <a:buNone/>
            </a:pPr>
            <a:r>
              <a:rPr lang="nl-BE" dirty="0" smtClean="0">
                <a:latin typeface="Corbel" panose="020B0503020204020204" pitchFamily="34" charset="0"/>
              </a:rPr>
              <a:t>	dat jaarlijks besproken en eventueel 	aangepast wordt</a:t>
            </a:r>
          </a:p>
          <a:p>
            <a:pPr marL="0" indent="0">
              <a:buNone/>
            </a:pPr>
            <a:r>
              <a:rPr lang="nl-BE" dirty="0">
                <a:latin typeface="Corbel" panose="020B0503020204020204" pitchFamily="34" charset="0"/>
              </a:rPr>
              <a:t>e</a:t>
            </a:r>
            <a:r>
              <a:rPr lang="nl-BE" dirty="0" smtClean="0">
                <a:latin typeface="Corbel" panose="020B0503020204020204" pitchFamily="34" charset="0"/>
              </a:rPr>
              <a:t>n </a:t>
            </a:r>
          </a:p>
          <a:p>
            <a:r>
              <a:rPr lang="nl-BE" b="1" dirty="0" smtClean="0">
                <a:latin typeface="Corbel" panose="020B0503020204020204" pitchFamily="34" charset="0"/>
              </a:rPr>
              <a:t>Visueel voorgesteld </a:t>
            </a:r>
            <a:r>
              <a:rPr lang="nl-BE" dirty="0" smtClean="0">
                <a:latin typeface="Corbel" panose="020B0503020204020204" pitchFamily="34" charset="0"/>
              </a:rPr>
              <a:t>in ‘het organogram’</a:t>
            </a:r>
          </a:p>
          <a:p>
            <a:endParaRPr lang="nl-BE" dirty="0">
              <a:latin typeface="Corbel" panose="020B0503020204020204" pitchFamily="34" charset="0"/>
            </a:endParaRPr>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158976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latin typeface="Corbel" panose="020B0503020204020204" pitchFamily="34" charset="0"/>
              </a:rPr>
              <a:t>4.Creëren van een nieuwe organisatiestructuur</a:t>
            </a:r>
            <a:endParaRPr lang="nl-BE" dirty="0"/>
          </a:p>
        </p:txBody>
      </p:sp>
      <p:sp>
        <p:nvSpPr>
          <p:cNvPr id="3" name="Tijdelijke aanduiding voor inhoud 2"/>
          <p:cNvSpPr>
            <a:spLocks noGrp="1"/>
          </p:cNvSpPr>
          <p:nvPr>
            <p:ph idx="1"/>
          </p:nvPr>
        </p:nvSpPr>
        <p:spPr/>
        <p:txBody>
          <a:bodyPr>
            <a:normAutofit/>
          </a:bodyPr>
          <a:lstStyle/>
          <a:p>
            <a:pPr marL="0" indent="0">
              <a:buNone/>
            </a:pPr>
            <a:r>
              <a:rPr lang="nl-BE" sz="2400" dirty="0" smtClean="0">
                <a:latin typeface="Corbel" panose="020B0503020204020204" pitchFamily="34" charset="0"/>
              </a:rPr>
              <a:t>Reglement </a:t>
            </a:r>
            <a:r>
              <a:rPr lang="nl-BE" sz="2400" b="1" dirty="0" smtClean="0">
                <a:latin typeface="Corbel" panose="020B0503020204020204" pitchFamily="34" charset="0"/>
              </a:rPr>
              <a:t> ‘Bestuur, medezeggenschap en werking’</a:t>
            </a:r>
          </a:p>
          <a:p>
            <a:pPr marL="0" indent="0">
              <a:buNone/>
            </a:pPr>
            <a:endParaRPr lang="nl-BE" sz="2000" dirty="0">
              <a:latin typeface="Corbel" panose="020B0503020204020204" pitchFamily="34" charset="0"/>
            </a:endParaRPr>
          </a:p>
          <a:p>
            <a:r>
              <a:rPr lang="nl-BE" sz="2000" dirty="0" smtClean="0">
                <a:latin typeface="Corbel" panose="020B0503020204020204" pitchFamily="34" charset="0"/>
              </a:rPr>
              <a:t>Deel 1: Bestuurs- en medezeggenschapsreglement</a:t>
            </a:r>
          </a:p>
          <a:p>
            <a:pPr marL="0" indent="0">
              <a:buNone/>
            </a:pPr>
            <a:r>
              <a:rPr lang="nl-BE" sz="2000" dirty="0">
                <a:latin typeface="Corbel" panose="020B0503020204020204" pitchFamily="34" charset="0"/>
              </a:rPr>
              <a:t>	</a:t>
            </a:r>
            <a:r>
              <a:rPr lang="nl-BE" sz="2000" dirty="0" smtClean="0">
                <a:latin typeface="Corbel" panose="020B0503020204020204" pitchFamily="34" charset="0"/>
              </a:rPr>
              <a:t>- Bestuur</a:t>
            </a:r>
          </a:p>
          <a:p>
            <a:pPr marL="0" indent="0">
              <a:buNone/>
            </a:pPr>
            <a:r>
              <a:rPr lang="nl-BE" sz="2000" dirty="0">
                <a:latin typeface="Corbel" panose="020B0503020204020204" pitchFamily="34" charset="0"/>
              </a:rPr>
              <a:t>	</a:t>
            </a:r>
            <a:r>
              <a:rPr lang="nl-BE" sz="2000" dirty="0" smtClean="0">
                <a:latin typeface="Corbel" panose="020B0503020204020204" pitchFamily="34" charset="0"/>
              </a:rPr>
              <a:t>- Medezeggenschap </a:t>
            </a:r>
          </a:p>
          <a:p>
            <a:r>
              <a:rPr lang="nl-BE" sz="2000" dirty="0" smtClean="0">
                <a:latin typeface="Corbel" panose="020B0503020204020204" pitchFamily="34" charset="0"/>
              </a:rPr>
              <a:t>Deel 2: Werkingsreglement</a:t>
            </a:r>
          </a:p>
          <a:p>
            <a:pPr marL="0" indent="0">
              <a:buNone/>
            </a:pPr>
            <a:r>
              <a:rPr lang="nl-BE" sz="2000" dirty="0">
                <a:latin typeface="Corbel" panose="020B0503020204020204" pitchFamily="34" charset="0"/>
              </a:rPr>
              <a:t>	</a:t>
            </a:r>
            <a:r>
              <a:rPr lang="nl-BE" sz="2000" dirty="0" smtClean="0">
                <a:latin typeface="Corbel" panose="020B0503020204020204" pitchFamily="34" charset="0"/>
              </a:rPr>
              <a:t>- Onderwijsorganisatie</a:t>
            </a:r>
          </a:p>
          <a:p>
            <a:pPr marL="0" indent="0">
              <a:buNone/>
            </a:pPr>
            <a:r>
              <a:rPr lang="nl-BE" sz="2000" dirty="0">
                <a:latin typeface="Corbel" panose="020B0503020204020204" pitchFamily="34" charset="0"/>
              </a:rPr>
              <a:t>	</a:t>
            </a:r>
            <a:r>
              <a:rPr lang="nl-BE" sz="2000" dirty="0" smtClean="0">
                <a:latin typeface="Corbel" panose="020B0503020204020204" pitchFamily="34" charset="0"/>
              </a:rPr>
              <a:t>- Organisatie en werking van de diensten</a:t>
            </a:r>
          </a:p>
          <a:p>
            <a:r>
              <a:rPr lang="nl-BE" sz="2000" dirty="0" smtClean="0">
                <a:latin typeface="Corbel" panose="020B0503020204020204" pitchFamily="34" charset="0"/>
              </a:rPr>
              <a:t>Deel 3: Rollen en verantwoordelijkheden</a:t>
            </a:r>
          </a:p>
          <a:p>
            <a:pPr marL="0" indent="0">
              <a:buNone/>
            </a:pPr>
            <a:r>
              <a:rPr lang="nl-BE" sz="2000" dirty="0">
                <a:latin typeface="Corbel" panose="020B0503020204020204" pitchFamily="34" charset="0"/>
              </a:rPr>
              <a:t>	</a:t>
            </a:r>
            <a:r>
              <a:rPr lang="nl-BE" sz="2000" dirty="0" smtClean="0">
                <a:latin typeface="Corbel" panose="020B0503020204020204" pitchFamily="34" charset="0"/>
              </a:rPr>
              <a:t>- Bestuur</a:t>
            </a:r>
          </a:p>
          <a:p>
            <a:pPr marL="0" indent="0">
              <a:buNone/>
            </a:pPr>
            <a:r>
              <a:rPr lang="nl-BE" sz="2000" dirty="0" smtClean="0">
                <a:latin typeface="Corbel" panose="020B0503020204020204" pitchFamily="34" charset="0"/>
              </a:rPr>
              <a:t>	- Onderwijs</a:t>
            </a:r>
          </a:p>
          <a:p>
            <a:pPr marL="0" indent="0">
              <a:buNone/>
            </a:pPr>
            <a:r>
              <a:rPr lang="nl-BE" sz="2000" dirty="0">
                <a:latin typeface="Corbel" panose="020B0503020204020204" pitchFamily="34" charset="0"/>
              </a:rPr>
              <a:t>	</a:t>
            </a:r>
            <a:r>
              <a:rPr lang="nl-BE" sz="2000" dirty="0" smtClean="0">
                <a:latin typeface="Corbel" panose="020B0503020204020204" pitchFamily="34" charset="0"/>
              </a:rPr>
              <a:t>- Diensten</a:t>
            </a:r>
            <a:endParaRPr lang="nl-BE" sz="2000" dirty="0">
              <a:latin typeface="Corbel" panose="020B0503020204020204" pitchFamily="34" charset="0"/>
            </a:endParaRPr>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4191121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1000"/>
                                        <p:tgtEl>
                                          <p:spTgt spid="3">
                                            <p:txEl>
                                              <p:pRg st="5" end="5"/>
                                            </p:txEl>
                                          </p:spTgt>
                                        </p:tgtEl>
                                      </p:cBhvr>
                                    </p:animEffect>
                                    <p:anim calcmode="lin" valueType="num">
                                      <p:cBhvr>
                                        <p:cTn id="3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1000"/>
                                        <p:tgtEl>
                                          <p:spTgt spid="3">
                                            <p:txEl>
                                              <p:pRg st="6" end="6"/>
                                            </p:txEl>
                                          </p:spTgt>
                                        </p:tgtEl>
                                      </p:cBhvr>
                                    </p:animEffect>
                                    <p:anim calcmode="lin" valueType="num">
                                      <p:cBhvr>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Effect transition="in" filter="fade">
                                      <p:cBhvr>
                                        <p:cTn id="41" dur="1000"/>
                                        <p:tgtEl>
                                          <p:spTgt spid="3">
                                            <p:txEl>
                                              <p:pRg st="7" end="7"/>
                                            </p:txEl>
                                          </p:spTgt>
                                        </p:tgtEl>
                                      </p:cBhvr>
                                    </p:animEffect>
                                    <p:anim calcmode="lin" valueType="num">
                                      <p:cBhvr>
                                        <p:cTn id="4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
                                            <p:txEl>
                                              <p:pRg st="8" end="8"/>
                                            </p:txEl>
                                          </p:spTgt>
                                        </p:tgtEl>
                                        <p:attrNameLst>
                                          <p:attrName>style.visibility</p:attrName>
                                        </p:attrNameLst>
                                      </p:cBhvr>
                                      <p:to>
                                        <p:strVal val="visible"/>
                                      </p:to>
                                    </p:set>
                                    <p:animEffect transition="in" filter="fade">
                                      <p:cBhvr>
                                        <p:cTn id="48" dur="1000"/>
                                        <p:tgtEl>
                                          <p:spTgt spid="3">
                                            <p:txEl>
                                              <p:pRg st="8" end="8"/>
                                            </p:txEl>
                                          </p:spTgt>
                                        </p:tgtEl>
                                      </p:cBhvr>
                                    </p:animEffect>
                                    <p:anim calcmode="lin" valueType="num">
                                      <p:cBhvr>
                                        <p:cTn id="49"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Effect transition="in" filter="fade">
                                      <p:cBhvr>
                                        <p:cTn id="53" dur="1000"/>
                                        <p:tgtEl>
                                          <p:spTgt spid="3">
                                            <p:txEl>
                                              <p:pRg st="9" end="9"/>
                                            </p:txEl>
                                          </p:spTgt>
                                        </p:tgtEl>
                                      </p:cBhvr>
                                    </p:animEffect>
                                    <p:anim calcmode="lin" valueType="num">
                                      <p:cBhvr>
                                        <p:cTn id="5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
                                            <p:txEl>
                                              <p:pRg st="10" end="10"/>
                                            </p:txEl>
                                          </p:spTgt>
                                        </p:tgtEl>
                                        <p:attrNameLst>
                                          <p:attrName>style.visibility</p:attrName>
                                        </p:attrNameLst>
                                      </p:cBhvr>
                                      <p:to>
                                        <p:strVal val="visible"/>
                                      </p:to>
                                    </p:set>
                                    <p:animEffect transition="in" filter="fade">
                                      <p:cBhvr>
                                        <p:cTn id="58" dur="1000"/>
                                        <p:tgtEl>
                                          <p:spTgt spid="3">
                                            <p:txEl>
                                              <p:pRg st="10" end="10"/>
                                            </p:txEl>
                                          </p:spTgt>
                                        </p:tgtEl>
                                      </p:cBhvr>
                                    </p:animEffect>
                                    <p:anim calcmode="lin" valueType="num">
                                      <p:cBhvr>
                                        <p:cTn id="59"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
                                            <p:txEl>
                                              <p:pRg st="11" end="11"/>
                                            </p:txEl>
                                          </p:spTgt>
                                        </p:tgtEl>
                                        <p:attrNameLst>
                                          <p:attrName>style.visibility</p:attrName>
                                        </p:attrNameLst>
                                      </p:cBhvr>
                                      <p:to>
                                        <p:strVal val="visible"/>
                                      </p:to>
                                    </p:set>
                                    <p:animEffect transition="in" filter="fade">
                                      <p:cBhvr>
                                        <p:cTn id="63" dur="1000"/>
                                        <p:tgtEl>
                                          <p:spTgt spid="3">
                                            <p:txEl>
                                              <p:pRg st="11" end="11"/>
                                            </p:txEl>
                                          </p:spTgt>
                                        </p:tgtEl>
                                      </p:cBhvr>
                                    </p:animEffect>
                                    <p:anim calcmode="lin" valueType="num">
                                      <p:cBhvr>
                                        <p:cTn id="64"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Rounded Rectangle 103"/>
          <p:cNvSpPr/>
          <p:nvPr/>
        </p:nvSpPr>
        <p:spPr>
          <a:xfrm>
            <a:off x="2987675" y="1365250"/>
            <a:ext cx="3025775" cy="4572000"/>
          </a:xfrm>
          <a:prstGeom prst="roundRect">
            <a:avLst/>
          </a:prstGeom>
          <a:noFill/>
          <a:ln>
            <a:solidFill>
              <a:srgbClr val="447E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395" name="TextBox 104"/>
          <p:cNvSpPr txBox="1">
            <a:spLocks noChangeArrowheads="1"/>
          </p:cNvSpPr>
          <p:nvPr/>
        </p:nvSpPr>
        <p:spPr bwMode="auto">
          <a:xfrm>
            <a:off x="3646488" y="1406525"/>
            <a:ext cx="16764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400" b="1">
                <a:solidFill>
                  <a:srgbClr val="000000"/>
                </a:solidFill>
                <a:latin typeface="Corbel" panose="020B0503020204020204" pitchFamily="34" charset="0"/>
              </a:rPr>
              <a:t>Gezondheidszorg</a:t>
            </a:r>
            <a:endParaRPr lang="en-US" altLang="nl-BE" sz="1400" b="1">
              <a:solidFill>
                <a:srgbClr val="000000"/>
              </a:solidFill>
              <a:latin typeface="Corbel" panose="020B0503020204020204" pitchFamily="34" charset="0"/>
            </a:endParaRPr>
          </a:p>
        </p:txBody>
      </p:sp>
      <p:grpSp>
        <p:nvGrpSpPr>
          <p:cNvPr id="59396" name="Group 105"/>
          <p:cNvGrpSpPr>
            <a:grpSpLocks/>
          </p:cNvGrpSpPr>
          <p:nvPr/>
        </p:nvGrpSpPr>
        <p:grpSpPr bwMode="auto">
          <a:xfrm>
            <a:off x="3101975" y="1738313"/>
            <a:ext cx="2832100" cy="2143125"/>
            <a:chOff x="181756" y="1500174"/>
            <a:chExt cx="2870996" cy="2143140"/>
          </a:xfrm>
        </p:grpSpPr>
        <p:sp>
          <p:nvSpPr>
            <p:cNvPr id="107" name="TextBox 106"/>
            <p:cNvSpPr txBox="1"/>
            <p:nvPr/>
          </p:nvSpPr>
          <p:spPr>
            <a:xfrm>
              <a:off x="284751" y="1643050"/>
              <a:ext cx="1929554" cy="461965"/>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Biomedische</a:t>
              </a:r>
              <a:r>
                <a:rPr lang="nl-BE" sz="1200" dirty="0">
                  <a:solidFill>
                    <a:prstClr val="black"/>
                  </a:solidFill>
                </a:rPr>
                <a:t> </a:t>
              </a:r>
              <a:r>
                <a:rPr lang="nl-BE" sz="1200" dirty="0">
                  <a:solidFill>
                    <a:prstClr val="black"/>
                  </a:solidFill>
                  <a:latin typeface="Corbel" panose="020B0503020204020204" pitchFamily="34" charset="0"/>
                </a:rPr>
                <a:t>laboratoriumtechnologie</a:t>
              </a:r>
              <a:endParaRPr lang="en-US" sz="1200" dirty="0">
                <a:solidFill>
                  <a:prstClr val="black"/>
                </a:solidFill>
                <a:latin typeface="Corbel" panose="020B0503020204020204" pitchFamily="34" charset="0"/>
              </a:endParaRPr>
            </a:p>
          </p:txBody>
        </p:sp>
        <p:sp>
          <p:nvSpPr>
            <p:cNvPr id="108" name="TextBox 107"/>
            <p:cNvSpPr txBox="1"/>
            <p:nvPr/>
          </p:nvSpPr>
          <p:spPr>
            <a:xfrm>
              <a:off x="284751" y="2143115"/>
              <a:ext cx="1715517" cy="276227"/>
            </a:xfrm>
            <a:prstGeom prst="rect">
              <a:avLst/>
            </a:prstGeom>
            <a:noFill/>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Ergotherapie</a:t>
              </a:r>
              <a:endParaRPr lang="en-US" sz="1200" dirty="0">
                <a:solidFill>
                  <a:prstClr val="black"/>
                </a:solidFill>
                <a:latin typeface="Corbel" panose="020B0503020204020204" pitchFamily="34" charset="0"/>
              </a:endParaRPr>
            </a:p>
          </p:txBody>
        </p:sp>
        <p:sp>
          <p:nvSpPr>
            <p:cNvPr id="109" name="TextBox 108"/>
            <p:cNvSpPr txBox="1"/>
            <p:nvPr/>
          </p:nvSpPr>
          <p:spPr>
            <a:xfrm>
              <a:off x="284751" y="2509831"/>
              <a:ext cx="1786326"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Medische</a:t>
              </a:r>
              <a:r>
                <a:rPr lang="nl-BE" sz="1200" dirty="0">
                  <a:solidFill>
                    <a:prstClr val="black"/>
                  </a:solidFill>
                </a:rPr>
                <a:t> </a:t>
              </a:r>
              <a:r>
                <a:rPr lang="nl-BE" sz="1200" dirty="0">
                  <a:solidFill>
                    <a:prstClr val="black"/>
                  </a:solidFill>
                  <a:latin typeface="Corbel" panose="020B0503020204020204" pitchFamily="34" charset="0"/>
                </a:rPr>
                <a:t>Beeldvorming</a:t>
              </a:r>
              <a:endParaRPr lang="en-US" sz="1200" dirty="0">
                <a:solidFill>
                  <a:prstClr val="black"/>
                </a:solidFill>
                <a:latin typeface="Corbel" panose="020B0503020204020204" pitchFamily="34" charset="0"/>
              </a:endParaRPr>
            </a:p>
          </p:txBody>
        </p:sp>
        <p:sp>
          <p:nvSpPr>
            <p:cNvPr id="110" name="TextBox 109"/>
            <p:cNvSpPr txBox="1"/>
            <p:nvPr/>
          </p:nvSpPr>
          <p:spPr>
            <a:xfrm>
              <a:off x="284751" y="2867021"/>
              <a:ext cx="1715517"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Optiek</a:t>
              </a:r>
              <a:r>
                <a:rPr lang="nl-BE" sz="1200" dirty="0">
                  <a:solidFill>
                    <a:prstClr val="black"/>
                  </a:solidFill>
                </a:rPr>
                <a:t> </a:t>
              </a:r>
              <a:r>
                <a:rPr lang="nl-BE" sz="1200" dirty="0">
                  <a:solidFill>
                    <a:prstClr val="black"/>
                  </a:solidFill>
                  <a:latin typeface="Corbel" panose="020B0503020204020204" pitchFamily="34" charset="0"/>
                </a:rPr>
                <a:t>en</a:t>
              </a:r>
              <a:r>
                <a:rPr lang="nl-BE" sz="1200" dirty="0">
                  <a:solidFill>
                    <a:prstClr val="black"/>
                  </a:solidFill>
                </a:rPr>
                <a:t> </a:t>
              </a:r>
              <a:r>
                <a:rPr lang="nl-BE" sz="1200" dirty="0">
                  <a:solidFill>
                    <a:prstClr val="black"/>
                  </a:solidFill>
                  <a:latin typeface="Corbel" panose="020B0503020204020204" pitchFamily="34" charset="0"/>
                </a:rPr>
                <a:t>Optometrie</a:t>
              </a:r>
              <a:endParaRPr lang="en-US" sz="1200" dirty="0">
                <a:solidFill>
                  <a:prstClr val="black"/>
                </a:solidFill>
                <a:latin typeface="Corbel" panose="020B0503020204020204" pitchFamily="34" charset="0"/>
              </a:endParaRPr>
            </a:p>
          </p:txBody>
        </p:sp>
        <p:sp>
          <p:nvSpPr>
            <p:cNvPr id="111" name="TextBox 110"/>
            <p:cNvSpPr txBox="1"/>
            <p:nvPr/>
          </p:nvSpPr>
          <p:spPr>
            <a:xfrm>
              <a:off x="284751" y="3224211"/>
              <a:ext cx="1786326"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Voedings- en dieetkunde </a:t>
              </a:r>
              <a:endParaRPr lang="en-US" sz="1200" dirty="0">
                <a:solidFill>
                  <a:prstClr val="black"/>
                </a:solidFill>
                <a:latin typeface="Corbel" panose="020B0503020204020204" pitchFamily="34" charset="0"/>
              </a:endParaRPr>
            </a:p>
          </p:txBody>
        </p:sp>
        <p:sp>
          <p:nvSpPr>
            <p:cNvPr id="112" name="Rounded Rectangle 111"/>
            <p:cNvSpPr/>
            <p:nvPr/>
          </p:nvSpPr>
          <p:spPr>
            <a:xfrm>
              <a:off x="181756" y="1500174"/>
              <a:ext cx="2870996" cy="2143140"/>
            </a:xfrm>
            <a:prstGeom prst="roundRect">
              <a:avLst/>
            </a:prstGeom>
            <a:noFill/>
            <a:ln>
              <a:solidFill>
                <a:srgbClr val="DCA65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13" name="Rounded Rectangle 112"/>
            <p:cNvSpPr/>
            <p:nvPr/>
          </p:nvSpPr>
          <p:spPr>
            <a:xfrm>
              <a:off x="284751" y="1643050"/>
              <a:ext cx="1786326"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14" name="Rounded Rectangle 113"/>
            <p:cNvSpPr/>
            <p:nvPr/>
          </p:nvSpPr>
          <p:spPr>
            <a:xfrm>
              <a:off x="284751" y="2143115"/>
              <a:ext cx="1786326"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15" name="Rounded Rectangle 114"/>
            <p:cNvSpPr/>
            <p:nvPr/>
          </p:nvSpPr>
          <p:spPr>
            <a:xfrm>
              <a:off x="284751" y="2500306"/>
              <a:ext cx="1786326"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16" name="Rounded Rectangle 115"/>
            <p:cNvSpPr/>
            <p:nvPr/>
          </p:nvSpPr>
          <p:spPr>
            <a:xfrm>
              <a:off x="284751" y="2857495"/>
              <a:ext cx="1786326"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17" name="Rounded Rectangle 116"/>
            <p:cNvSpPr/>
            <p:nvPr/>
          </p:nvSpPr>
          <p:spPr>
            <a:xfrm>
              <a:off x="284751" y="3214686"/>
              <a:ext cx="1786326"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18" name="Rounded Rectangle 117"/>
            <p:cNvSpPr/>
            <p:nvPr/>
          </p:nvSpPr>
          <p:spPr>
            <a:xfrm>
              <a:off x="2124185" y="1643050"/>
              <a:ext cx="284846"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56" name="TextBox 118"/>
            <p:cNvSpPr txBox="1">
              <a:spLocks noChangeArrowheads="1"/>
            </p:cNvSpPr>
            <p:nvPr/>
          </p:nvSpPr>
          <p:spPr bwMode="auto">
            <a:xfrm>
              <a:off x="2123652" y="1714488"/>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G</a:t>
              </a:r>
              <a:endParaRPr lang="en-US" altLang="nl-BE" sz="1200">
                <a:solidFill>
                  <a:srgbClr val="000000"/>
                </a:solidFill>
                <a:latin typeface="Corbel" panose="020B0503020204020204" pitchFamily="34" charset="0"/>
              </a:endParaRPr>
            </a:p>
          </p:txBody>
        </p:sp>
        <p:sp>
          <p:nvSpPr>
            <p:cNvPr id="120" name="Rounded Rectangle 119"/>
            <p:cNvSpPr/>
            <p:nvPr/>
          </p:nvSpPr>
          <p:spPr>
            <a:xfrm>
              <a:off x="2124185" y="2143115"/>
              <a:ext cx="284846"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58" name="TextBox 120"/>
            <p:cNvSpPr txBox="1">
              <a:spLocks noChangeArrowheads="1"/>
            </p:cNvSpPr>
            <p:nvPr/>
          </p:nvSpPr>
          <p:spPr bwMode="auto">
            <a:xfrm>
              <a:off x="2123652" y="2143116"/>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122" name="Rounded Rectangle 121"/>
            <p:cNvSpPr/>
            <p:nvPr/>
          </p:nvSpPr>
          <p:spPr>
            <a:xfrm>
              <a:off x="2124185" y="2500306"/>
              <a:ext cx="284846"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60" name="TextBox 122"/>
            <p:cNvSpPr txBox="1">
              <a:spLocks noChangeArrowheads="1"/>
            </p:cNvSpPr>
            <p:nvPr/>
          </p:nvSpPr>
          <p:spPr bwMode="auto">
            <a:xfrm>
              <a:off x="2123652" y="2500306"/>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124" name="Rounded Rectangle 123"/>
            <p:cNvSpPr/>
            <p:nvPr/>
          </p:nvSpPr>
          <p:spPr>
            <a:xfrm>
              <a:off x="2124185" y="2857495"/>
              <a:ext cx="284846"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62" name="TextBox 124"/>
            <p:cNvSpPr txBox="1">
              <a:spLocks noChangeArrowheads="1"/>
            </p:cNvSpPr>
            <p:nvPr/>
          </p:nvSpPr>
          <p:spPr bwMode="auto">
            <a:xfrm>
              <a:off x="2123652" y="2857496"/>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126" name="Rounded Rectangle 125"/>
            <p:cNvSpPr/>
            <p:nvPr/>
          </p:nvSpPr>
          <p:spPr>
            <a:xfrm>
              <a:off x="2124185" y="3214686"/>
              <a:ext cx="284846"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64" name="TextBox 126"/>
            <p:cNvSpPr txBox="1">
              <a:spLocks noChangeArrowheads="1"/>
            </p:cNvSpPr>
            <p:nvPr/>
          </p:nvSpPr>
          <p:spPr bwMode="auto">
            <a:xfrm>
              <a:off x="2123652" y="3214686"/>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G</a:t>
              </a:r>
              <a:endParaRPr lang="en-US" altLang="nl-BE" sz="1200">
                <a:solidFill>
                  <a:srgbClr val="000000"/>
                </a:solidFill>
                <a:latin typeface="Corbel" panose="020B0503020204020204" pitchFamily="34" charset="0"/>
              </a:endParaRPr>
            </a:p>
          </p:txBody>
        </p:sp>
      </p:grpSp>
      <p:grpSp>
        <p:nvGrpSpPr>
          <p:cNvPr id="59397" name="Group 127"/>
          <p:cNvGrpSpPr>
            <a:grpSpLocks/>
          </p:cNvGrpSpPr>
          <p:nvPr/>
        </p:nvGrpSpPr>
        <p:grpSpPr bwMode="auto">
          <a:xfrm>
            <a:off x="3062288" y="3948113"/>
            <a:ext cx="2867025" cy="1857375"/>
            <a:chOff x="214282" y="3714752"/>
            <a:chExt cx="2867045" cy="1857388"/>
          </a:xfrm>
        </p:grpSpPr>
        <p:sp>
          <p:nvSpPr>
            <p:cNvPr id="129" name="TextBox 128"/>
            <p:cNvSpPr txBox="1"/>
            <p:nvPr/>
          </p:nvSpPr>
          <p:spPr>
            <a:xfrm>
              <a:off x="285719" y="3938591"/>
              <a:ext cx="1714512"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Verpleegkunde</a:t>
              </a:r>
              <a:endParaRPr lang="en-US" sz="1200" dirty="0">
                <a:solidFill>
                  <a:prstClr val="black"/>
                </a:solidFill>
                <a:latin typeface="Corbel" panose="020B0503020204020204" pitchFamily="34" charset="0"/>
              </a:endParaRPr>
            </a:p>
          </p:txBody>
        </p:sp>
        <p:sp>
          <p:nvSpPr>
            <p:cNvPr id="130" name="TextBox 129"/>
            <p:cNvSpPr txBox="1"/>
            <p:nvPr/>
          </p:nvSpPr>
          <p:spPr>
            <a:xfrm>
              <a:off x="285719" y="4295781"/>
              <a:ext cx="1714512"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Vroedkunde</a:t>
              </a:r>
              <a:endParaRPr lang="en-US" sz="1200" dirty="0">
                <a:solidFill>
                  <a:prstClr val="black"/>
                </a:solidFill>
                <a:latin typeface="Corbel" panose="020B0503020204020204" pitchFamily="34" charset="0"/>
              </a:endParaRPr>
            </a:p>
          </p:txBody>
        </p:sp>
        <p:sp>
          <p:nvSpPr>
            <p:cNvPr id="131" name="TextBox 130"/>
            <p:cNvSpPr txBox="1"/>
            <p:nvPr/>
          </p:nvSpPr>
          <p:spPr>
            <a:xfrm>
              <a:off x="285719" y="4652971"/>
              <a:ext cx="1714512" cy="460378"/>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Intensieve</a:t>
              </a:r>
              <a:r>
                <a:rPr lang="nl-BE" sz="1200" dirty="0">
                  <a:solidFill>
                    <a:prstClr val="black"/>
                  </a:solidFill>
                </a:rPr>
                <a:t> </a:t>
              </a:r>
              <a:r>
                <a:rPr lang="nl-BE" sz="1200" dirty="0">
                  <a:solidFill>
                    <a:prstClr val="black"/>
                  </a:solidFill>
                  <a:latin typeface="Corbel" panose="020B0503020204020204" pitchFamily="34" charset="0"/>
                </a:rPr>
                <a:t>zorg</a:t>
              </a:r>
              <a:r>
                <a:rPr lang="nl-BE" sz="1200" dirty="0">
                  <a:solidFill>
                    <a:prstClr val="black"/>
                  </a:solidFill>
                </a:rPr>
                <a:t> </a:t>
              </a:r>
              <a:r>
                <a:rPr lang="nl-BE" sz="1200" dirty="0">
                  <a:solidFill>
                    <a:prstClr val="black"/>
                  </a:solidFill>
                  <a:latin typeface="Corbel" panose="020B0503020204020204" pitchFamily="34" charset="0"/>
                </a:rPr>
                <a:t>en</a:t>
              </a:r>
              <a:r>
                <a:rPr lang="nl-BE" sz="1200" dirty="0">
                  <a:solidFill>
                    <a:prstClr val="black"/>
                  </a:solidFill>
                </a:rPr>
                <a:t> </a:t>
              </a:r>
              <a:r>
                <a:rPr lang="nl-BE" sz="1200" dirty="0">
                  <a:solidFill>
                    <a:prstClr val="black"/>
                  </a:solidFill>
                  <a:latin typeface="Corbel" panose="020B0503020204020204" pitchFamily="34" charset="0"/>
                </a:rPr>
                <a:t>Spoedgevallenzorg</a:t>
              </a:r>
              <a:endParaRPr lang="en-US" sz="1200" dirty="0">
                <a:solidFill>
                  <a:prstClr val="black"/>
                </a:solidFill>
                <a:latin typeface="Corbel" panose="020B0503020204020204" pitchFamily="34" charset="0"/>
              </a:endParaRPr>
            </a:p>
          </p:txBody>
        </p:sp>
        <p:sp>
          <p:nvSpPr>
            <p:cNvPr id="132" name="TextBox 131"/>
            <p:cNvSpPr txBox="1"/>
            <p:nvPr/>
          </p:nvSpPr>
          <p:spPr>
            <a:xfrm>
              <a:off x="285719" y="5153037"/>
              <a:ext cx="1785950"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Palliatieve</a:t>
              </a:r>
              <a:r>
                <a:rPr lang="nl-BE" sz="1200" dirty="0">
                  <a:solidFill>
                    <a:prstClr val="black"/>
                  </a:solidFill>
                </a:rPr>
                <a:t> </a:t>
              </a:r>
              <a:r>
                <a:rPr lang="nl-BE" sz="1200" dirty="0">
                  <a:solidFill>
                    <a:prstClr val="black"/>
                  </a:solidFill>
                  <a:latin typeface="Corbel" panose="020B0503020204020204" pitchFamily="34" charset="0"/>
                </a:rPr>
                <a:t>Zorg</a:t>
              </a:r>
              <a:endParaRPr lang="en-US" sz="1200" dirty="0">
                <a:solidFill>
                  <a:prstClr val="black"/>
                </a:solidFill>
                <a:latin typeface="Corbel" panose="020B0503020204020204" pitchFamily="34" charset="0"/>
              </a:endParaRPr>
            </a:p>
          </p:txBody>
        </p:sp>
        <p:sp>
          <p:nvSpPr>
            <p:cNvPr id="133" name="Rounded Rectangle 132"/>
            <p:cNvSpPr/>
            <p:nvPr/>
          </p:nvSpPr>
          <p:spPr>
            <a:xfrm>
              <a:off x="214282" y="3714752"/>
              <a:ext cx="2867045" cy="1857388"/>
            </a:xfrm>
            <a:prstGeom prst="roundRect">
              <a:avLst/>
            </a:prstGeom>
            <a:noFill/>
            <a:ln>
              <a:solidFill>
                <a:srgbClr val="DCA65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34" name="Rounded Rectangle 133"/>
            <p:cNvSpPr/>
            <p:nvPr/>
          </p:nvSpPr>
          <p:spPr>
            <a:xfrm>
              <a:off x="285719" y="4643445"/>
              <a:ext cx="1785950"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35" name="Rounded Rectangle 134"/>
            <p:cNvSpPr/>
            <p:nvPr/>
          </p:nvSpPr>
          <p:spPr>
            <a:xfrm>
              <a:off x="285719" y="3929065"/>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36" name="Rounded Rectangle 135"/>
            <p:cNvSpPr/>
            <p:nvPr/>
          </p:nvSpPr>
          <p:spPr>
            <a:xfrm>
              <a:off x="285719" y="4286256"/>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37" name="Rounded Rectangle 136"/>
            <p:cNvSpPr/>
            <p:nvPr/>
          </p:nvSpPr>
          <p:spPr>
            <a:xfrm>
              <a:off x="285719" y="5143512"/>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38" name="Rounded Rectangle 137"/>
            <p:cNvSpPr/>
            <p:nvPr/>
          </p:nvSpPr>
          <p:spPr>
            <a:xfrm>
              <a:off x="2103420" y="5143512"/>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33" name="TextBox 138"/>
            <p:cNvSpPr txBox="1">
              <a:spLocks noChangeArrowheads="1"/>
            </p:cNvSpPr>
            <p:nvPr/>
          </p:nvSpPr>
          <p:spPr bwMode="auto">
            <a:xfrm>
              <a:off x="2104196" y="5143512"/>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 typeface="Arial" panose="020B0604020202020204" pitchFamily="34" charset="0"/>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140" name="Rounded Rectangle 139"/>
            <p:cNvSpPr/>
            <p:nvPr/>
          </p:nvSpPr>
          <p:spPr>
            <a:xfrm>
              <a:off x="2438385" y="3938591"/>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35" name="TextBox 140"/>
            <p:cNvSpPr txBox="1">
              <a:spLocks noChangeArrowheads="1"/>
            </p:cNvSpPr>
            <p:nvPr/>
          </p:nvSpPr>
          <p:spPr bwMode="auto">
            <a:xfrm>
              <a:off x="2399676" y="3948116"/>
              <a:ext cx="4286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SN</a:t>
              </a:r>
              <a:endParaRPr lang="en-US" altLang="nl-BE" sz="1200">
                <a:solidFill>
                  <a:srgbClr val="000000"/>
                </a:solidFill>
                <a:latin typeface="Corbel" panose="020B0503020204020204" pitchFamily="34" charset="0"/>
              </a:endParaRPr>
            </a:p>
          </p:txBody>
        </p:sp>
        <p:sp>
          <p:nvSpPr>
            <p:cNvPr id="142" name="Rounded Rectangle 141"/>
            <p:cNvSpPr/>
            <p:nvPr/>
          </p:nvSpPr>
          <p:spPr>
            <a:xfrm>
              <a:off x="2114532" y="3938591"/>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37" name="TextBox 142"/>
            <p:cNvSpPr txBox="1">
              <a:spLocks noChangeArrowheads="1"/>
            </p:cNvSpPr>
            <p:nvPr/>
          </p:nvSpPr>
          <p:spPr bwMode="auto">
            <a:xfrm>
              <a:off x="2113924" y="3938591"/>
              <a:ext cx="4286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A</a:t>
              </a:r>
              <a:endParaRPr lang="en-US" altLang="nl-BE" sz="1200">
                <a:solidFill>
                  <a:srgbClr val="000000"/>
                </a:solidFill>
                <a:latin typeface="Corbel" panose="020B0503020204020204" pitchFamily="34" charset="0"/>
              </a:endParaRPr>
            </a:p>
          </p:txBody>
        </p:sp>
        <p:sp>
          <p:nvSpPr>
            <p:cNvPr id="144" name="Rounded Rectangle 143"/>
            <p:cNvSpPr/>
            <p:nvPr/>
          </p:nvSpPr>
          <p:spPr>
            <a:xfrm>
              <a:off x="2757475" y="3938591"/>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39" name="TextBox 144"/>
            <p:cNvSpPr txBox="1">
              <a:spLocks noChangeArrowheads="1"/>
            </p:cNvSpPr>
            <p:nvPr/>
          </p:nvSpPr>
          <p:spPr bwMode="auto">
            <a:xfrm>
              <a:off x="2756866" y="3938591"/>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146" name="Rounded Rectangle 145"/>
            <p:cNvSpPr/>
            <p:nvPr/>
          </p:nvSpPr>
          <p:spPr>
            <a:xfrm>
              <a:off x="2109770" y="4286256"/>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41" name="TextBox 146"/>
            <p:cNvSpPr txBox="1">
              <a:spLocks noChangeArrowheads="1"/>
            </p:cNvSpPr>
            <p:nvPr/>
          </p:nvSpPr>
          <p:spPr bwMode="auto">
            <a:xfrm>
              <a:off x="2071264" y="4295781"/>
              <a:ext cx="4286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SN</a:t>
              </a:r>
              <a:endParaRPr lang="en-US" altLang="nl-BE" sz="1200">
                <a:solidFill>
                  <a:srgbClr val="000000"/>
                </a:solidFill>
                <a:latin typeface="Corbel" panose="020B0503020204020204" pitchFamily="34" charset="0"/>
              </a:endParaRPr>
            </a:p>
          </p:txBody>
        </p:sp>
        <p:sp>
          <p:nvSpPr>
            <p:cNvPr id="148" name="Rounded Rectangle 147"/>
            <p:cNvSpPr/>
            <p:nvPr/>
          </p:nvSpPr>
          <p:spPr>
            <a:xfrm>
              <a:off x="2114532" y="4643445"/>
              <a:ext cx="285752"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43" name="TextBox 148"/>
            <p:cNvSpPr txBox="1">
              <a:spLocks noChangeArrowheads="1"/>
            </p:cNvSpPr>
            <p:nvPr/>
          </p:nvSpPr>
          <p:spPr bwMode="auto">
            <a:xfrm>
              <a:off x="2104399" y="4733934"/>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A</a:t>
              </a:r>
              <a:endParaRPr lang="en-US" altLang="nl-BE" sz="1200">
                <a:solidFill>
                  <a:srgbClr val="000000"/>
                </a:solidFill>
                <a:latin typeface="Corbel" panose="020B0503020204020204" pitchFamily="34" charset="0"/>
              </a:endParaRPr>
            </a:p>
          </p:txBody>
        </p:sp>
      </p:grpSp>
      <p:sp>
        <p:nvSpPr>
          <p:cNvPr id="59398" name="TextBox 150"/>
          <p:cNvSpPr txBox="1">
            <a:spLocks noChangeArrowheads="1"/>
          </p:cNvSpPr>
          <p:nvPr/>
        </p:nvSpPr>
        <p:spPr bwMode="auto">
          <a:xfrm>
            <a:off x="141288" y="180975"/>
            <a:ext cx="243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914400" eaLnBrk="1" hangingPunct="1">
              <a:spcBef>
                <a:spcPct val="0"/>
              </a:spcBef>
              <a:buFontTx/>
              <a:buNone/>
            </a:pPr>
            <a:r>
              <a:rPr lang="nl-BE" altLang="nl-BE" sz="1400" b="1">
                <a:solidFill>
                  <a:srgbClr val="000000"/>
                </a:solidFill>
                <a:latin typeface="Corbel" panose="020B0503020204020204" pitchFamily="34" charset="0"/>
              </a:rPr>
              <a:t>Handelswetenschappen en Bedrijfskunde</a:t>
            </a:r>
            <a:endParaRPr lang="en-US" altLang="nl-BE" sz="1400" b="1">
              <a:solidFill>
                <a:srgbClr val="000000"/>
              </a:solidFill>
              <a:latin typeface="Corbel" panose="020B0503020204020204" pitchFamily="34" charset="0"/>
            </a:endParaRPr>
          </a:p>
        </p:txBody>
      </p:sp>
      <p:sp>
        <p:nvSpPr>
          <p:cNvPr id="152" name="Rounded Rectangle 151"/>
          <p:cNvSpPr/>
          <p:nvPr/>
        </p:nvSpPr>
        <p:spPr>
          <a:xfrm>
            <a:off x="71438" y="180975"/>
            <a:ext cx="2786062" cy="1862138"/>
          </a:xfrm>
          <a:prstGeom prst="roundRect">
            <a:avLst/>
          </a:prstGeom>
          <a:noFill/>
          <a:ln>
            <a:solidFill>
              <a:srgbClr val="447E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grpSp>
        <p:nvGrpSpPr>
          <p:cNvPr id="59400" name="Group 152"/>
          <p:cNvGrpSpPr>
            <a:grpSpLocks/>
          </p:cNvGrpSpPr>
          <p:nvPr/>
        </p:nvGrpSpPr>
        <p:grpSpPr bwMode="auto">
          <a:xfrm>
            <a:off x="71438" y="703263"/>
            <a:ext cx="2686050" cy="1285875"/>
            <a:chOff x="3357554" y="476888"/>
            <a:chExt cx="2686069" cy="1285884"/>
          </a:xfrm>
        </p:grpSpPr>
        <p:sp>
          <p:nvSpPr>
            <p:cNvPr id="154" name="TextBox 153"/>
            <p:cNvSpPr txBox="1"/>
            <p:nvPr/>
          </p:nvSpPr>
          <p:spPr>
            <a:xfrm>
              <a:off x="3500430" y="557851"/>
              <a:ext cx="1857388"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Bedrijfsmanagement</a:t>
              </a:r>
              <a:endParaRPr lang="en-US" sz="1200" dirty="0">
                <a:solidFill>
                  <a:prstClr val="black"/>
                </a:solidFill>
                <a:latin typeface="Corbel" panose="020B0503020204020204" pitchFamily="34" charset="0"/>
              </a:endParaRPr>
            </a:p>
          </p:txBody>
        </p:sp>
        <p:sp>
          <p:nvSpPr>
            <p:cNvPr id="155" name="TextBox 154"/>
            <p:cNvSpPr txBox="1"/>
            <p:nvPr/>
          </p:nvSpPr>
          <p:spPr>
            <a:xfrm>
              <a:off x="3500430" y="929328"/>
              <a:ext cx="1785950"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Office</a:t>
              </a:r>
              <a:r>
                <a:rPr lang="nl-BE" sz="1200" dirty="0">
                  <a:solidFill>
                    <a:prstClr val="black"/>
                  </a:solidFill>
                </a:rPr>
                <a:t> </a:t>
              </a:r>
              <a:r>
                <a:rPr lang="nl-BE" sz="1200" dirty="0">
                  <a:solidFill>
                    <a:prstClr val="black"/>
                  </a:solidFill>
                  <a:latin typeface="Corbel" panose="020B0503020204020204" pitchFamily="34" charset="0"/>
                </a:rPr>
                <a:t>Management</a:t>
              </a:r>
              <a:endParaRPr lang="en-US" sz="1200" dirty="0">
                <a:solidFill>
                  <a:prstClr val="black"/>
                </a:solidFill>
                <a:latin typeface="Corbel" panose="020B0503020204020204" pitchFamily="34" charset="0"/>
              </a:endParaRPr>
            </a:p>
          </p:txBody>
        </p:sp>
        <p:sp>
          <p:nvSpPr>
            <p:cNvPr id="156" name="TextBox 155"/>
            <p:cNvSpPr txBox="1"/>
            <p:nvPr/>
          </p:nvSpPr>
          <p:spPr>
            <a:xfrm>
              <a:off x="3500430" y="1286519"/>
              <a:ext cx="1785950"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Toegepaste</a:t>
              </a:r>
              <a:r>
                <a:rPr lang="nl-BE" sz="1200" dirty="0">
                  <a:solidFill>
                    <a:prstClr val="black"/>
                  </a:solidFill>
                </a:rPr>
                <a:t> </a:t>
              </a:r>
              <a:r>
                <a:rPr lang="nl-BE" sz="1200" dirty="0">
                  <a:solidFill>
                    <a:prstClr val="black"/>
                  </a:solidFill>
                  <a:latin typeface="Corbel" panose="020B0503020204020204" pitchFamily="34" charset="0"/>
                </a:rPr>
                <a:t>Informatica</a:t>
              </a:r>
              <a:endParaRPr lang="en-US" sz="1200" dirty="0">
                <a:solidFill>
                  <a:prstClr val="black"/>
                </a:solidFill>
                <a:latin typeface="Corbel" panose="020B0503020204020204" pitchFamily="34" charset="0"/>
              </a:endParaRPr>
            </a:p>
          </p:txBody>
        </p:sp>
        <p:sp>
          <p:nvSpPr>
            <p:cNvPr id="157" name="Rounded Rectangle 156"/>
            <p:cNvSpPr/>
            <p:nvPr/>
          </p:nvSpPr>
          <p:spPr>
            <a:xfrm>
              <a:off x="3357554" y="476888"/>
              <a:ext cx="2571768" cy="128588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srgbClr val="FF0000"/>
                </a:solidFill>
              </a:endParaRPr>
            </a:p>
          </p:txBody>
        </p:sp>
        <p:sp>
          <p:nvSpPr>
            <p:cNvPr id="158" name="Rounded Rectangle 157"/>
            <p:cNvSpPr/>
            <p:nvPr/>
          </p:nvSpPr>
          <p:spPr>
            <a:xfrm>
              <a:off x="3500430" y="572139"/>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59" name="Rounded Rectangle 158"/>
            <p:cNvSpPr/>
            <p:nvPr/>
          </p:nvSpPr>
          <p:spPr>
            <a:xfrm>
              <a:off x="3500430" y="934091"/>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60" name="Rounded Rectangle 159"/>
            <p:cNvSpPr/>
            <p:nvPr/>
          </p:nvSpPr>
          <p:spPr>
            <a:xfrm>
              <a:off x="3500430" y="1300806"/>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61" name="Rounded Rectangle 160"/>
            <p:cNvSpPr/>
            <p:nvPr/>
          </p:nvSpPr>
          <p:spPr>
            <a:xfrm>
              <a:off x="5319718" y="572139"/>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13" name="TextBox 161"/>
            <p:cNvSpPr txBox="1">
              <a:spLocks noChangeArrowheads="1"/>
            </p:cNvSpPr>
            <p:nvPr/>
          </p:nvSpPr>
          <p:spPr bwMode="auto">
            <a:xfrm>
              <a:off x="5319718" y="571480"/>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163" name="Rounded Rectangle 162"/>
            <p:cNvSpPr/>
            <p:nvPr/>
          </p:nvSpPr>
          <p:spPr>
            <a:xfrm>
              <a:off x="5319718" y="929328"/>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15" name="TextBox 163"/>
            <p:cNvSpPr txBox="1">
              <a:spLocks noChangeArrowheads="1"/>
            </p:cNvSpPr>
            <p:nvPr/>
          </p:nvSpPr>
          <p:spPr bwMode="auto">
            <a:xfrm>
              <a:off x="5319718" y="928670"/>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165" name="Rounded Rectangle 164"/>
            <p:cNvSpPr/>
            <p:nvPr/>
          </p:nvSpPr>
          <p:spPr>
            <a:xfrm>
              <a:off x="5319718" y="1286519"/>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17" name="TextBox 165"/>
            <p:cNvSpPr txBox="1">
              <a:spLocks noChangeArrowheads="1"/>
            </p:cNvSpPr>
            <p:nvPr/>
          </p:nvSpPr>
          <p:spPr bwMode="auto">
            <a:xfrm>
              <a:off x="5319718" y="1285860"/>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rPr>
                <a:t>B</a:t>
              </a:r>
              <a:endParaRPr lang="en-US" altLang="nl-BE" sz="1200">
                <a:solidFill>
                  <a:srgbClr val="000000"/>
                </a:solidFill>
              </a:endParaRPr>
            </a:p>
          </p:txBody>
        </p:sp>
        <p:sp>
          <p:nvSpPr>
            <p:cNvPr id="59518" name="TextBox 166"/>
            <p:cNvSpPr txBox="1">
              <a:spLocks noChangeArrowheads="1"/>
            </p:cNvSpPr>
            <p:nvPr/>
          </p:nvSpPr>
          <p:spPr bwMode="auto">
            <a:xfrm>
              <a:off x="5648333" y="571480"/>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A</a:t>
              </a:r>
              <a:endParaRPr lang="en-US" altLang="nl-BE" sz="1200">
                <a:solidFill>
                  <a:srgbClr val="000000"/>
                </a:solidFill>
                <a:latin typeface="Corbel" panose="020B0503020204020204" pitchFamily="34" charset="0"/>
              </a:endParaRPr>
            </a:p>
          </p:txBody>
        </p:sp>
        <p:sp>
          <p:nvSpPr>
            <p:cNvPr id="59519" name="TextBox 167"/>
            <p:cNvSpPr txBox="1">
              <a:spLocks noChangeArrowheads="1"/>
            </p:cNvSpPr>
            <p:nvPr/>
          </p:nvSpPr>
          <p:spPr bwMode="auto">
            <a:xfrm>
              <a:off x="5648333" y="928670"/>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A</a:t>
              </a:r>
              <a:endParaRPr lang="en-US" altLang="nl-BE" sz="1200">
                <a:solidFill>
                  <a:srgbClr val="000000"/>
                </a:solidFill>
                <a:latin typeface="Corbel" panose="020B0503020204020204" pitchFamily="34" charset="0"/>
              </a:endParaRPr>
            </a:p>
          </p:txBody>
        </p:sp>
        <p:sp>
          <p:nvSpPr>
            <p:cNvPr id="169" name="Rounded Rectangle 168"/>
            <p:cNvSpPr/>
            <p:nvPr/>
          </p:nvSpPr>
          <p:spPr>
            <a:xfrm>
              <a:off x="5648332" y="929328"/>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70" name="Rounded Rectangle 169"/>
            <p:cNvSpPr/>
            <p:nvPr/>
          </p:nvSpPr>
          <p:spPr>
            <a:xfrm>
              <a:off x="5648332" y="572139"/>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71" name="Rounded Rectangle 170"/>
            <p:cNvSpPr/>
            <p:nvPr/>
          </p:nvSpPr>
          <p:spPr>
            <a:xfrm>
              <a:off x="3400416" y="483238"/>
              <a:ext cx="2643207" cy="1214445"/>
            </a:xfrm>
            <a:prstGeom prst="roundRect">
              <a:avLst/>
            </a:prstGeom>
            <a:noFill/>
            <a:ln>
              <a:solidFill>
                <a:srgbClr val="DCA65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grpSp>
      <p:sp>
        <p:nvSpPr>
          <p:cNvPr id="173" name="Rounded Rectangle 172"/>
          <p:cNvSpPr/>
          <p:nvPr/>
        </p:nvSpPr>
        <p:spPr>
          <a:xfrm>
            <a:off x="71438" y="2143125"/>
            <a:ext cx="2786062" cy="4500563"/>
          </a:xfrm>
          <a:prstGeom prst="roundRect">
            <a:avLst/>
          </a:prstGeom>
          <a:noFill/>
          <a:ln>
            <a:solidFill>
              <a:srgbClr val="447E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02" name="TextBox 173"/>
          <p:cNvSpPr txBox="1">
            <a:spLocks noChangeArrowheads="1"/>
          </p:cNvSpPr>
          <p:nvPr/>
        </p:nvSpPr>
        <p:spPr bwMode="auto">
          <a:xfrm>
            <a:off x="144463" y="2214563"/>
            <a:ext cx="27130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914400" eaLnBrk="1" hangingPunct="1">
              <a:spcBef>
                <a:spcPct val="0"/>
              </a:spcBef>
              <a:buFont typeface="Arial" panose="020B0604020202020204" pitchFamily="34" charset="0"/>
              <a:buNone/>
            </a:pPr>
            <a:r>
              <a:rPr lang="nl-BE" altLang="nl-BE" sz="1400" b="1">
                <a:solidFill>
                  <a:srgbClr val="000000"/>
                </a:solidFill>
                <a:latin typeface="Corbel" panose="020B0503020204020204" pitchFamily="34" charset="0"/>
              </a:rPr>
              <a:t>Industriële Wetenschappen en Technologie       -    Biotechniek</a:t>
            </a:r>
            <a:endParaRPr lang="en-US" altLang="nl-BE" sz="1400" b="1">
              <a:solidFill>
                <a:srgbClr val="000000"/>
              </a:solidFill>
              <a:latin typeface="Corbel" panose="020B0503020204020204" pitchFamily="34" charset="0"/>
            </a:endParaRPr>
          </a:p>
        </p:txBody>
      </p:sp>
      <p:grpSp>
        <p:nvGrpSpPr>
          <p:cNvPr id="59403" name="Groep 12"/>
          <p:cNvGrpSpPr>
            <a:grpSpLocks/>
          </p:cNvGrpSpPr>
          <p:nvPr/>
        </p:nvGrpSpPr>
        <p:grpSpPr bwMode="auto">
          <a:xfrm>
            <a:off x="114300" y="4891088"/>
            <a:ext cx="2638425" cy="1557337"/>
            <a:chOff x="114300" y="4891520"/>
            <a:chExt cx="2637987" cy="1556905"/>
          </a:xfrm>
        </p:grpSpPr>
        <p:sp>
          <p:nvSpPr>
            <p:cNvPr id="194" name="TextBox 193"/>
            <p:cNvSpPr txBox="1"/>
            <p:nvPr/>
          </p:nvSpPr>
          <p:spPr bwMode="auto">
            <a:xfrm>
              <a:off x="217471" y="5008962"/>
              <a:ext cx="1834845" cy="276148"/>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Agro- en biotechnologie</a:t>
              </a:r>
              <a:endParaRPr lang="en-US" sz="1200" dirty="0">
                <a:solidFill>
                  <a:prstClr val="black"/>
                </a:solidFill>
                <a:latin typeface="Corbel" panose="020B0503020204020204" pitchFamily="34" charset="0"/>
              </a:endParaRPr>
            </a:p>
          </p:txBody>
        </p:sp>
        <p:sp>
          <p:nvSpPr>
            <p:cNvPr id="195" name="TextBox 194"/>
            <p:cNvSpPr txBox="1"/>
            <p:nvPr/>
          </p:nvSpPr>
          <p:spPr bwMode="auto">
            <a:xfrm>
              <a:off x="207947" y="5366050"/>
              <a:ext cx="1541206" cy="276148"/>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Bouw</a:t>
              </a:r>
              <a:endParaRPr lang="en-US" sz="1200" dirty="0">
                <a:solidFill>
                  <a:prstClr val="black"/>
                </a:solidFill>
                <a:latin typeface="Corbel" panose="020B0503020204020204" pitchFamily="34" charset="0"/>
              </a:endParaRPr>
            </a:p>
          </p:txBody>
        </p:sp>
        <p:sp>
          <p:nvSpPr>
            <p:cNvPr id="196" name="TextBox 195"/>
            <p:cNvSpPr txBox="1"/>
            <p:nvPr/>
          </p:nvSpPr>
          <p:spPr bwMode="auto">
            <a:xfrm>
              <a:off x="201599" y="5694572"/>
              <a:ext cx="1687232" cy="276148"/>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Elektromechanica</a:t>
              </a:r>
              <a:endParaRPr lang="en-US" sz="1200" dirty="0">
                <a:solidFill>
                  <a:prstClr val="black"/>
                </a:solidFill>
                <a:latin typeface="Corbel" panose="020B0503020204020204" pitchFamily="34" charset="0"/>
              </a:endParaRPr>
            </a:p>
          </p:txBody>
        </p:sp>
        <p:sp>
          <p:nvSpPr>
            <p:cNvPr id="198" name="TextBox 197"/>
            <p:cNvSpPr txBox="1"/>
            <p:nvPr/>
          </p:nvSpPr>
          <p:spPr bwMode="auto">
            <a:xfrm>
              <a:off x="204773" y="6043725"/>
              <a:ext cx="1614219" cy="276148"/>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Vastgoed</a:t>
              </a:r>
              <a:endParaRPr lang="en-US" sz="1200" dirty="0">
                <a:solidFill>
                  <a:prstClr val="black"/>
                </a:solidFill>
                <a:latin typeface="Corbel" panose="020B0503020204020204" pitchFamily="34" charset="0"/>
              </a:endParaRPr>
            </a:p>
          </p:txBody>
        </p:sp>
        <p:sp>
          <p:nvSpPr>
            <p:cNvPr id="200" name="Rounded Rectangle 199"/>
            <p:cNvSpPr/>
            <p:nvPr/>
          </p:nvSpPr>
          <p:spPr bwMode="auto">
            <a:xfrm>
              <a:off x="257151" y="5023245"/>
              <a:ext cx="1834845" cy="28725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01" name="Rounded Rectangle 200"/>
            <p:cNvSpPr/>
            <p:nvPr/>
          </p:nvSpPr>
          <p:spPr bwMode="auto">
            <a:xfrm>
              <a:off x="255565" y="5370812"/>
              <a:ext cx="1834845" cy="285671"/>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02" name="Rounded Rectangle 201"/>
            <p:cNvSpPr/>
            <p:nvPr/>
          </p:nvSpPr>
          <p:spPr bwMode="auto">
            <a:xfrm>
              <a:off x="249216" y="5697746"/>
              <a:ext cx="1834845" cy="285671"/>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04" name="Rounded Rectangle 203"/>
            <p:cNvSpPr/>
            <p:nvPr/>
          </p:nvSpPr>
          <p:spPr bwMode="auto">
            <a:xfrm>
              <a:off x="250802" y="6035789"/>
              <a:ext cx="1836433" cy="285671"/>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05" name="Rounded Rectangle 204"/>
            <p:cNvSpPr/>
            <p:nvPr/>
          </p:nvSpPr>
          <p:spPr bwMode="auto">
            <a:xfrm>
              <a:off x="114300" y="4891520"/>
              <a:ext cx="2637987" cy="1556905"/>
            </a:xfrm>
            <a:prstGeom prst="roundRect">
              <a:avLst/>
            </a:prstGeom>
            <a:noFill/>
            <a:ln>
              <a:solidFill>
                <a:srgbClr val="DCA65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06" name="Rounded Rectangle 205"/>
            <p:cNvSpPr/>
            <p:nvPr/>
          </p:nvSpPr>
          <p:spPr bwMode="auto">
            <a:xfrm>
              <a:off x="2125329" y="5018485"/>
              <a:ext cx="293638" cy="285671"/>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98" name="TextBox 206"/>
            <p:cNvSpPr txBox="1">
              <a:spLocks noChangeArrowheads="1"/>
            </p:cNvSpPr>
            <p:nvPr/>
          </p:nvSpPr>
          <p:spPr bwMode="auto">
            <a:xfrm>
              <a:off x="2090949" y="5026472"/>
              <a:ext cx="366990" cy="26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100">
                  <a:solidFill>
                    <a:srgbClr val="000000"/>
                  </a:solidFill>
                  <a:latin typeface="Corbel" panose="020B0503020204020204" pitchFamily="34" charset="0"/>
                </a:rPr>
                <a:t>SN</a:t>
              </a:r>
              <a:endParaRPr lang="en-US" altLang="nl-BE" sz="1100">
                <a:solidFill>
                  <a:srgbClr val="000000"/>
                </a:solidFill>
                <a:latin typeface="Corbel" panose="020B0503020204020204" pitchFamily="34" charset="0"/>
              </a:endParaRPr>
            </a:p>
          </p:txBody>
        </p:sp>
        <p:sp>
          <p:nvSpPr>
            <p:cNvPr id="208" name="Rounded Rectangle 207"/>
            <p:cNvSpPr/>
            <p:nvPr/>
          </p:nvSpPr>
          <p:spPr bwMode="auto">
            <a:xfrm>
              <a:off x="2122155" y="5358116"/>
              <a:ext cx="293638" cy="285671"/>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00" name="TextBox 208"/>
            <p:cNvSpPr txBox="1">
              <a:spLocks noChangeArrowheads="1"/>
            </p:cNvSpPr>
            <p:nvPr/>
          </p:nvSpPr>
          <p:spPr bwMode="auto">
            <a:xfrm>
              <a:off x="2116631" y="5364892"/>
              <a:ext cx="293592" cy="276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A</a:t>
              </a:r>
              <a:endParaRPr lang="en-US" altLang="nl-BE" sz="1200">
                <a:solidFill>
                  <a:srgbClr val="000000"/>
                </a:solidFill>
                <a:latin typeface="Corbel" panose="020B0503020204020204" pitchFamily="34" charset="0"/>
              </a:endParaRPr>
            </a:p>
          </p:txBody>
        </p:sp>
        <p:sp>
          <p:nvSpPr>
            <p:cNvPr id="210" name="Rounded Rectangle 209"/>
            <p:cNvSpPr/>
            <p:nvPr/>
          </p:nvSpPr>
          <p:spPr bwMode="auto">
            <a:xfrm>
              <a:off x="2122155" y="5697746"/>
              <a:ext cx="293638" cy="285671"/>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02" name="TextBox 210"/>
            <p:cNvSpPr txBox="1">
              <a:spLocks noChangeArrowheads="1"/>
            </p:cNvSpPr>
            <p:nvPr/>
          </p:nvSpPr>
          <p:spPr bwMode="auto">
            <a:xfrm>
              <a:off x="2121758" y="5700896"/>
              <a:ext cx="293592" cy="27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A</a:t>
              </a:r>
              <a:endParaRPr lang="en-US" altLang="nl-BE" sz="1200">
                <a:solidFill>
                  <a:srgbClr val="000000"/>
                </a:solidFill>
                <a:latin typeface="Corbel" panose="020B0503020204020204" pitchFamily="34" charset="0"/>
              </a:endParaRPr>
            </a:p>
          </p:txBody>
        </p:sp>
        <p:sp>
          <p:nvSpPr>
            <p:cNvPr id="214" name="Rounded Rectangle 213"/>
            <p:cNvSpPr/>
            <p:nvPr/>
          </p:nvSpPr>
          <p:spPr bwMode="auto">
            <a:xfrm>
              <a:off x="2130090" y="6034203"/>
              <a:ext cx="293639" cy="285671"/>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504" name="TextBox 214"/>
            <p:cNvSpPr txBox="1">
              <a:spLocks noChangeArrowheads="1"/>
            </p:cNvSpPr>
            <p:nvPr/>
          </p:nvSpPr>
          <p:spPr bwMode="auto">
            <a:xfrm>
              <a:off x="2130721" y="6032696"/>
              <a:ext cx="293592" cy="276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A</a:t>
              </a:r>
              <a:endParaRPr lang="en-US" altLang="nl-BE" sz="1200">
                <a:solidFill>
                  <a:srgbClr val="000000"/>
                </a:solidFill>
                <a:latin typeface="Corbel" panose="020B0503020204020204" pitchFamily="34" charset="0"/>
              </a:endParaRPr>
            </a:p>
          </p:txBody>
        </p:sp>
      </p:grpSp>
      <p:sp>
        <p:nvSpPr>
          <p:cNvPr id="219" name="Rounded Rectangle 218"/>
          <p:cNvSpPr/>
          <p:nvPr/>
        </p:nvSpPr>
        <p:spPr>
          <a:xfrm>
            <a:off x="6143625" y="142875"/>
            <a:ext cx="2786063" cy="3929063"/>
          </a:xfrm>
          <a:prstGeom prst="roundRect">
            <a:avLst/>
          </a:prstGeom>
          <a:noFill/>
          <a:ln>
            <a:solidFill>
              <a:srgbClr val="447E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05" name="TextBox 219"/>
          <p:cNvSpPr txBox="1">
            <a:spLocks noChangeArrowheads="1"/>
          </p:cNvSpPr>
          <p:nvPr/>
        </p:nvSpPr>
        <p:spPr bwMode="auto">
          <a:xfrm>
            <a:off x="6962775" y="144463"/>
            <a:ext cx="17145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400" b="1">
                <a:solidFill>
                  <a:srgbClr val="000000"/>
                </a:solidFill>
                <a:latin typeface="Corbel" panose="020B0503020204020204" pitchFamily="34" charset="0"/>
              </a:rPr>
              <a:t>Onderwijs</a:t>
            </a:r>
            <a:endParaRPr lang="en-US" altLang="nl-BE" sz="1400" b="1">
              <a:solidFill>
                <a:srgbClr val="000000"/>
              </a:solidFill>
              <a:latin typeface="Corbel" panose="020B0503020204020204" pitchFamily="34" charset="0"/>
            </a:endParaRPr>
          </a:p>
        </p:txBody>
      </p:sp>
      <p:grpSp>
        <p:nvGrpSpPr>
          <p:cNvPr id="59406" name="Group 220"/>
          <p:cNvGrpSpPr>
            <a:grpSpLocks/>
          </p:cNvGrpSpPr>
          <p:nvPr/>
        </p:nvGrpSpPr>
        <p:grpSpPr bwMode="auto">
          <a:xfrm>
            <a:off x="6248400" y="433388"/>
            <a:ext cx="2619375" cy="1547812"/>
            <a:chOff x="1928794" y="523854"/>
            <a:chExt cx="2619394" cy="1547824"/>
          </a:xfrm>
        </p:grpSpPr>
        <p:sp>
          <p:nvSpPr>
            <p:cNvPr id="222" name="TextBox 221"/>
            <p:cNvSpPr txBox="1"/>
            <p:nvPr/>
          </p:nvSpPr>
          <p:spPr>
            <a:xfrm>
              <a:off x="2000233" y="642917"/>
              <a:ext cx="1928826" cy="46196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Onderwijs</a:t>
              </a:r>
              <a:r>
                <a:rPr lang="nl-BE" sz="1200" dirty="0">
                  <a:solidFill>
                    <a:prstClr val="black"/>
                  </a:solidFill>
                </a:rPr>
                <a:t>: </a:t>
              </a:r>
              <a:r>
                <a:rPr lang="nl-BE" sz="1200" dirty="0">
                  <a:solidFill>
                    <a:prstClr val="black"/>
                  </a:solidFill>
                  <a:latin typeface="Corbel" panose="020B0503020204020204" pitchFamily="34" charset="0"/>
                </a:rPr>
                <a:t>kleuteronderwijs</a:t>
              </a:r>
              <a:endParaRPr lang="en-US" sz="1200" dirty="0">
                <a:solidFill>
                  <a:prstClr val="black"/>
                </a:solidFill>
                <a:latin typeface="Corbel" panose="020B0503020204020204" pitchFamily="34" charset="0"/>
              </a:endParaRPr>
            </a:p>
          </p:txBody>
        </p:sp>
        <p:sp>
          <p:nvSpPr>
            <p:cNvPr id="223" name="TextBox 222"/>
            <p:cNvSpPr txBox="1"/>
            <p:nvPr/>
          </p:nvSpPr>
          <p:spPr>
            <a:xfrm>
              <a:off x="2000233" y="1142984"/>
              <a:ext cx="1857388" cy="261939"/>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100" dirty="0">
                  <a:solidFill>
                    <a:prstClr val="black"/>
                  </a:solidFill>
                  <a:latin typeface="Corbel" panose="020B0503020204020204" pitchFamily="34" charset="0"/>
                </a:rPr>
                <a:t>Onderwijs</a:t>
              </a:r>
              <a:r>
                <a:rPr lang="nl-BE" sz="1100" dirty="0">
                  <a:solidFill>
                    <a:prstClr val="black"/>
                  </a:solidFill>
                </a:rPr>
                <a:t>: </a:t>
              </a:r>
              <a:r>
                <a:rPr lang="nl-BE" sz="1100" dirty="0">
                  <a:solidFill>
                    <a:prstClr val="black"/>
                  </a:solidFill>
                  <a:latin typeface="Corbel" panose="020B0503020204020204" pitchFamily="34" charset="0"/>
                </a:rPr>
                <a:t>lager</a:t>
              </a:r>
              <a:r>
                <a:rPr lang="nl-BE" sz="1100" dirty="0">
                  <a:solidFill>
                    <a:prstClr val="black"/>
                  </a:solidFill>
                </a:rPr>
                <a:t> </a:t>
              </a:r>
              <a:r>
                <a:rPr lang="nl-BE" sz="1100" dirty="0">
                  <a:solidFill>
                    <a:prstClr val="black"/>
                  </a:solidFill>
                  <a:latin typeface="Corbel" panose="020B0503020204020204" pitchFamily="34" charset="0"/>
                </a:rPr>
                <a:t>onderwijs</a:t>
              </a:r>
              <a:endParaRPr lang="en-US" sz="1100" dirty="0">
                <a:solidFill>
                  <a:prstClr val="black"/>
                </a:solidFill>
                <a:latin typeface="Corbel" panose="020B0503020204020204" pitchFamily="34" charset="0"/>
              </a:endParaRPr>
            </a:p>
          </p:txBody>
        </p:sp>
        <p:sp>
          <p:nvSpPr>
            <p:cNvPr id="224" name="TextBox 223"/>
            <p:cNvSpPr txBox="1"/>
            <p:nvPr/>
          </p:nvSpPr>
          <p:spPr>
            <a:xfrm>
              <a:off x="2000233" y="1500174"/>
              <a:ext cx="1785950" cy="46196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Onderwijs</a:t>
              </a:r>
              <a:r>
                <a:rPr lang="nl-BE" sz="1200" dirty="0">
                  <a:solidFill>
                    <a:prstClr val="black"/>
                  </a:solidFill>
                </a:rPr>
                <a:t>: </a:t>
              </a:r>
            </a:p>
            <a:p>
              <a:pPr defTabSz="914400" fontAlgn="auto">
                <a:spcBef>
                  <a:spcPts val="0"/>
                </a:spcBef>
                <a:spcAft>
                  <a:spcPts val="0"/>
                </a:spcAft>
                <a:defRPr/>
              </a:pPr>
              <a:r>
                <a:rPr lang="nl-BE" sz="1200" dirty="0">
                  <a:solidFill>
                    <a:prstClr val="black"/>
                  </a:solidFill>
                  <a:latin typeface="Corbel" panose="020B0503020204020204" pitchFamily="34" charset="0"/>
                </a:rPr>
                <a:t>secundair</a:t>
              </a:r>
              <a:r>
                <a:rPr lang="nl-BE" sz="1200" dirty="0">
                  <a:solidFill>
                    <a:prstClr val="black"/>
                  </a:solidFill>
                </a:rPr>
                <a:t> </a:t>
              </a:r>
              <a:r>
                <a:rPr lang="nl-BE" sz="1200" dirty="0">
                  <a:solidFill>
                    <a:prstClr val="black"/>
                  </a:solidFill>
                  <a:latin typeface="Corbel" panose="020B0503020204020204" pitchFamily="34" charset="0"/>
                </a:rPr>
                <a:t>onderwijs</a:t>
              </a:r>
              <a:endParaRPr lang="en-US" sz="1200" dirty="0">
                <a:solidFill>
                  <a:prstClr val="black"/>
                </a:solidFill>
                <a:latin typeface="Corbel" panose="020B0503020204020204" pitchFamily="34" charset="0"/>
              </a:endParaRPr>
            </a:p>
          </p:txBody>
        </p:sp>
        <p:sp>
          <p:nvSpPr>
            <p:cNvPr id="225" name="Rounded Rectangle 224"/>
            <p:cNvSpPr/>
            <p:nvPr/>
          </p:nvSpPr>
          <p:spPr>
            <a:xfrm>
              <a:off x="1928794" y="523854"/>
              <a:ext cx="2571769" cy="1547824"/>
            </a:xfrm>
            <a:prstGeom prst="roundRect">
              <a:avLst/>
            </a:prstGeom>
            <a:noFill/>
            <a:ln>
              <a:solidFill>
                <a:srgbClr val="DCA65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26" name="Rounded Rectangle 225"/>
            <p:cNvSpPr/>
            <p:nvPr/>
          </p:nvSpPr>
          <p:spPr>
            <a:xfrm>
              <a:off x="2000233" y="642917"/>
              <a:ext cx="1785950"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27" name="Rounded Rectangle 226"/>
            <p:cNvSpPr/>
            <p:nvPr/>
          </p:nvSpPr>
          <p:spPr>
            <a:xfrm>
              <a:off x="2000233" y="1500174"/>
              <a:ext cx="1785950"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28" name="Rounded Rectangle 227"/>
            <p:cNvSpPr/>
            <p:nvPr/>
          </p:nvSpPr>
          <p:spPr>
            <a:xfrm>
              <a:off x="2000233" y="1142984"/>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29" name="Rounded Rectangle 228"/>
            <p:cNvSpPr/>
            <p:nvPr/>
          </p:nvSpPr>
          <p:spPr>
            <a:xfrm>
              <a:off x="3829046" y="642917"/>
              <a:ext cx="285752"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81" name="TextBox 229"/>
            <p:cNvSpPr txBox="1">
              <a:spLocks noChangeArrowheads="1"/>
            </p:cNvSpPr>
            <p:nvPr/>
          </p:nvSpPr>
          <p:spPr bwMode="auto">
            <a:xfrm>
              <a:off x="3829045" y="714356"/>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 typeface="Arial" panose="020B0604020202020204" pitchFamily="34" charset="0"/>
                <a:buNone/>
              </a:pPr>
              <a:r>
                <a:rPr lang="nl-BE" altLang="nl-BE" sz="1200">
                  <a:solidFill>
                    <a:srgbClr val="000000"/>
                  </a:solidFill>
                  <a:latin typeface="Corbel" panose="020B0503020204020204" pitchFamily="34" charset="0"/>
                </a:rPr>
                <a:t>A</a:t>
              </a:r>
              <a:endParaRPr lang="en-US" altLang="nl-BE" sz="1200">
                <a:solidFill>
                  <a:srgbClr val="000000"/>
                </a:solidFill>
                <a:latin typeface="Corbel" panose="020B0503020204020204" pitchFamily="34" charset="0"/>
              </a:endParaRPr>
            </a:p>
          </p:txBody>
        </p:sp>
        <p:sp>
          <p:nvSpPr>
            <p:cNvPr id="231" name="Rounded Rectangle 230"/>
            <p:cNvSpPr/>
            <p:nvPr/>
          </p:nvSpPr>
          <p:spPr>
            <a:xfrm>
              <a:off x="3829046" y="1500174"/>
              <a:ext cx="285752"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32" name="Rounded Rectangle 231"/>
            <p:cNvSpPr/>
            <p:nvPr/>
          </p:nvSpPr>
          <p:spPr>
            <a:xfrm>
              <a:off x="3829046" y="1142984"/>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84" name="TextBox 232"/>
            <p:cNvSpPr txBox="1">
              <a:spLocks noChangeArrowheads="1"/>
            </p:cNvSpPr>
            <p:nvPr/>
          </p:nvSpPr>
          <p:spPr bwMode="auto">
            <a:xfrm>
              <a:off x="3829045" y="1142984"/>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A</a:t>
              </a:r>
              <a:endParaRPr lang="en-US" altLang="nl-BE" sz="1200">
                <a:solidFill>
                  <a:srgbClr val="000000"/>
                </a:solidFill>
                <a:latin typeface="Corbel" panose="020B0503020204020204" pitchFamily="34" charset="0"/>
              </a:endParaRPr>
            </a:p>
          </p:txBody>
        </p:sp>
        <p:sp>
          <p:nvSpPr>
            <p:cNvPr id="234" name="Rounded Rectangle 233"/>
            <p:cNvSpPr/>
            <p:nvPr/>
          </p:nvSpPr>
          <p:spPr>
            <a:xfrm>
              <a:off x="4157660" y="1142984"/>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86" name="TextBox 234"/>
            <p:cNvSpPr txBox="1">
              <a:spLocks noChangeArrowheads="1"/>
            </p:cNvSpPr>
            <p:nvPr/>
          </p:nvSpPr>
          <p:spPr bwMode="auto">
            <a:xfrm>
              <a:off x="4119560" y="1142984"/>
              <a:ext cx="4286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SN</a:t>
              </a:r>
              <a:endParaRPr lang="en-US" altLang="nl-BE" sz="1200">
                <a:solidFill>
                  <a:srgbClr val="000000"/>
                </a:solidFill>
                <a:latin typeface="Corbel" panose="020B0503020204020204" pitchFamily="34" charset="0"/>
              </a:endParaRPr>
            </a:p>
          </p:txBody>
        </p:sp>
        <p:sp>
          <p:nvSpPr>
            <p:cNvPr id="59487" name="TextBox 235"/>
            <p:cNvSpPr txBox="1">
              <a:spLocks noChangeArrowheads="1"/>
            </p:cNvSpPr>
            <p:nvPr/>
          </p:nvSpPr>
          <p:spPr bwMode="auto">
            <a:xfrm>
              <a:off x="3786182" y="1571612"/>
              <a:ext cx="4286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SN</a:t>
              </a:r>
              <a:endParaRPr lang="en-US" altLang="nl-BE" sz="1200">
                <a:solidFill>
                  <a:srgbClr val="000000"/>
                </a:solidFill>
                <a:latin typeface="Corbel" panose="020B0503020204020204" pitchFamily="34" charset="0"/>
              </a:endParaRPr>
            </a:p>
          </p:txBody>
        </p:sp>
      </p:grpSp>
      <p:grpSp>
        <p:nvGrpSpPr>
          <p:cNvPr id="59407" name="Group 236"/>
          <p:cNvGrpSpPr>
            <a:grpSpLocks/>
          </p:cNvGrpSpPr>
          <p:nvPr/>
        </p:nvGrpSpPr>
        <p:grpSpPr bwMode="auto">
          <a:xfrm>
            <a:off x="6248400" y="2052638"/>
            <a:ext cx="2571750" cy="1928812"/>
            <a:chOff x="1928794" y="2428868"/>
            <a:chExt cx="2571768" cy="1928826"/>
          </a:xfrm>
        </p:grpSpPr>
        <p:sp>
          <p:nvSpPr>
            <p:cNvPr id="238" name="TextBox 237"/>
            <p:cNvSpPr txBox="1"/>
            <p:nvPr/>
          </p:nvSpPr>
          <p:spPr>
            <a:xfrm>
              <a:off x="2000233" y="3929066"/>
              <a:ext cx="2286016"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Schoolontwikkeling</a:t>
              </a:r>
              <a:endParaRPr lang="en-US" sz="1200" dirty="0">
                <a:solidFill>
                  <a:prstClr val="black"/>
                </a:solidFill>
                <a:latin typeface="Corbel" panose="020B0503020204020204" pitchFamily="34" charset="0"/>
              </a:endParaRPr>
            </a:p>
          </p:txBody>
        </p:sp>
        <p:sp>
          <p:nvSpPr>
            <p:cNvPr id="239" name="Rounded Rectangle 238"/>
            <p:cNvSpPr/>
            <p:nvPr/>
          </p:nvSpPr>
          <p:spPr>
            <a:xfrm>
              <a:off x="1928794" y="2428868"/>
              <a:ext cx="2571768" cy="1928826"/>
            </a:xfrm>
            <a:prstGeom prst="roundRect">
              <a:avLst/>
            </a:prstGeom>
            <a:noFill/>
            <a:ln>
              <a:solidFill>
                <a:srgbClr val="DCA65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40" name="Rounded Rectangle 239"/>
            <p:cNvSpPr/>
            <p:nvPr/>
          </p:nvSpPr>
          <p:spPr>
            <a:xfrm>
              <a:off x="2000233" y="3929066"/>
              <a:ext cx="1785949"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41" name="TextBox 240"/>
            <p:cNvSpPr txBox="1"/>
            <p:nvPr/>
          </p:nvSpPr>
          <p:spPr>
            <a:xfrm>
              <a:off x="2000233" y="2571744"/>
              <a:ext cx="1928825" cy="461965"/>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Onderwijs</a:t>
              </a:r>
              <a:r>
                <a:rPr lang="nl-BE" sz="1200" dirty="0">
                  <a:solidFill>
                    <a:prstClr val="black"/>
                  </a:solidFill>
                </a:rPr>
                <a:t>: </a:t>
              </a:r>
              <a:r>
                <a:rPr lang="nl-BE" sz="1200" dirty="0">
                  <a:solidFill>
                    <a:prstClr val="black"/>
                  </a:solidFill>
                  <a:latin typeface="Corbel" panose="020B0503020204020204" pitchFamily="34" charset="0"/>
                </a:rPr>
                <a:t>kleuteronderwijs</a:t>
              </a:r>
              <a:endParaRPr lang="en-US" sz="1200" dirty="0">
                <a:solidFill>
                  <a:prstClr val="black"/>
                </a:solidFill>
                <a:latin typeface="Corbel" panose="020B0503020204020204" pitchFamily="34" charset="0"/>
              </a:endParaRPr>
            </a:p>
          </p:txBody>
        </p:sp>
        <p:sp>
          <p:nvSpPr>
            <p:cNvPr id="242" name="TextBox 241"/>
            <p:cNvSpPr txBox="1"/>
            <p:nvPr/>
          </p:nvSpPr>
          <p:spPr>
            <a:xfrm>
              <a:off x="2000233" y="3071810"/>
              <a:ext cx="1857388" cy="261940"/>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100" dirty="0">
                  <a:solidFill>
                    <a:prstClr val="black"/>
                  </a:solidFill>
                  <a:latin typeface="Corbel" panose="020B0503020204020204" pitchFamily="34" charset="0"/>
                </a:rPr>
                <a:t>Onderwijs</a:t>
              </a:r>
              <a:r>
                <a:rPr lang="nl-BE" sz="1100" dirty="0">
                  <a:solidFill>
                    <a:prstClr val="black"/>
                  </a:solidFill>
                </a:rPr>
                <a:t>: </a:t>
              </a:r>
              <a:r>
                <a:rPr lang="nl-BE" sz="1100" dirty="0">
                  <a:solidFill>
                    <a:prstClr val="black"/>
                  </a:solidFill>
                  <a:latin typeface="Corbel" panose="020B0503020204020204" pitchFamily="34" charset="0"/>
                </a:rPr>
                <a:t>lager</a:t>
              </a:r>
              <a:r>
                <a:rPr lang="nl-BE" sz="1100" dirty="0">
                  <a:solidFill>
                    <a:prstClr val="black"/>
                  </a:solidFill>
                </a:rPr>
                <a:t> onderwijs</a:t>
              </a:r>
              <a:endParaRPr lang="en-US" sz="1100" dirty="0">
                <a:solidFill>
                  <a:prstClr val="black"/>
                </a:solidFill>
              </a:endParaRPr>
            </a:p>
          </p:txBody>
        </p:sp>
        <p:sp>
          <p:nvSpPr>
            <p:cNvPr id="243" name="TextBox 242"/>
            <p:cNvSpPr txBox="1"/>
            <p:nvPr/>
          </p:nvSpPr>
          <p:spPr>
            <a:xfrm>
              <a:off x="2000233" y="3429000"/>
              <a:ext cx="1785949" cy="461965"/>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Onderwijs</a:t>
              </a:r>
              <a:r>
                <a:rPr lang="nl-BE" sz="1200" dirty="0">
                  <a:solidFill>
                    <a:prstClr val="black"/>
                  </a:solidFill>
                </a:rPr>
                <a:t>: </a:t>
              </a:r>
            </a:p>
            <a:p>
              <a:pPr defTabSz="914400" fontAlgn="auto">
                <a:spcBef>
                  <a:spcPts val="0"/>
                </a:spcBef>
                <a:spcAft>
                  <a:spcPts val="0"/>
                </a:spcAft>
                <a:defRPr/>
              </a:pPr>
              <a:r>
                <a:rPr lang="nl-BE" sz="1200" dirty="0">
                  <a:solidFill>
                    <a:prstClr val="black"/>
                  </a:solidFill>
                  <a:latin typeface="Corbel" panose="020B0503020204020204" pitchFamily="34" charset="0"/>
                </a:rPr>
                <a:t>secundair</a:t>
              </a:r>
              <a:r>
                <a:rPr lang="nl-BE" sz="1200" dirty="0">
                  <a:solidFill>
                    <a:prstClr val="black"/>
                  </a:solidFill>
                </a:rPr>
                <a:t> </a:t>
              </a:r>
              <a:r>
                <a:rPr lang="nl-BE" sz="1200" dirty="0">
                  <a:solidFill>
                    <a:prstClr val="black"/>
                  </a:solidFill>
                  <a:latin typeface="Corbel" panose="020B0503020204020204" pitchFamily="34" charset="0"/>
                </a:rPr>
                <a:t>onderwijs</a:t>
              </a:r>
              <a:endParaRPr lang="en-US" sz="1200" dirty="0">
                <a:solidFill>
                  <a:prstClr val="black"/>
                </a:solidFill>
                <a:latin typeface="Corbel" panose="020B0503020204020204" pitchFamily="34" charset="0"/>
              </a:endParaRPr>
            </a:p>
          </p:txBody>
        </p:sp>
        <p:sp>
          <p:nvSpPr>
            <p:cNvPr id="244" name="Rounded Rectangle 243"/>
            <p:cNvSpPr/>
            <p:nvPr/>
          </p:nvSpPr>
          <p:spPr>
            <a:xfrm>
              <a:off x="2000233" y="2571744"/>
              <a:ext cx="1785949"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45" name="Rounded Rectangle 244"/>
            <p:cNvSpPr/>
            <p:nvPr/>
          </p:nvSpPr>
          <p:spPr>
            <a:xfrm>
              <a:off x="2000233" y="3429000"/>
              <a:ext cx="1785949"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46" name="Rounded Rectangle 245"/>
            <p:cNvSpPr/>
            <p:nvPr/>
          </p:nvSpPr>
          <p:spPr>
            <a:xfrm>
              <a:off x="2000233" y="3071810"/>
              <a:ext cx="1785949"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47" name="Rounded Rectangle 246"/>
            <p:cNvSpPr/>
            <p:nvPr/>
          </p:nvSpPr>
          <p:spPr>
            <a:xfrm>
              <a:off x="3819520" y="3429000"/>
              <a:ext cx="285752"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48" name="Rounded Rectangle 247"/>
            <p:cNvSpPr/>
            <p:nvPr/>
          </p:nvSpPr>
          <p:spPr>
            <a:xfrm>
              <a:off x="3819520" y="2571744"/>
              <a:ext cx="285752"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49" name="Rounded Rectangle 248"/>
            <p:cNvSpPr/>
            <p:nvPr/>
          </p:nvSpPr>
          <p:spPr>
            <a:xfrm>
              <a:off x="3819520" y="3071810"/>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66" name="TextBox 249"/>
            <p:cNvSpPr txBox="1">
              <a:spLocks noChangeArrowheads="1"/>
            </p:cNvSpPr>
            <p:nvPr/>
          </p:nvSpPr>
          <p:spPr bwMode="auto">
            <a:xfrm>
              <a:off x="3819520" y="3071810"/>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251" name="Rounded Rectangle 250"/>
            <p:cNvSpPr/>
            <p:nvPr/>
          </p:nvSpPr>
          <p:spPr>
            <a:xfrm>
              <a:off x="3819520" y="3929066"/>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68" name="TextBox 251"/>
            <p:cNvSpPr txBox="1">
              <a:spLocks noChangeArrowheads="1"/>
            </p:cNvSpPr>
            <p:nvPr/>
          </p:nvSpPr>
          <p:spPr bwMode="auto">
            <a:xfrm>
              <a:off x="3819520" y="3929066"/>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59469" name="TextBox 252"/>
            <p:cNvSpPr txBox="1">
              <a:spLocks noChangeArrowheads="1"/>
            </p:cNvSpPr>
            <p:nvPr/>
          </p:nvSpPr>
          <p:spPr bwMode="auto">
            <a:xfrm>
              <a:off x="3819520" y="2643182"/>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254" name="Rounded Rectangle 253"/>
            <p:cNvSpPr/>
            <p:nvPr/>
          </p:nvSpPr>
          <p:spPr>
            <a:xfrm>
              <a:off x="4148135" y="3429000"/>
              <a:ext cx="285752" cy="428628"/>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71" name="TextBox 254"/>
            <p:cNvSpPr txBox="1">
              <a:spLocks noChangeArrowheads="1"/>
            </p:cNvSpPr>
            <p:nvPr/>
          </p:nvSpPr>
          <p:spPr bwMode="auto">
            <a:xfrm>
              <a:off x="3819520" y="3500438"/>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59472" name="TextBox 255"/>
            <p:cNvSpPr txBox="1">
              <a:spLocks noChangeArrowheads="1"/>
            </p:cNvSpPr>
            <p:nvPr/>
          </p:nvSpPr>
          <p:spPr bwMode="auto">
            <a:xfrm>
              <a:off x="4148135" y="3500438"/>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D</a:t>
              </a:r>
              <a:endParaRPr lang="en-US" altLang="nl-BE" sz="1200">
                <a:solidFill>
                  <a:srgbClr val="000000"/>
                </a:solidFill>
                <a:latin typeface="Corbel" panose="020B0503020204020204" pitchFamily="34" charset="0"/>
              </a:endParaRPr>
            </a:p>
          </p:txBody>
        </p:sp>
      </p:grpSp>
      <p:sp>
        <p:nvSpPr>
          <p:cNvPr id="258" name="Rounded Rectangle 257"/>
          <p:cNvSpPr/>
          <p:nvPr/>
        </p:nvSpPr>
        <p:spPr>
          <a:xfrm>
            <a:off x="6186488" y="4572000"/>
            <a:ext cx="2762250" cy="2071688"/>
          </a:xfrm>
          <a:prstGeom prst="roundRect">
            <a:avLst/>
          </a:prstGeom>
          <a:solidFill>
            <a:schemeClr val="lt1"/>
          </a:solidFill>
          <a:ln>
            <a:solidFill>
              <a:srgbClr val="447E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09" name="TextBox 258"/>
          <p:cNvSpPr txBox="1">
            <a:spLocks noChangeArrowheads="1"/>
          </p:cNvSpPr>
          <p:nvPr/>
        </p:nvSpPr>
        <p:spPr bwMode="auto">
          <a:xfrm>
            <a:off x="6338888" y="4567238"/>
            <a:ext cx="25003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914400" eaLnBrk="1" hangingPunct="1">
              <a:spcBef>
                <a:spcPct val="0"/>
              </a:spcBef>
              <a:buFont typeface="Arial" panose="020B0604020202020204" pitchFamily="34" charset="0"/>
              <a:buNone/>
            </a:pPr>
            <a:r>
              <a:rPr lang="nl-BE" altLang="nl-BE" sz="1400" b="1">
                <a:solidFill>
                  <a:srgbClr val="000000"/>
                </a:solidFill>
                <a:latin typeface="Corbel" panose="020B0503020204020204" pitchFamily="34" charset="0"/>
              </a:rPr>
              <a:t>Sociaal-Agogisch Werk</a:t>
            </a:r>
            <a:endParaRPr lang="en-US" altLang="nl-BE" sz="1400" b="1">
              <a:solidFill>
                <a:srgbClr val="000000"/>
              </a:solidFill>
              <a:latin typeface="Corbel" panose="020B0503020204020204" pitchFamily="34" charset="0"/>
            </a:endParaRPr>
          </a:p>
        </p:txBody>
      </p:sp>
      <p:grpSp>
        <p:nvGrpSpPr>
          <p:cNvPr id="59410" name="Group 259"/>
          <p:cNvGrpSpPr>
            <a:grpSpLocks/>
          </p:cNvGrpSpPr>
          <p:nvPr/>
        </p:nvGrpSpPr>
        <p:grpSpPr bwMode="auto">
          <a:xfrm>
            <a:off x="6367463" y="4886325"/>
            <a:ext cx="2309812" cy="785813"/>
            <a:chOff x="5548319" y="1938327"/>
            <a:chExt cx="2309829" cy="785818"/>
          </a:xfrm>
        </p:grpSpPr>
        <p:sp>
          <p:nvSpPr>
            <p:cNvPr id="261" name="TextBox 260"/>
            <p:cNvSpPr txBox="1"/>
            <p:nvPr/>
          </p:nvSpPr>
          <p:spPr>
            <a:xfrm>
              <a:off x="5643570" y="2009765"/>
              <a:ext cx="1785950"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Gezinswetenschappen</a:t>
              </a:r>
              <a:endParaRPr lang="en-US" sz="1200" dirty="0">
                <a:solidFill>
                  <a:prstClr val="black"/>
                </a:solidFill>
                <a:latin typeface="Corbel" panose="020B0503020204020204" pitchFamily="34" charset="0"/>
              </a:endParaRPr>
            </a:p>
          </p:txBody>
        </p:sp>
        <p:sp>
          <p:nvSpPr>
            <p:cNvPr id="262" name="TextBox 261"/>
            <p:cNvSpPr txBox="1"/>
            <p:nvPr/>
          </p:nvSpPr>
          <p:spPr>
            <a:xfrm>
              <a:off x="5643570" y="2366955"/>
              <a:ext cx="1928826" cy="261940"/>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100" dirty="0">
                  <a:solidFill>
                    <a:prstClr val="black"/>
                  </a:solidFill>
                  <a:latin typeface="Corbel" panose="020B0503020204020204" pitchFamily="34" charset="0"/>
                </a:rPr>
                <a:t>Psychosociale</a:t>
              </a:r>
              <a:r>
                <a:rPr lang="nl-BE" sz="1100" dirty="0">
                  <a:solidFill>
                    <a:prstClr val="black"/>
                  </a:solidFill>
                </a:rPr>
                <a:t> </a:t>
              </a:r>
              <a:r>
                <a:rPr lang="nl-BE" sz="1100" dirty="0">
                  <a:solidFill>
                    <a:prstClr val="black"/>
                  </a:solidFill>
                  <a:latin typeface="Corbel" panose="020B0503020204020204" pitchFamily="34" charset="0"/>
                </a:rPr>
                <a:t>Gerontologie</a:t>
              </a:r>
              <a:endParaRPr lang="en-US" sz="1100" dirty="0">
                <a:solidFill>
                  <a:prstClr val="black"/>
                </a:solidFill>
                <a:latin typeface="Corbel" panose="020B0503020204020204" pitchFamily="34" charset="0"/>
              </a:endParaRPr>
            </a:p>
          </p:txBody>
        </p:sp>
        <p:sp>
          <p:nvSpPr>
            <p:cNvPr id="263" name="Rounded Rectangle 262"/>
            <p:cNvSpPr/>
            <p:nvPr/>
          </p:nvSpPr>
          <p:spPr>
            <a:xfrm>
              <a:off x="5548319" y="1938327"/>
              <a:ext cx="2309829" cy="785818"/>
            </a:xfrm>
            <a:prstGeom prst="roundRect">
              <a:avLst/>
            </a:prstGeom>
            <a:noFill/>
            <a:ln>
              <a:solidFill>
                <a:srgbClr val="DCA65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64" name="Rounded Rectangle 263"/>
            <p:cNvSpPr/>
            <p:nvPr/>
          </p:nvSpPr>
          <p:spPr>
            <a:xfrm>
              <a:off x="5643570" y="2000240"/>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65" name="Rounded Rectangle 264"/>
            <p:cNvSpPr/>
            <p:nvPr/>
          </p:nvSpPr>
          <p:spPr>
            <a:xfrm>
              <a:off x="5643570" y="2357430"/>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66" name="Rounded Rectangle 265"/>
            <p:cNvSpPr/>
            <p:nvPr/>
          </p:nvSpPr>
          <p:spPr>
            <a:xfrm>
              <a:off x="7453333" y="2000240"/>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51" name="TextBox 266"/>
            <p:cNvSpPr txBox="1">
              <a:spLocks noChangeArrowheads="1"/>
            </p:cNvSpPr>
            <p:nvPr/>
          </p:nvSpPr>
          <p:spPr bwMode="auto">
            <a:xfrm>
              <a:off x="7453333" y="2000240"/>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S</a:t>
              </a:r>
              <a:endParaRPr lang="en-US" altLang="nl-BE" sz="1200">
                <a:solidFill>
                  <a:srgbClr val="000000"/>
                </a:solidFill>
                <a:latin typeface="Corbel" panose="020B0503020204020204" pitchFamily="34" charset="0"/>
              </a:endParaRPr>
            </a:p>
          </p:txBody>
        </p:sp>
        <p:sp>
          <p:nvSpPr>
            <p:cNvPr id="268" name="Rounded Rectangle 267"/>
            <p:cNvSpPr/>
            <p:nvPr/>
          </p:nvSpPr>
          <p:spPr>
            <a:xfrm>
              <a:off x="7453333" y="2357430"/>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53" name="TextBox 268"/>
            <p:cNvSpPr txBox="1">
              <a:spLocks noChangeArrowheads="1"/>
            </p:cNvSpPr>
            <p:nvPr/>
          </p:nvSpPr>
          <p:spPr bwMode="auto">
            <a:xfrm>
              <a:off x="7453333" y="2357430"/>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S</a:t>
              </a:r>
              <a:endParaRPr lang="en-US" altLang="nl-BE" sz="1200">
                <a:solidFill>
                  <a:srgbClr val="000000"/>
                </a:solidFill>
                <a:latin typeface="Corbel" panose="020B0503020204020204" pitchFamily="34" charset="0"/>
              </a:endParaRPr>
            </a:p>
          </p:txBody>
        </p:sp>
      </p:grpSp>
      <p:grpSp>
        <p:nvGrpSpPr>
          <p:cNvPr id="59411" name="Group 269"/>
          <p:cNvGrpSpPr>
            <a:grpSpLocks/>
          </p:cNvGrpSpPr>
          <p:nvPr/>
        </p:nvGrpSpPr>
        <p:grpSpPr bwMode="auto">
          <a:xfrm>
            <a:off x="6319838" y="5734050"/>
            <a:ext cx="2500312" cy="785813"/>
            <a:chOff x="5500694" y="2786058"/>
            <a:chExt cx="2500330" cy="785818"/>
          </a:xfrm>
        </p:grpSpPr>
        <p:sp>
          <p:nvSpPr>
            <p:cNvPr id="271" name="TextBox 270"/>
            <p:cNvSpPr txBox="1"/>
            <p:nvPr/>
          </p:nvSpPr>
          <p:spPr>
            <a:xfrm>
              <a:off x="5643570" y="2867022"/>
              <a:ext cx="1785950"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Orthopedagogie</a:t>
              </a:r>
              <a:endParaRPr lang="en-US" sz="1200" dirty="0">
                <a:solidFill>
                  <a:prstClr val="black"/>
                </a:solidFill>
                <a:latin typeface="Corbel" panose="020B0503020204020204" pitchFamily="34" charset="0"/>
              </a:endParaRPr>
            </a:p>
          </p:txBody>
        </p:sp>
        <p:sp>
          <p:nvSpPr>
            <p:cNvPr id="272" name="TextBox 271"/>
            <p:cNvSpPr txBox="1"/>
            <p:nvPr/>
          </p:nvSpPr>
          <p:spPr>
            <a:xfrm>
              <a:off x="5643570" y="3213099"/>
              <a:ext cx="1714512" cy="276227"/>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Sociaal</a:t>
              </a:r>
              <a:r>
                <a:rPr lang="nl-BE" sz="1200" dirty="0">
                  <a:solidFill>
                    <a:prstClr val="black"/>
                  </a:solidFill>
                </a:rPr>
                <a:t> Werk</a:t>
              </a:r>
              <a:endParaRPr lang="en-US" sz="1200" dirty="0">
                <a:solidFill>
                  <a:prstClr val="black"/>
                </a:solidFill>
              </a:endParaRPr>
            </a:p>
          </p:txBody>
        </p:sp>
        <p:sp>
          <p:nvSpPr>
            <p:cNvPr id="273" name="Rounded Rectangle 272"/>
            <p:cNvSpPr/>
            <p:nvPr/>
          </p:nvSpPr>
          <p:spPr>
            <a:xfrm>
              <a:off x="5500694" y="2786058"/>
              <a:ext cx="2500330" cy="78581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74" name="Rounded Rectangle 273"/>
            <p:cNvSpPr/>
            <p:nvPr/>
          </p:nvSpPr>
          <p:spPr>
            <a:xfrm>
              <a:off x="5643570" y="2857496"/>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75" name="Rounded Rectangle 274"/>
            <p:cNvSpPr/>
            <p:nvPr/>
          </p:nvSpPr>
          <p:spPr>
            <a:xfrm>
              <a:off x="5643570" y="3214686"/>
              <a:ext cx="1785950"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76" name="Rounded Rectangle 275"/>
            <p:cNvSpPr/>
            <p:nvPr/>
          </p:nvSpPr>
          <p:spPr>
            <a:xfrm>
              <a:off x="7453333" y="2857496"/>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41" name="TextBox 276"/>
            <p:cNvSpPr txBox="1">
              <a:spLocks noChangeArrowheads="1"/>
            </p:cNvSpPr>
            <p:nvPr/>
          </p:nvSpPr>
          <p:spPr bwMode="auto">
            <a:xfrm>
              <a:off x="7453333" y="2857496"/>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D</a:t>
              </a:r>
              <a:endParaRPr lang="en-US" altLang="nl-BE" sz="1200">
                <a:solidFill>
                  <a:srgbClr val="000000"/>
                </a:solidFill>
                <a:latin typeface="Corbel" panose="020B0503020204020204" pitchFamily="34" charset="0"/>
              </a:endParaRPr>
            </a:p>
          </p:txBody>
        </p:sp>
        <p:sp>
          <p:nvSpPr>
            <p:cNvPr id="278" name="Rounded Rectangle 277"/>
            <p:cNvSpPr/>
            <p:nvPr/>
          </p:nvSpPr>
          <p:spPr>
            <a:xfrm>
              <a:off x="7453333" y="3214686"/>
              <a:ext cx="285752" cy="28575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43" name="TextBox 278"/>
            <p:cNvSpPr txBox="1">
              <a:spLocks noChangeArrowheads="1"/>
            </p:cNvSpPr>
            <p:nvPr/>
          </p:nvSpPr>
          <p:spPr bwMode="auto">
            <a:xfrm>
              <a:off x="7453333" y="3214686"/>
              <a:ext cx="2857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B</a:t>
              </a:r>
              <a:endParaRPr lang="en-US" altLang="nl-BE" sz="1200">
                <a:solidFill>
                  <a:srgbClr val="000000"/>
                </a:solidFill>
                <a:latin typeface="Corbel" panose="020B0503020204020204" pitchFamily="34" charset="0"/>
              </a:endParaRPr>
            </a:p>
          </p:txBody>
        </p:sp>
        <p:sp>
          <p:nvSpPr>
            <p:cNvPr id="280" name="Rounded Rectangle 279"/>
            <p:cNvSpPr/>
            <p:nvPr/>
          </p:nvSpPr>
          <p:spPr>
            <a:xfrm>
              <a:off x="5562606" y="2786058"/>
              <a:ext cx="2309830" cy="785818"/>
            </a:xfrm>
            <a:prstGeom prst="roundRect">
              <a:avLst/>
            </a:prstGeom>
            <a:noFill/>
            <a:ln>
              <a:solidFill>
                <a:srgbClr val="DCA65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grpSp>
      <p:grpSp>
        <p:nvGrpSpPr>
          <p:cNvPr id="59412" name="Groep 11"/>
          <p:cNvGrpSpPr>
            <a:grpSpLocks/>
          </p:cNvGrpSpPr>
          <p:nvPr/>
        </p:nvGrpSpPr>
        <p:grpSpPr bwMode="auto">
          <a:xfrm>
            <a:off x="114300" y="2771775"/>
            <a:ext cx="2641600" cy="2033588"/>
            <a:chOff x="114300" y="2771776"/>
            <a:chExt cx="2641600" cy="2033364"/>
          </a:xfrm>
        </p:grpSpPr>
        <p:sp>
          <p:nvSpPr>
            <p:cNvPr id="176" name="TextBox 175"/>
            <p:cNvSpPr txBox="1"/>
            <p:nvPr/>
          </p:nvSpPr>
          <p:spPr bwMode="auto">
            <a:xfrm>
              <a:off x="219075" y="2903524"/>
              <a:ext cx="1846263" cy="276195"/>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Chemie</a:t>
              </a:r>
              <a:endParaRPr lang="en-US" sz="1200" dirty="0">
                <a:solidFill>
                  <a:prstClr val="black"/>
                </a:solidFill>
                <a:latin typeface="Corbel" panose="020B0503020204020204" pitchFamily="34" charset="0"/>
              </a:endParaRPr>
            </a:p>
          </p:txBody>
        </p:sp>
        <p:sp>
          <p:nvSpPr>
            <p:cNvPr id="177" name="TextBox 176"/>
            <p:cNvSpPr txBox="1"/>
            <p:nvPr/>
          </p:nvSpPr>
          <p:spPr bwMode="auto">
            <a:xfrm>
              <a:off x="230188" y="3238450"/>
              <a:ext cx="1843087" cy="276195"/>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Elektronica</a:t>
              </a:r>
              <a:r>
                <a:rPr lang="nl-BE" sz="1200" dirty="0">
                  <a:solidFill>
                    <a:prstClr val="black"/>
                  </a:solidFill>
                </a:rPr>
                <a:t> </a:t>
              </a:r>
              <a:r>
                <a:rPr lang="nl-BE" sz="1200" dirty="0">
                  <a:solidFill>
                    <a:prstClr val="black"/>
                  </a:solidFill>
                  <a:latin typeface="Corbel" panose="020B0503020204020204" pitchFamily="34" charset="0"/>
                </a:rPr>
                <a:t>- ICT</a:t>
              </a:r>
              <a:endParaRPr lang="en-US" sz="1200" dirty="0">
                <a:solidFill>
                  <a:prstClr val="black"/>
                </a:solidFill>
                <a:latin typeface="Corbel" panose="020B0503020204020204" pitchFamily="34" charset="0"/>
              </a:endParaRPr>
            </a:p>
          </p:txBody>
        </p:sp>
        <p:sp>
          <p:nvSpPr>
            <p:cNvPr id="178" name="TextBox 177"/>
            <p:cNvSpPr txBox="1"/>
            <p:nvPr/>
          </p:nvSpPr>
          <p:spPr bwMode="auto">
            <a:xfrm>
              <a:off x="212725" y="3538455"/>
              <a:ext cx="1743075" cy="276195"/>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Energietechnologie</a:t>
              </a:r>
              <a:endParaRPr lang="en-US" sz="1200" dirty="0">
                <a:solidFill>
                  <a:prstClr val="black"/>
                </a:solidFill>
                <a:latin typeface="Corbel" panose="020B0503020204020204" pitchFamily="34" charset="0"/>
              </a:endParaRPr>
            </a:p>
          </p:txBody>
        </p:sp>
        <p:sp>
          <p:nvSpPr>
            <p:cNvPr id="179" name="TextBox 178"/>
            <p:cNvSpPr txBox="1"/>
            <p:nvPr/>
          </p:nvSpPr>
          <p:spPr bwMode="auto">
            <a:xfrm>
              <a:off x="204788" y="3867030"/>
              <a:ext cx="1779587" cy="460324"/>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Ontwerp- en productietechnologie</a:t>
              </a:r>
              <a:endParaRPr lang="en-US" sz="1200" dirty="0">
                <a:solidFill>
                  <a:prstClr val="black"/>
                </a:solidFill>
                <a:latin typeface="Corbel" panose="020B0503020204020204" pitchFamily="34" charset="0"/>
              </a:endParaRPr>
            </a:p>
          </p:txBody>
        </p:sp>
        <p:sp>
          <p:nvSpPr>
            <p:cNvPr id="180" name="Rounded Rectangle 179"/>
            <p:cNvSpPr/>
            <p:nvPr/>
          </p:nvSpPr>
          <p:spPr bwMode="auto">
            <a:xfrm>
              <a:off x="114300" y="2771776"/>
              <a:ext cx="2641600" cy="2033364"/>
            </a:xfrm>
            <a:prstGeom prst="roundRect">
              <a:avLst/>
            </a:prstGeom>
            <a:noFill/>
            <a:ln>
              <a:solidFill>
                <a:srgbClr val="DCA65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81" name="Rounded Rectangle 180"/>
            <p:cNvSpPr/>
            <p:nvPr/>
          </p:nvSpPr>
          <p:spPr bwMode="auto">
            <a:xfrm>
              <a:off x="250825" y="2943207"/>
              <a:ext cx="1846263" cy="238099"/>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82" name="Rounded Rectangle 181"/>
            <p:cNvSpPr/>
            <p:nvPr/>
          </p:nvSpPr>
          <p:spPr bwMode="auto">
            <a:xfrm>
              <a:off x="244475" y="3217815"/>
              <a:ext cx="1844675" cy="277781"/>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83" name="Rounded Rectangle 182"/>
            <p:cNvSpPr/>
            <p:nvPr/>
          </p:nvSpPr>
          <p:spPr bwMode="auto">
            <a:xfrm>
              <a:off x="234950" y="3549565"/>
              <a:ext cx="1849438" cy="29524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84" name="Rounded Rectangle 183"/>
            <p:cNvSpPr/>
            <p:nvPr/>
          </p:nvSpPr>
          <p:spPr bwMode="auto">
            <a:xfrm>
              <a:off x="236538" y="3882904"/>
              <a:ext cx="1847850" cy="439690"/>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89" name="Rounded Rectangle 188"/>
            <p:cNvSpPr/>
            <p:nvPr/>
          </p:nvSpPr>
          <p:spPr bwMode="auto">
            <a:xfrm>
              <a:off x="2136775" y="3230513"/>
              <a:ext cx="273050" cy="249210"/>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197" name="TextBox 196"/>
            <p:cNvSpPr txBox="1"/>
            <p:nvPr/>
          </p:nvSpPr>
          <p:spPr bwMode="auto">
            <a:xfrm>
              <a:off x="201613" y="4378149"/>
              <a:ext cx="1849437" cy="276195"/>
            </a:xfrm>
            <a:prstGeom prst="rect">
              <a:avLst/>
            </a:prstGeom>
            <a:ln w="6350">
              <a:noFill/>
            </a:ln>
          </p:spPr>
          <p:style>
            <a:lnRef idx="2">
              <a:schemeClr val="dk1"/>
            </a:lnRef>
            <a:fillRef idx="1">
              <a:schemeClr val="lt1"/>
            </a:fillRef>
            <a:effectRef idx="0">
              <a:schemeClr val="dk1"/>
            </a:effectRef>
            <a:fontRef idx="minor">
              <a:schemeClr val="dk1"/>
            </a:fontRef>
          </p:style>
          <p:txBody>
            <a:bodyPr>
              <a:spAutoFit/>
            </a:bodyPr>
            <a:lstStyle/>
            <a:p>
              <a:pPr defTabSz="914400" fontAlgn="auto">
                <a:spcBef>
                  <a:spcPts val="0"/>
                </a:spcBef>
                <a:spcAft>
                  <a:spcPts val="0"/>
                </a:spcAft>
                <a:defRPr/>
              </a:pPr>
              <a:r>
                <a:rPr lang="nl-BE" sz="1200" dirty="0">
                  <a:solidFill>
                    <a:prstClr val="black"/>
                  </a:solidFill>
                  <a:latin typeface="Corbel" panose="020B0503020204020204" pitchFamily="34" charset="0"/>
                </a:rPr>
                <a:t>Facilitair</a:t>
              </a:r>
              <a:r>
                <a:rPr lang="nl-BE" sz="1200" dirty="0">
                  <a:solidFill>
                    <a:prstClr val="black"/>
                  </a:solidFill>
                </a:rPr>
                <a:t> </a:t>
              </a:r>
              <a:r>
                <a:rPr lang="nl-BE" sz="1200" dirty="0">
                  <a:solidFill>
                    <a:prstClr val="black"/>
                  </a:solidFill>
                  <a:latin typeface="Corbel" panose="020B0503020204020204" pitchFamily="34" charset="0"/>
                </a:rPr>
                <a:t>Management</a:t>
              </a:r>
              <a:endParaRPr lang="en-US" sz="1200" dirty="0">
                <a:solidFill>
                  <a:prstClr val="black"/>
                </a:solidFill>
                <a:latin typeface="Corbel" panose="020B0503020204020204" pitchFamily="34" charset="0"/>
              </a:endParaRPr>
            </a:p>
          </p:txBody>
        </p:sp>
        <p:sp>
          <p:nvSpPr>
            <p:cNvPr id="186" name="Rounded Rectangle 181"/>
            <p:cNvSpPr/>
            <p:nvPr/>
          </p:nvSpPr>
          <p:spPr bwMode="auto">
            <a:xfrm>
              <a:off x="233363" y="4382912"/>
              <a:ext cx="1855787" cy="282544"/>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284" name="Rounded Rectangle 188"/>
            <p:cNvSpPr/>
            <p:nvPr/>
          </p:nvSpPr>
          <p:spPr bwMode="auto">
            <a:xfrm>
              <a:off x="2138363" y="2933683"/>
              <a:ext cx="271462" cy="23651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27" name="Tekstvak 13"/>
            <p:cNvSpPr txBox="1">
              <a:spLocks noChangeArrowheads="1"/>
            </p:cNvSpPr>
            <p:nvPr/>
          </p:nvSpPr>
          <p:spPr bwMode="auto">
            <a:xfrm>
              <a:off x="2149475" y="2905111"/>
              <a:ext cx="228600" cy="277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914400" eaLnBrk="1" hangingPunct="1">
                <a:spcBef>
                  <a:spcPct val="0"/>
                </a:spcBef>
                <a:buFontTx/>
                <a:buNone/>
              </a:pPr>
              <a:r>
                <a:rPr lang="nl-BE" altLang="nl-BE" sz="1200">
                  <a:solidFill>
                    <a:srgbClr val="000000"/>
                  </a:solidFill>
                  <a:latin typeface="Corbel" panose="020B0503020204020204" pitchFamily="34" charset="0"/>
                </a:rPr>
                <a:t>G</a:t>
              </a:r>
            </a:p>
          </p:txBody>
        </p:sp>
        <p:sp>
          <p:nvSpPr>
            <p:cNvPr id="59428" name="Tekstvak 14"/>
            <p:cNvSpPr txBox="1">
              <a:spLocks noChangeArrowheads="1"/>
            </p:cNvSpPr>
            <p:nvPr/>
          </p:nvSpPr>
          <p:spPr bwMode="auto">
            <a:xfrm>
              <a:off x="2127250" y="3203528"/>
              <a:ext cx="269875" cy="276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G</a:t>
              </a:r>
            </a:p>
          </p:txBody>
        </p:sp>
        <p:sp>
          <p:nvSpPr>
            <p:cNvPr id="175" name="Rounded Rectangle 188"/>
            <p:cNvSpPr/>
            <p:nvPr/>
          </p:nvSpPr>
          <p:spPr bwMode="auto">
            <a:xfrm>
              <a:off x="2128838" y="3546391"/>
              <a:ext cx="273050" cy="285719"/>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30" name="Tekstvak 184"/>
            <p:cNvSpPr txBox="1">
              <a:spLocks noChangeArrowheads="1"/>
            </p:cNvSpPr>
            <p:nvPr/>
          </p:nvSpPr>
          <p:spPr bwMode="auto">
            <a:xfrm>
              <a:off x="2119313" y="3555915"/>
              <a:ext cx="269875" cy="276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G</a:t>
              </a:r>
            </a:p>
          </p:txBody>
        </p:sp>
        <p:sp>
          <p:nvSpPr>
            <p:cNvPr id="187" name="Rounded Rectangle 188"/>
            <p:cNvSpPr/>
            <p:nvPr/>
          </p:nvSpPr>
          <p:spPr bwMode="auto">
            <a:xfrm>
              <a:off x="2125663" y="3881317"/>
              <a:ext cx="274637" cy="438102"/>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32" name="Tekstvak 187"/>
            <p:cNvSpPr txBox="1">
              <a:spLocks noChangeArrowheads="1"/>
            </p:cNvSpPr>
            <p:nvPr/>
          </p:nvSpPr>
          <p:spPr bwMode="auto">
            <a:xfrm>
              <a:off x="2125663" y="3959095"/>
              <a:ext cx="268287" cy="276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G</a:t>
              </a:r>
            </a:p>
          </p:txBody>
        </p:sp>
        <p:sp>
          <p:nvSpPr>
            <p:cNvPr id="190" name="Rounded Rectangle 188"/>
            <p:cNvSpPr/>
            <p:nvPr/>
          </p:nvSpPr>
          <p:spPr bwMode="auto">
            <a:xfrm>
              <a:off x="2135188" y="4376562"/>
              <a:ext cx="273050" cy="285719"/>
            </a:xfrm>
            <a:prstGeom prst="round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prstClr val="white"/>
                </a:solidFill>
              </a:endParaRPr>
            </a:p>
          </p:txBody>
        </p:sp>
        <p:sp>
          <p:nvSpPr>
            <p:cNvPr id="59434" name="Tekstvak 190"/>
            <p:cNvSpPr txBox="1">
              <a:spLocks noChangeArrowheads="1"/>
            </p:cNvSpPr>
            <p:nvPr/>
          </p:nvSpPr>
          <p:spPr bwMode="auto">
            <a:xfrm>
              <a:off x="2125663" y="4386086"/>
              <a:ext cx="269875" cy="276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hangingPunct="1">
                <a:spcBef>
                  <a:spcPct val="0"/>
                </a:spcBef>
                <a:buFontTx/>
                <a:buNone/>
              </a:pPr>
              <a:r>
                <a:rPr lang="nl-BE" altLang="nl-BE" sz="1200">
                  <a:solidFill>
                    <a:srgbClr val="000000"/>
                  </a:solidFill>
                  <a:latin typeface="Corbel" panose="020B0503020204020204" pitchFamily="34" charset="0"/>
                </a:rPr>
                <a:t>G</a:t>
              </a:r>
            </a:p>
          </p:txBody>
        </p:sp>
      </p:grpSp>
      <p:pic>
        <p:nvPicPr>
          <p:cNvPr id="594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1988" y="300038"/>
            <a:ext cx="2716212" cy="96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jdelijke aanduiding voor voettekst 1"/>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23875252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62990" y="186797"/>
            <a:ext cx="6663690" cy="6258953"/>
          </a:xfrm>
          <a:prstGeom prst="rect">
            <a:avLst/>
          </a:prstGeom>
        </p:spPr>
      </p:pic>
    </p:spTree>
    <p:extLst>
      <p:ext uri="{BB962C8B-B14F-4D97-AF65-F5344CB8AC3E}">
        <p14:creationId xmlns:p14="http://schemas.microsoft.com/office/powerpoint/2010/main" val="2685523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latin typeface="Corbel" panose="020B0503020204020204" pitchFamily="34" charset="0"/>
              </a:rPr>
              <a:t>4.Creëren van een nieuwe organisatiestructuur</a:t>
            </a:r>
            <a:endParaRPr lang="nl-BE" dirty="0"/>
          </a:p>
        </p:txBody>
      </p:sp>
      <p:sp>
        <p:nvSpPr>
          <p:cNvPr id="3" name="Tijdelijke aanduiding voor inhoud 2"/>
          <p:cNvSpPr>
            <a:spLocks noGrp="1"/>
          </p:cNvSpPr>
          <p:nvPr>
            <p:ph idx="1"/>
          </p:nvPr>
        </p:nvSpPr>
        <p:spPr>
          <a:xfrm>
            <a:off x="457200" y="1600200"/>
            <a:ext cx="8229600" cy="4637112"/>
          </a:xfrm>
        </p:spPr>
        <p:txBody>
          <a:bodyPr>
            <a:normAutofit fontScale="92500" lnSpcReduction="20000"/>
          </a:bodyPr>
          <a:lstStyle/>
          <a:p>
            <a:r>
              <a:rPr lang="nl-BE" sz="2400" b="1" dirty="0" smtClean="0">
                <a:latin typeface="Corbel" panose="020B0503020204020204" pitchFamily="34" charset="0"/>
              </a:rPr>
              <a:t>In het BOS-verhaal in Leuven werden na het ondertekenen van de engagementsverklaring volgende werkgroepen geïnstalleerd</a:t>
            </a:r>
            <a:r>
              <a:rPr lang="nl-BE" sz="2400" dirty="0" smtClean="0">
                <a:latin typeface="Corbel" panose="020B0503020204020204" pitchFamily="34" charset="0"/>
              </a:rPr>
              <a:t>:</a:t>
            </a:r>
          </a:p>
          <a:p>
            <a:pPr marL="457200" lvl="1" indent="0">
              <a:buNone/>
            </a:pPr>
            <a:r>
              <a:rPr lang="nl-BE" sz="2000" dirty="0" smtClean="0">
                <a:latin typeface="Corbel" panose="020B0503020204020204" pitchFamily="34" charset="0"/>
              </a:rPr>
              <a:t>	- missie</a:t>
            </a:r>
          </a:p>
          <a:p>
            <a:pPr marL="457200" lvl="1" indent="0">
              <a:buNone/>
            </a:pPr>
            <a:r>
              <a:rPr lang="nl-BE" sz="2000" dirty="0">
                <a:latin typeface="Corbel" panose="020B0503020204020204" pitchFamily="34" charset="0"/>
              </a:rPr>
              <a:t>	</a:t>
            </a:r>
            <a:r>
              <a:rPr lang="nl-BE" sz="2000" dirty="0" smtClean="0">
                <a:latin typeface="Corbel" panose="020B0503020204020204" pitchFamily="34" charset="0"/>
              </a:rPr>
              <a:t>- organisatieconcept</a:t>
            </a:r>
          </a:p>
          <a:p>
            <a:pPr marL="457200" lvl="1" indent="0">
              <a:buNone/>
            </a:pPr>
            <a:r>
              <a:rPr lang="nl-BE" sz="2000" dirty="0" smtClean="0">
                <a:latin typeface="Corbel" panose="020B0503020204020204" pitchFamily="34" charset="0"/>
              </a:rPr>
              <a:t>NADIEN</a:t>
            </a:r>
          </a:p>
          <a:p>
            <a:pPr marL="457200" lvl="1" indent="0">
              <a:buNone/>
            </a:pPr>
            <a:r>
              <a:rPr lang="nl-BE" sz="2000" dirty="0">
                <a:latin typeface="Corbel" panose="020B0503020204020204" pitchFamily="34" charset="0"/>
              </a:rPr>
              <a:t>	</a:t>
            </a:r>
            <a:r>
              <a:rPr lang="nl-BE" sz="2000" dirty="0" smtClean="0">
                <a:latin typeface="Corbel" panose="020B0503020204020204" pitchFamily="34" charset="0"/>
              </a:rPr>
              <a:t>- personeelsbeleid en personeelsbeheer</a:t>
            </a:r>
          </a:p>
          <a:p>
            <a:pPr marL="457200" lvl="1" indent="0">
              <a:buNone/>
            </a:pPr>
            <a:r>
              <a:rPr lang="nl-BE" sz="2000" dirty="0">
                <a:latin typeface="Corbel" panose="020B0503020204020204" pitchFamily="34" charset="0"/>
              </a:rPr>
              <a:t>	</a:t>
            </a:r>
            <a:r>
              <a:rPr lang="nl-BE" sz="2000" dirty="0" smtClean="0">
                <a:latin typeface="Corbel" panose="020B0503020204020204" pitchFamily="34" charset="0"/>
              </a:rPr>
              <a:t>- communicatie</a:t>
            </a:r>
          </a:p>
          <a:p>
            <a:pPr marL="457200" lvl="1" indent="0">
              <a:buNone/>
            </a:pPr>
            <a:r>
              <a:rPr lang="nl-BE" sz="2000" dirty="0">
                <a:latin typeface="Corbel" panose="020B0503020204020204" pitchFamily="34" charset="0"/>
              </a:rPr>
              <a:t>	</a:t>
            </a:r>
            <a:r>
              <a:rPr lang="nl-BE" sz="2000" dirty="0" smtClean="0">
                <a:latin typeface="Corbel" panose="020B0503020204020204" pitchFamily="34" charset="0"/>
              </a:rPr>
              <a:t>- integrale kwaliteitszorg</a:t>
            </a:r>
          </a:p>
          <a:p>
            <a:pPr marL="457200" lvl="1" indent="0">
              <a:buNone/>
            </a:pPr>
            <a:r>
              <a:rPr lang="nl-BE" sz="2000" dirty="0">
                <a:latin typeface="Corbel" panose="020B0503020204020204" pitchFamily="34" charset="0"/>
              </a:rPr>
              <a:t>	</a:t>
            </a:r>
            <a:r>
              <a:rPr lang="nl-BE" sz="2000" dirty="0" smtClean="0">
                <a:latin typeface="Corbel" panose="020B0503020204020204" pitchFamily="34" charset="0"/>
              </a:rPr>
              <a:t>- financiën</a:t>
            </a:r>
          </a:p>
          <a:p>
            <a:pPr marL="457200" lvl="1" indent="0">
              <a:buNone/>
            </a:pPr>
            <a:r>
              <a:rPr lang="nl-BE" sz="2000" dirty="0">
                <a:latin typeface="Corbel" panose="020B0503020204020204" pitchFamily="34" charset="0"/>
              </a:rPr>
              <a:t>	</a:t>
            </a:r>
            <a:r>
              <a:rPr lang="nl-BE" sz="2000" dirty="0" smtClean="0">
                <a:latin typeface="Corbel" panose="020B0503020204020204" pitchFamily="34" charset="0"/>
              </a:rPr>
              <a:t>- infrastructuur en patrimonium</a:t>
            </a:r>
          </a:p>
          <a:p>
            <a:pPr marL="457200" lvl="1" indent="0">
              <a:buNone/>
            </a:pPr>
            <a:r>
              <a:rPr lang="nl-BE" sz="2000" dirty="0">
                <a:latin typeface="Corbel" panose="020B0503020204020204" pitchFamily="34" charset="0"/>
              </a:rPr>
              <a:t>	</a:t>
            </a:r>
            <a:r>
              <a:rPr lang="nl-BE" sz="2000" dirty="0" smtClean="0">
                <a:latin typeface="Corbel" panose="020B0503020204020204" pitchFamily="34" charset="0"/>
              </a:rPr>
              <a:t>- ICT</a:t>
            </a:r>
          </a:p>
          <a:p>
            <a:pPr marL="457200" lvl="1" indent="0">
              <a:buNone/>
            </a:pPr>
            <a:r>
              <a:rPr lang="nl-BE" sz="2000" dirty="0">
                <a:latin typeface="Corbel" panose="020B0503020204020204" pitchFamily="34" charset="0"/>
              </a:rPr>
              <a:t>	</a:t>
            </a:r>
            <a:r>
              <a:rPr lang="nl-BE" sz="2000" dirty="0" smtClean="0">
                <a:latin typeface="Corbel" panose="020B0503020204020204" pitchFamily="34" charset="0"/>
              </a:rPr>
              <a:t>- CPBW</a:t>
            </a:r>
          </a:p>
          <a:p>
            <a:pPr marL="457200" lvl="1" indent="0">
              <a:buNone/>
            </a:pPr>
            <a:r>
              <a:rPr lang="nl-BE" sz="2000" dirty="0">
                <a:latin typeface="Corbel" panose="020B0503020204020204" pitchFamily="34" charset="0"/>
              </a:rPr>
              <a:t>	</a:t>
            </a:r>
            <a:r>
              <a:rPr lang="nl-BE" sz="2000" dirty="0" smtClean="0">
                <a:latin typeface="Corbel" panose="020B0503020204020204" pitchFamily="34" charset="0"/>
              </a:rPr>
              <a:t>- juridische dienst</a:t>
            </a:r>
          </a:p>
          <a:p>
            <a:pPr marL="457200" lvl="1" indent="0">
              <a:buNone/>
            </a:pPr>
            <a:r>
              <a:rPr lang="nl-BE" sz="2000" dirty="0"/>
              <a:t>	</a:t>
            </a:r>
            <a:endParaRPr lang="nl-BE" sz="2000" dirty="0" smtClean="0"/>
          </a:p>
          <a:p>
            <a:pPr marL="457200" lvl="1" indent="0">
              <a:buNone/>
            </a:pPr>
            <a:endParaRPr lang="nl-BE" sz="2000" dirty="0" smtClean="0"/>
          </a:p>
          <a:p>
            <a:endParaRPr lang="nl-BE" dirty="0"/>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840018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Effect transition="in" filter="fade">
                                      <p:cBhvr>
                                        <p:cTn id="54" dur="1000"/>
                                        <p:tgtEl>
                                          <p:spTgt spid="3">
                                            <p:txEl>
                                              <p:pRg st="9" end="9"/>
                                            </p:txEl>
                                          </p:spTgt>
                                        </p:tgtEl>
                                      </p:cBhvr>
                                    </p:animEffect>
                                    <p:anim calcmode="lin" valueType="num">
                                      <p:cBhvr>
                                        <p:cTn id="5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Effect transition="in" filter="fade">
                                      <p:cBhvr>
                                        <p:cTn id="59" dur="1000"/>
                                        <p:tgtEl>
                                          <p:spTgt spid="3">
                                            <p:txEl>
                                              <p:pRg st="10" end="10"/>
                                            </p:txEl>
                                          </p:spTgt>
                                        </p:tgtEl>
                                      </p:cBhvr>
                                    </p:animEffect>
                                    <p:anim calcmode="lin" valueType="num">
                                      <p:cBhvr>
                                        <p:cTn id="6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
                                            <p:txEl>
                                              <p:pRg st="11" end="11"/>
                                            </p:txEl>
                                          </p:spTgt>
                                        </p:tgtEl>
                                        <p:attrNameLst>
                                          <p:attrName>style.visibility</p:attrName>
                                        </p:attrNameLst>
                                      </p:cBhvr>
                                      <p:to>
                                        <p:strVal val="visible"/>
                                      </p:to>
                                    </p:set>
                                    <p:animEffect transition="in" filter="fade">
                                      <p:cBhvr>
                                        <p:cTn id="64" dur="1000"/>
                                        <p:tgtEl>
                                          <p:spTgt spid="3">
                                            <p:txEl>
                                              <p:pRg st="11" end="11"/>
                                            </p:txEl>
                                          </p:spTgt>
                                        </p:tgtEl>
                                      </p:cBhvr>
                                    </p:animEffect>
                                    <p:anim calcmode="lin" valueType="num">
                                      <p:cBhvr>
                                        <p:cTn id="6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6"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latin typeface="Corbel" panose="020B0503020204020204" pitchFamily="34" charset="0"/>
              </a:rPr>
              <a:t>5. In kaart brengen van de subsidiariteit</a:t>
            </a:r>
            <a:endParaRPr lang="nl-BE" dirty="0">
              <a:latin typeface="Corbel" panose="020B0503020204020204" pitchFamily="34" charset="0"/>
            </a:endParaRPr>
          </a:p>
        </p:txBody>
      </p:sp>
      <p:sp>
        <p:nvSpPr>
          <p:cNvPr id="3" name="Tijdelijke aanduiding voor inhoud 2"/>
          <p:cNvSpPr>
            <a:spLocks noGrp="1"/>
          </p:cNvSpPr>
          <p:nvPr>
            <p:ph idx="1"/>
          </p:nvPr>
        </p:nvSpPr>
        <p:spPr/>
        <p:txBody>
          <a:bodyPr/>
          <a:lstStyle/>
          <a:p>
            <a:r>
              <a:rPr lang="nl-BE" sz="2400" b="1" dirty="0" smtClean="0">
                <a:latin typeface="Corbel" panose="020B0503020204020204" pitchFamily="34" charset="0"/>
              </a:rPr>
              <a:t>Wie doet wat?</a:t>
            </a:r>
          </a:p>
          <a:p>
            <a:r>
              <a:rPr lang="nl-BE" sz="2400" b="1" dirty="0" smtClean="0">
                <a:latin typeface="Corbel" panose="020B0503020204020204" pitchFamily="34" charset="0"/>
              </a:rPr>
              <a:t>Alle processen worden geanalyseerd en alle betrokkenen worden in kaart gebracht </a:t>
            </a:r>
            <a:r>
              <a:rPr lang="nl-BE" sz="2400" dirty="0" smtClean="0">
                <a:latin typeface="Corbel" panose="020B0503020204020204" pitchFamily="34" charset="0"/>
              </a:rPr>
              <a:t>om in tabelvorm volgende acties te beschrijven:</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V = wie is eindverantwoordelijk?</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I = wie geeft input of advies?</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R = wie rapporteert aan wie? </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O = wie is betrokken bij het overleg?</a:t>
            </a:r>
          </a:p>
          <a:p>
            <a:pPr marL="0" indent="0">
              <a:buNone/>
            </a:pPr>
            <a:r>
              <a:rPr lang="nl-BE" sz="2400" dirty="0">
                <a:latin typeface="Corbel" panose="020B0503020204020204" pitchFamily="34" charset="0"/>
              </a:rPr>
              <a:t>	</a:t>
            </a:r>
          </a:p>
          <a:p>
            <a:pPr marL="0" indent="0">
              <a:buNone/>
            </a:pPr>
            <a:r>
              <a:rPr lang="nl-BE" dirty="0" smtClean="0">
                <a:latin typeface="Corbel" panose="020B0503020204020204" pitchFamily="34" charset="0"/>
              </a:rPr>
              <a:t> </a:t>
            </a:r>
            <a:endParaRPr lang="nl-BE" dirty="0">
              <a:latin typeface="Corbel" panose="020B0503020204020204" pitchFamily="34" charset="0"/>
            </a:endParaRPr>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3416392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smtClean="0">
                <a:latin typeface="Corbel" panose="020B0503020204020204" pitchFamily="34" charset="0"/>
              </a:rPr>
              <a:t>6. ‘Cultuur’ op de campussen</a:t>
            </a:r>
            <a:endParaRPr lang="nl-BE" dirty="0"/>
          </a:p>
        </p:txBody>
      </p:sp>
      <p:sp>
        <p:nvSpPr>
          <p:cNvPr id="3" name="Tijdelijke aanduiding voor inhoud 2"/>
          <p:cNvSpPr>
            <a:spLocks noGrp="1"/>
          </p:cNvSpPr>
          <p:nvPr>
            <p:ph idx="1"/>
          </p:nvPr>
        </p:nvSpPr>
        <p:spPr/>
        <p:txBody>
          <a:bodyPr>
            <a:normAutofit fontScale="92500" lnSpcReduction="10000"/>
          </a:bodyPr>
          <a:lstStyle/>
          <a:p>
            <a:r>
              <a:rPr lang="nl-BE" sz="2400" b="1" dirty="0" smtClean="0">
                <a:latin typeface="Corbel" panose="020B0503020204020204" pitchFamily="34" charset="0"/>
              </a:rPr>
              <a:t>Campusdirecteur geeft kleur aan de campus en staat in voor</a:t>
            </a:r>
          </a:p>
          <a:p>
            <a:pPr lvl="1">
              <a:buFontTx/>
              <a:buChar char="-"/>
            </a:pPr>
            <a:r>
              <a:rPr lang="nl-BE" sz="1800" dirty="0">
                <a:latin typeface="Corbel" panose="020B0503020204020204" pitchFamily="34" charset="0"/>
              </a:rPr>
              <a:t>U</a:t>
            </a:r>
            <a:r>
              <a:rPr lang="nl-BE" sz="1800" dirty="0" smtClean="0">
                <a:latin typeface="Corbel" panose="020B0503020204020204" pitchFamily="34" charset="0"/>
              </a:rPr>
              <a:t>itbouwen en onderhouden van een regionaal netwerk: met het, voor de opleidingen van de campus, relevante netwerk, met de lokale fora, de stad, ….</a:t>
            </a:r>
          </a:p>
          <a:p>
            <a:pPr lvl="1">
              <a:buFontTx/>
              <a:buChar char="-"/>
            </a:pPr>
            <a:r>
              <a:rPr lang="nl-BE" sz="1800" dirty="0" smtClean="0">
                <a:latin typeface="Corbel" panose="020B0503020204020204" pitchFamily="34" charset="0"/>
              </a:rPr>
              <a:t>Opvolgen en implementeren van afspraken in de diverse beleidsorganen. Vervult een brugfunctie tussen de centrale overlegorganen en de campus, heeft hiertoe de nodige bevoegdheden en maakt daartoe deel uit van de UC-raad of de algemene stafvergadering</a:t>
            </a:r>
          </a:p>
          <a:p>
            <a:pPr lvl="1">
              <a:buFontTx/>
              <a:buChar char="-"/>
            </a:pPr>
            <a:r>
              <a:rPr lang="nl-BE" sz="1800" dirty="0" smtClean="0">
                <a:latin typeface="Corbel" panose="020B0503020204020204" pitchFamily="34" charset="0"/>
              </a:rPr>
              <a:t>Bevorderen van een vlot verloop van de activiteiten op de campus</a:t>
            </a:r>
          </a:p>
          <a:p>
            <a:pPr lvl="1">
              <a:buFontTx/>
              <a:buChar char="-"/>
            </a:pPr>
            <a:r>
              <a:rPr lang="nl-BE" sz="1800" dirty="0" smtClean="0">
                <a:latin typeface="Corbel" panose="020B0503020204020204" pitchFamily="34" charset="0"/>
              </a:rPr>
              <a:t>Bewaken van de leefbaarheid en de veiligheid op de campus in samenwerking met alle betrokken diensten en met het CPBW</a:t>
            </a:r>
          </a:p>
          <a:p>
            <a:pPr lvl="1">
              <a:buFontTx/>
              <a:buChar char="-"/>
            </a:pPr>
            <a:r>
              <a:rPr lang="nl-BE" sz="1800" dirty="0" smtClean="0">
                <a:latin typeface="Corbel" panose="020B0503020204020204" pitchFamily="34" charset="0"/>
              </a:rPr>
              <a:t>Gastheer/gastvrouw zijn van de campus</a:t>
            </a:r>
          </a:p>
          <a:p>
            <a:pPr marL="342900" lvl="1" indent="-342900">
              <a:buFont typeface="Arial" panose="020B0604020202020204" pitchFamily="34" charset="0"/>
              <a:buChar char="•"/>
            </a:pPr>
            <a:r>
              <a:rPr lang="nl-BE" sz="2400" b="1" dirty="0" smtClean="0">
                <a:latin typeface="Corbel" panose="020B0503020204020204" pitchFamily="34" charset="0"/>
              </a:rPr>
              <a:t>Campusdirecteur communiceert naar de collega’s op de campus!</a:t>
            </a:r>
          </a:p>
          <a:p>
            <a:pPr marL="342900" lvl="1" indent="-342900">
              <a:buFont typeface="Arial" panose="020B0604020202020204" pitchFamily="34" charset="0"/>
              <a:buChar char="•"/>
            </a:pPr>
            <a:r>
              <a:rPr lang="nl-BE" sz="2400" b="1" dirty="0" smtClean="0">
                <a:latin typeface="Corbel" panose="020B0503020204020204" pitchFamily="34" charset="0"/>
              </a:rPr>
              <a:t>Campusraad </a:t>
            </a:r>
            <a:r>
              <a:rPr lang="nl-BE" sz="2400" dirty="0" smtClean="0">
                <a:latin typeface="Corbel" panose="020B0503020204020204" pitchFamily="34" charset="0"/>
              </a:rPr>
              <a:t>(minstens 3x per academiejaar)</a:t>
            </a:r>
          </a:p>
          <a:p>
            <a:pPr marL="342900" lvl="1" indent="-342900">
              <a:buFont typeface="Arial" panose="020B0604020202020204" pitchFamily="34" charset="0"/>
              <a:buChar char="•"/>
            </a:pPr>
            <a:r>
              <a:rPr lang="nl-BE" sz="1800" dirty="0" smtClean="0">
                <a:latin typeface="Corbel" panose="020B0503020204020204" pitchFamily="34" charset="0"/>
              </a:rPr>
              <a:t>De </a:t>
            </a:r>
            <a:r>
              <a:rPr lang="nl-BE" sz="1800" dirty="0">
                <a:latin typeface="Corbel" panose="020B0503020204020204" pitchFamily="34" charset="0"/>
              </a:rPr>
              <a:t>functie van Campusdirecteur is altijd gekoppeld aan een andere functie</a:t>
            </a:r>
          </a:p>
          <a:p>
            <a:pPr lvl="1">
              <a:buFontTx/>
              <a:buChar char="-"/>
            </a:pPr>
            <a:endParaRPr lang="nl-BE" sz="1800" dirty="0" smtClean="0">
              <a:latin typeface="Corbel" panose="020B0503020204020204" pitchFamily="34" charset="0"/>
            </a:endParaRPr>
          </a:p>
          <a:p>
            <a:endParaRPr lang="nl-BE" dirty="0" smtClean="0"/>
          </a:p>
          <a:p>
            <a:endParaRPr lang="nl-BE" dirty="0"/>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2054802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8" end="8"/>
                                            </p:txEl>
                                          </p:spTgt>
                                        </p:tgtEl>
                                        <p:attrNameLst>
                                          <p:attrName>style.visibility</p:attrName>
                                        </p:attrNameLst>
                                      </p:cBhvr>
                                      <p:to>
                                        <p:strVal val="visible"/>
                                      </p:to>
                                    </p:set>
                                    <p:animEffect transition="in" filter="fade">
                                      <p:cBhvr>
                                        <p:cTn id="53" dur="1000"/>
                                        <p:tgtEl>
                                          <p:spTgt spid="3">
                                            <p:txEl>
                                              <p:pRg st="8" end="8"/>
                                            </p:txEl>
                                          </p:spTgt>
                                        </p:tgtEl>
                                      </p:cBhvr>
                                    </p:animEffect>
                                    <p:anim calcmode="lin" valueType="num">
                                      <p:cBhvr>
                                        <p:cTn id="5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7544" y="188640"/>
            <a:ext cx="8229600" cy="1143000"/>
          </a:xfrm>
        </p:spPr>
        <p:txBody>
          <a:bodyPr>
            <a:normAutofit fontScale="90000"/>
          </a:bodyPr>
          <a:lstStyle/>
          <a:p>
            <a:r>
              <a:rPr lang="nl-BE" dirty="0"/>
              <a:t>7</a:t>
            </a:r>
            <a:r>
              <a:rPr lang="nl-BE" dirty="0" smtClean="0">
                <a:latin typeface="Corbel" panose="020B0503020204020204" pitchFamily="34" charset="0"/>
              </a:rPr>
              <a:t>. Gedetecteerde werkpunten na twee jaar fusie</a:t>
            </a:r>
            <a:endParaRPr lang="nl-BE" dirty="0">
              <a:latin typeface="Corbel" panose="020B0503020204020204" pitchFamily="34" charset="0"/>
            </a:endParaRPr>
          </a:p>
        </p:txBody>
      </p:sp>
      <p:sp>
        <p:nvSpPr>
          <p:cNvPr id="3" name="Tijdelijke aanduiding voor inhoud 2"/>
          <p:cNvSpPr>
            <a:spLocks noGrp="1"/>
          </p:cNvSpPr>
          <p:nvPr>
            <p:ph idx="1"/>
          </p:nvPr>
        </p:nvSpPr>
        <p:spPr/>
        <p:txBody>
          <a:bodyPr>
            <a:normAutofit fontScale="92500" lnSpcReduction="20000"/>
          </a:bodyPr>
          <a:lstStyle/>
          <a:p>
            <a:r>
              <a:rPr lang="nl-BE" sz="2400" b="1" dirty="0" smtClean="0">
                <a:latin typeface="Corbel" panose="020B0503020204020204" pitchFamily="34" charset="0"/>
              </a:rPr>
              <a:t>Informatiedoorstroming</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 nieuw intranet voor het personeel en voor studenten</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  nieuw organogram dat beschikbaar is op het intranet</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 één contactpersoon per campus</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 (maandelijks) inhoudelijke nieuwsbrief over externe 	ontwikkelingen</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 (op vrijdagnamiddag) wekelijkse nieuwsberichten over 	projecten, interessante initiatieven, ….</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 enkele infosessies per jaar op élke campus</a:t>
            </a:r>
          </a:p>
          <a:p>
            <a:r>
              <a:rPr lang="nl-BE" sz="2400" b="1" dirty="0" smtClean="0">
                <a:latin typeface="Corbel" panose="020B0503020204020204" pitchFamily="34" charset="0"/>
              </a:rPr>
              <a:t>Vraag naar breed gedragen beslissingen </a:t>
            </a:r>
            <a:r>
              <a:rPr lang="nl-BE" sz="2400" dirty="0" err="1" smtClean="0">
                <a:latin typeface="Corbel" panose="020B0503020204020204" pitchFamily="34" charset="0"/>
              </a:rPr>
              <a:t>cfr</a:t>
            </a:r>
            <a:r>
              <a:rPr lang="nl-BE" sz="2400" dirty="0" smtClean="0">
                <a:latin typeface="Corbel" panose="020B0503020204020204" pitchFamily="34" charset="0"/>
              </a:rPr>
              <a:t> totstandkoming van de missie</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 bij elke nieuwe </a:t>
            </a:r>
            <a:r>
              <a:rPr lang="nl-BE" sz="2400" dirty="0" err="1" smtClean="0">
                <a:latin typeface="Corbel" panose="020B0503020204020204" pitchFamily="34" charset="0"/>
              </a:rPr>
              <a:t>instellingsbrede</a:t>
            </a:r>
            <a:r>
              <a:rPr lang="nl-BE" sz="2400" dirty="0" smtClean="0">
                <a:latin typeface="Corbel" panose="020B0503020204020204" pitchFamily="34" charset="0"/>
              </a:rPr>
              <a:t> beslissing wordt een 	gebruikersgroep samengesteld om het proces op te 	volgen en feedback te geven</a:t>
            </a:r>
            <a:endParaRPr lang="nl-BE" sz="2400" dirty="0">
              <a:latin typeface="Corbel" panose="020B0503020204020204" pitchFamily="34" charset="0"/>
            </a:endParaRPr>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364409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t>7</a:t>
            </a:r>
            <a:r>
              <a:rPr lang="nl-BE" dirty="0" smtClean="0">
                <a:latin typeface="Corbel" panose="020B0503020204020204" pitchFamily="34" charset="0"/>
              </a:rPr>
              <a:t>. </a:t>
            </a:r>
            <a:r>
              <a:rPr lang="nl-BE" dirty="0">
                <a:latin typeface="Corbel" panose="020B0503020204020204" pitchFamily="34" charset="0"/>
              </a:rPr>
              <a:t>Gedetecteerde </a:t>
            </a:r>
            <a:r>
              <a:rPr lang="nl-BE" dirty="0" smtClean="0">
                <a:latin typeface="Corbel" panose="020B0503020204020204" pitchFamily="34" charset="0"/>
              </a:rPr>
              <a:t>werkpunten </a:t>
            </a:r>
            <a:r>
              <a:rPr lang="nl-BE" dirty="0">
                <a:latin typeface="Corbel" panose="020B0503020204020204" pitchFamily="34" charset="0"/>
              </a:rPr>
              <a:t>na twee jaar fusie</a:t>
            </a:r>
            <a:endParaRPr lang="nl-BE" dirty="0"/>
          </a:p>
        </p:txBody>
      </p:sp>
      <p:sp>
        <p:nvSpPr>
          <p:cNvPr id="3" name="Tijdelijke aanduiding voor inhoud 2"/>
          <p:cNvSpPr>
            <a:spLocks noGrp="1"/>
          </p:cNvSpPr>
          <p:nvPr>
            <p:ph idx="1"/>
          </p:nvPr>
        </p:nvSpPr>
        <p:spPr/>
        <p:txBody>
          <a:bodyPr>
            <a:normAutofit lnSpcReduction="10000"/>
          </a:bodyPr>
          <a:lstStyle/>
          <a:p>
            <a:r>
              <a:rPr lang="nl-BE" sz="2400" b="1" dirty="0" smtClean="0">
                <a:latin typeface="Corbel" panose="020B0503020204020204" pitchFamily="34" charset="0"/>
              </a:rPr>
              <a:t>Iedereen moet ambassadeur worden van de  nieuwe instelling</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 zowel bij het personeel als bij de studenten worden 	ambassadeurs gezocht</a:t>
            </a:r>
          </a:p>
          <a:p>
            <a:r>
              <a:rPr lang="nl-BE" sz="2400" b="1" dirty="0" smtClean="0">
                <a:latin typeface="Corbel" panose="020B0503020204020204" pitchFamily="34" charset="0"/>
              </a:rPr>
              <a:t>Lange wachttijden vooraleer bestellingen effectief extern geplaatst worden</a:t>
            </a:r>
          </a:p>
          <a:p>
            <a:pPr marL="0" indent="0">
              <a:buNone/>
            </a:pPr>
            <a:r>
              <a:rPr lang="nl-BE" sz="2400" dirty="0">
                <a:latin typeface="Corbel" panose="020B0503020204020204" pitchFamily="34" charset="0"/>
              </a:rPr>
              <a:t>	</a:t>
            </a:r>
            <a:r>
              <a:rPr lang="nl-BE" sz="2400" dirty="0" smtClean="0">
                <a:latin typeface="Corbel" panose="020B0503020204020204" pitchFamily="34" charset="0"/>
              </a:rPr>
              <a:t>- proces wordt ontleed, </a:t>
            </a:r>
            <a:r>
              <a:rPr lang="nl-BE" sz="2400" dirty="0" smtClean="0">
                <a:latin typeface="Corbel" panose="020B0503020204020204" pitchFamily="34" charset="0"/>
              </a:rPr>
              <a:t>enkele </a:t>
            </a:r>
            <a:r>
              <a:rPr lang="nl-BE" sz="2400" dirty="0" smtClean="0">
                <a:latin typeface="Corbel" panose="020B0503020204020204" pitchFamily="34" charset="0"/>
              </a:rPr>
              <a:t>collega’s krijgen extra 	bevoegdheden</a:t>
            </a:r>
          </a:p>
          <a:p>
            <a:r>
              <a:rPr lang="nl-BE" sz="2400" b="1" dirty="0" smtClean="0">
                <a:latin typeface="Corbel" panose="020B0503020204020204" pitchFamily="34" charset="0"/>
              </a:rPr>
              <a:t>Aansturen van medewerkers van centrale diensten op de verschillende campussen</a:t>
            </a:r>
          </a:p>
          <a:p>
            <a:pPr marL="0" indent="0">
              <a:buNone/>
            </a:pPr>
            <a:r>
              <a:rPr lang="nl-BE" sz="2400" b="1" dirty="0">
                <a:latin typeface="Corbel" panose="020B0503020204020204" pitchFamily="34" charset="0"/>
              </a:rPr>
              <a:t>	</a:t>
            </a:r>
            <a:r>
              <a:rPr lang="nl-BE" sz="2400" dirty="0" smtClean="0">
                <a:latin typeface="Corbel" panose="020B0503020204020204" pitchFamily="34" charset="0"/>
              </a:rPr>
              <a:t>- aansturing wordt per campus herbekeken en waar 	nodig en </a:t>
            </a:r>
            <a:r>
              <a:rPr lang="nl-BE" sz="2400" smtClean="0">
                <a:latin typeface="Corbel" panose="020B0503020204020204" pitchFamily="34" charset="0"/>
              </a:rPr>
              <a:t>mogelijk </a:t>
            </a:r>
            <a:r>
              <a:rPr lang="nl-BE" sz="2400" smtClean="0">
                <a:latin typeface="Corbel" panose="020B0503020204020204" pitchFamily="34" charset="0"/>
              </a:rPr>
              <a:t>ook effectief </a:t>
            </a:r>
            <a:r>
              <a:rPr lang="nl-BE" sz="2400" dirty="0" smtClean="0">
                <a:latin typeface="Corbel" panose="020B0503020204020204" pitchFamily="34" charset="0"/>
              </a:rPr>
              <a:t>aangepast</a:t>
            </a:r>
            <a:endParaRPr lang="nl-BE" sz="2400" dirty="0">
              <a:latin typeface="Corbel" panose="020B0503020204020204" pitchFamily="34" charset="0"/>
            </a:endParaRPr>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268442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latin typeface="Corbel" panose="020B0503020204020204" pitchFamily="34" charset="0"/>
              </a:rPr>
              <a:t>8</a:t>
            </a:r>
            <a:r>
              <a:rPr lang="nl-BE" dirty="0" smtClean="0">
                <a:latin typeface="Corbel" panose="020B0503020204020204" pitchFamily="34" charset="0"/>
              </a:rPr>
              <a:t>. Thema’s toegepast op de </a:t>
            </a:r>
            <a:r>
              <a:rPr lang="nl-BE" dirty="0" err="1" smtClean="0">
                <a:latin typeface="Corbel" panose="020B0503020204020204" pitchFamily="34" charset="0"/>
              </a:rPr>
              <a:t>CVO’s</a:t>
            </a:r>
            <a:endParaRPr lang="nl-BE" dirty="0">
              <a:latin typeface="Corbel" panose="020B0503020204020204" pitchFamily="34" charset="0"/>
            </a:endParaRPr>
          </a:p>
        </p:txBody>
      </p:sp>
      <p:sp>
        <p:nvSpPr>
          <p:cNvPr id="3" name="Tijdelijke aanduiding voor inhoud 2"/>
          <p:cNvSpPr>
            <a:spLocks noGrp="1"/>
          </p:cNvSpPr>
          <p:nvPr>
            <p:ph idx="1"/>
          </p:nvPr>
        </p:nvSpPr>
        <p:spPr>
          <a:xfrm>
            <a:off x="457200" y="1412776"/>
            <a:ext cx="8229600" cy="4713387"/>
          </a:xfrm>
        </p:spPr>
        <p:txBody>
          <a:bodyPr>
            <a:normAutofit fontScale="77500" lnSpcReduction="20000"/>
          </a:bodyPr>
          <a:lstStyle/>
          <a:p>
            <a:endParaRPr lang="nl-BE" b="1" dirty="0" smtClean="0">
              <a:latin typeface="Corbel" panose="020B0503020204020204" pitchFamily="34" charset="0"/>
            </a:endParaRPr>
          </a:p>
          <a:p>
            <a:r>
              <a:rPr lang="nl-BE" b="1" dirty="0" smtClean="0">
                <a:latin typeface="Corbel" panose="020B0503020204020204" pitchFamily="34" charset="0"/>
              </a:rPr>
              <a:t>Organisatiestructuur </a:t>
            </a:r>
          </a:p>
          <a:p>
            <a:pPr lvl="1">
              <a:buFontTx/>
              <a:buChar char="-"/>
            </a:pPr>
            <a:r>
              <a:rPr lang="nl-BE" dirty="0">
                <a:latin typeface="Corbel" panose="020B0503020204020204" pitchFamily="34" charset="0"/>
              </a:rPr>
              <a:t>O</a:t>
            </a:r>
            <a:r>
              <a:rPr lang="nl-BE" dirty="0" smtClean="0">
                <a:latin typeface="Corbel" panose="020B0503020204020204" pitchFamily="34" charset="0"/>
              </a:rPr>
              <a:t>pleidingen </a:t>
            </a:r>
            <a:endParaRPr lang="nl-BE" dirty="0">
              <a:latin typeface="Corbel" panose="020B0503020204020204" pitchFamily="34" charset="0"/>
            </a:endParaRPr>
          </a:p>
          <a:p>
            <a:pPr lvl="1">
              <a:buFontTx/>
              <a:buChar char="-"/>
            </a:pPr>
            <a:r>
              <a:rPr lang="nl-BE" dirty="0" smtClean="0">
                <a:latin typeface="Corbel" panose="020B0503020204020204" pitchFamily="34" charset="0"/>
              </a:rPr>
              <a:t>Onderwijsondersteunende diensten</a:t>
            </a:r>
          </a:p>
          <a:p>
            <a:pPr lvl="1">
              <a:buFontTx/>
              <a:buChar char="-"/>
            </a:pPr>
            <a:r>
              <a:rPr lang="nl-BE" dirty="0" smtClean="0">
                <a:latin typeface="Corbel" panose="020B0503020204020204" pitchFamily="34" charset="0"/>
              </a:rPr>
              <a:t>Campusverantwoordelijkheid versus inhoudelijke verantwoordelijkheid voor de opleidingen</a:t>
            </a:r>
          </a:p>
          <a:p>
            <a:r>
              <a:rPr lang="nl-BE" b="1" dirty="0" smtClean="0">
                <a:latin typeface="Corbel" panose="020B0503020204020204" pitchFamily="34" charset="0"/>
              </a:rPr>
              <a:t>Subsidiariteit</a:t>
            </a:r>
          </a:p>
          <a:p>
            <a:pPr lvl="1">
              <a:buFontTx/>
              <a:buChar char="-"/>
            </a:pPr>
            <a:r>
              <a:rPr lang="nl-BE" dirty="0">
                <a:latin typeface="Corbel" panose="020B0503020204020204" pitchFamily="34" charset="0"/>
              </a:rPr>
              <a:t>Bespreking van enkele processen</a:t>
            </a:r>
          </a:p>
          <a:p>
            <a:r>
              <a:rPr lang="nl-BE" b="1" dirty="0" smtClean="0">
                <a:latin typeface="Corbel" panose="020B0503020204020204" pitchFamily="34" charset="0"/>
              </a:rPr>
              <a:t>Strategische speerpunten</a:t>
            </a:r>
          </a:p>
          <a:p>
            <a:pPr lvl="1">
              <a:buFontTx/>
              <a:buChar char="-"/>
            </a:pPr>
            <a:r>
              <a:rPr lang="nl-BE" dirty="0">
                <a:latin typeface="Corbel" panose="020B0503020204020204" pitchFamily="34" charset="0"/>
              </a:rPr>
              <a:t>Meerwaarde van het samengaan?</a:t>
            </a:r>
          </a:p>
          <a:p>
            <a:r>
              <a:rPr lang="nl-BE" b="1" dirty="0" smtClean="0">
                <a:latin typeface="Corbel" panose="020B0503020204020204" pitchFamily="34" charset="0"/>
              </a:rPr>
              <a:t>Welke werkgroepen </a:t>
            </a:r>
            <a:r>
              <a:rPr lang="nl-BE" sz="2800" dirty="0">
                <a:latin typeface="Corbel" panose="020B0503020204020204" pitchFamily="34" charset="0"/>
              </a:rPr>
              <a:t>in het leven roepen voor de </a:t>
            </a:r>
            <a:r>
              <a:rPr lang="nl-BE" sz="2800" dirty="0" err="1">
                <a:latin typeface="Corbel" panose="020B0503020204020204" pitchFamily="34" charset="0"/>
              </a:rPr>
              <a:t>CVO’s</a:t>
            </a:r>
            <a:r>
              <a:rPr lang="nl-BE" sz="2800" dirty="0">
                <a:latin typeface="Corbel" panose="020B0503020204020204" pitchFamily="34" charset="0"/>
              </a:rPr>
              <a:t> betrokken bij uw </a:t>
            </a:r>
            <a:r>
              <a:rPr lang="nl-BE" sz="2800" dirty="0" smtClean="0">
                <a:latin typeface="Corbel" panose="020B0503020204020204" pitchFamily="34" charset="0"/>
              </a:rPr>
              <a:t>samenwerking/fusie?</a:t>
            </a:r>
            <a:endParaRPr lang="nl-BE" sz="2800" dirty="0">
              <a:latin typeface="Corbel" panose="020B0503020204020204" pitchFamily="34" charset="0"/>
            </a:endParaRPr>
          </a:p>
          <a:p>
            <a:r>
              <a:rPr lang="nl-BE" dirty="0" smtClean="0"/>
              <a:t>……….</a:t>
            </a:r>
          </a:p>
          <a:p>
            <a:endParaRPr lang="nl-BE" dirty="0" smtClean="0"/>
          </a:p>
          <a:p>
            <a:endParaRPr lang="nl-BE" dirty="0"/>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2214440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1000"/>
                                        <p:tgtEl>
                                          <p:spTgt spid="3">
                                            <p:txEl>
                                              <p:pRg st="6" end="6"/>
                                            </p:txEl>
                                          </p:spTgt>
                                        </p:tgtEl>
                                      </p:cBhvr>
                                    </p:animEffect>
                                    <p:anim calcmode="lin" valueType="num">
                                      <p:cBhvr>
                                        <p:cTn id="3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Effect transition="in" filter="fade">
                                      <p:cBhvr>
                                        <p:cTn id="41" dur="1000"/>
                                        <p:tgtEl>
                                          <p:spTgt spid="3">
                                            <p:txEl>
                                              <p:pRg st="7" end="7"/>
                                            </p:txEl>
                                          </p:spTgt>
                                        </p:tgtEl>
                                      </p:cBhvr>
                                    </p:animEffect>
                                    <p:anim calcmode="lin" valueType="num">
                                      <p:cBhvr>
                                        <p:cTn id="4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1000"/>
                                        <p:tgtEl>
                                          <p:spTgt spid="3">
                                            <p:txEl>
                                              <p:pRg st="8" end="8"/>
                                            </p:txEl>
                                          </p:spTgt>
                                        </p:tgtEl>
                                      </p:cBhvr>
                                    </p:animEffect>
                                    <p:anim calcmode="lin" valueType="num">
                                      <p:cBhvr>
                                        <p:cTn id="4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Effect transition="in" filter="fade">
                                      <p:cBhvr>
                                        <p:cTn id="53" dur="1000"/>
                                        <p:tgtEl>
                                          <p:spTgt spid="3">
                                            <p:txEl>
                                              <p:pRg st="9" end="9"/>
                                            </p:txEl>
                                          </p:spTgt>
                                        </p:tgtEl>
                                      </p:cBhvr>
                                    </p:animEffect>
                                    <p:anim calcmode="lin" valueType="num">
                                      <p:cBhvr>
                                        <p:cTn id="5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3">
                                            <p:txEl>
                                              <p:pRg st="10" end="10"/>
                                            </p:txEl>
                                          </p:spTgt>
                                        </p:tgtEl>
                                        <p:attrNameLst>
                                          <p:attrName>style.visibility</p:attrName>
                                        </p:attrNameLst>
                                      </p:cBhvr>
                                      <p:to>
                                        <p:strVal val="visible"/>
                                      </p:to>
                                    </p:set>
                                    <p:animEffect transition="in" filter="fade">
                                      <p:cBhvr>
                                        <p:cTn id="60" dur="1000"/>
                                        <p:tgtEl>
                                          <p:spTgt spid="3">
                                            <p:txEl>
                                              <p:pRg st="10" end="10"/>
                                            </p:txEl>
                                          </p:spTgt>
                                        </p:tgtEl>
                                      </p:cBhvr>
                                    </p:animEffect>
                                    <p:anim calcmode="lin" valueType="num">
                                      <p:cBhvr>
                                        <p:cTn id="61"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2"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sp>
        <p:nvSpPr>
          <p:cNvPr id="3" name="Tijdelijke aanduiding voor inhoud 2"/>
          <p:cNvSpPr>
            <a:spLocks noGrp="1"/>
          </p:cNvSpPr>
          <p:nvPr>
            <p:ph idx="1"/>
          </p:nvPr>
        </p:nvSpPr>
        <p:spPr/>
        <p:txBody>
          <a:bodyPr/>
          <a:lstStyle/>
          <a:p>
            <a:pPr marL="0" indent="0" algn="ctr">
              <a:buNone/>
            </a:pPr>
            <a:endParaRPr lang="nl-BE" dirty="0" smtClean="0">
              <a:latin typeface="Corbel" panose="020B0503020204020204" pitchFamily="34" charset="0"/>
            </a:endParaRPr>
          </a:p>
          <a:p>
            <a:pPr marL="0" indent="0" algn="ctr">
              <a:buNone/>
            </a:pPr>
            <a:endParaRPr lang="nl-BE" dirty="0">
              <a:latin typeface="Corbel" panose="020B0503020204020204" pitchFamily="34" charset="0"/>
            </a:endParaRPr>
          </a:p>
          <a:p>
            <a:pPr marL="0" indent="0" algn="ctr">
              <a:buNone/>
            </a:pPr>
            <a:endParaRPr lang="nl-BE" dirty="0" smtClean="0">
              <a:latin typeface="Corbel" panose="020B0503020204020204" pitchFamily="34" charset="0"/>
            </a:endParaRPr>
          </a:p>
          <a:p>
            <a:pPr marL="0" indent="0" algn="ctr">
              <a:buNone/>
            </a:pPr>
            <a:r>
              <a:rPr lang="nl-BE" dirty="0" smtClean="0">
                <a:latin typeface="Corbel" panose="020B0503020204020204" pitchFamily="34" charset="0"/>
              </a:rPr>
              <a:t>Dank voor uw aandacht</a:t>
            </a:r>
          </a:p>
          <a:p>
            <a:pPr marL="0" indent="0" algn="ctr">
              <a:buNone/>
            </a:pPr>
            <a:r>
              <a:rPr lang="nl-BE" dirty="0" smtClean="0">
                <a:latin typeface="Corbel" panose="020B0503020204020204" pitchFamily="34" charset="0"/>
              </a:rPr>
              <a:t>Mia Sas</a:t>
            </a:r>
          </a:p>
          <a:p>
            <a:pPr marL="0" indent="0" algn="ctr">
              <a:buNone/>
            </a:pPr>
            <a:r>
              <a:rPr lang="nl-BE" sz="1800" dirty="0">
                <a:latin typeface="Corbel" panose="020B0503020204020204" pitchFamily="34" charset="0"/>
              </a:rPr>
              <a:t>m</a:t>
            </a:r>
            <a:r>
              <a:rPr lang="nl-BE" sz="1800" dirty="0" smtClean="0">
                <a:latin typeface="Corbel" panose="020B0503020204020204" pitchFamily="34" charset="0"/>
              </a:rPr>
              <a:t>ia.sas@telenet.be</a:t>
            </a:r>
            <a:endParaRPr lang="nl-BE" sz="1800" dirty="0">
              <a:latin typeface="Corbel" panose="020B0503020204020204" pitchFamily="34" charset="0"/>
            </a:endParaRPr>
          </a:p>
          <a:p>
            <a:pPr marL="0" indent="0" algn="ctr">
              <a:buNone/>
            </a:pPr>
            <a:endParaRPr lang="nl-BE" dirty="0">
              <a:latin typeface="Corbel" panose="020B0503020204020204" pitchFamily="34" charset="0"/>
            </a:endParaRPr>
          </a:p>
        </p:txBody>
      </p:sp>
      <p:sp>
        <p:nvSpPr>
          <p:cNvPr id="4" name="Tijdelijke aanduiding voor voettekst 3"/>
          <p:cNvSpPr>
            <a:spLocks noGrp="1"/>
          </p:cNvSpPr>
          <p:nvPr>
            <p:ph type="ftr" sz="quarter" idx="11"/>
          </p:nvPr>
        </p:nvSpPr>
        <p:spPr/>
        <p:txBody>
          <a:bodyPr/>
          <a:lstStyle/>
          <a:p>
            <a:r>
              <a:rPr lang="nl-BE" smtClean="0"/>
              <a:t>Schaalvergroting is een voortdurend proces</a:t>
            </a:r>
            <a:endParaRPr lang="nl-BE"/>
          </a:p>
        </p:txBody>
      </p:sp>
    </p:spTree>
    <p:extLst>
      <p:ext uri="{BB962C8B-B14F-4D97-AF65-F5344CB8AC3E}">
        <p14:creationId xmlns:p14="http://schemas.microsoft.com/office/powerpoint/2010/main" val="1417675444"/>
      </p:ext>
    </p:extLst>
  </p:cSld>
  <p:clrMapOvr>
    <a:masterClrMapping/>
  </p:clrMapOvr>
  <p:timing>
    <p:tnLst>
      <p:par>
        <p:cTn id="1" dur="indefinite" restart="never" nodeType="tmRoot"/>
      </p:par>
    </p:tnLst>
  </p:timing>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478</TotalTime>
  <Words>849</Words>
  <Application>Microsoft Office PowerPoint</Application>
  <PresentationFormat>Diavoorstelling (4:3)</PresentationFormat>
  <Paragraphs>283</Paragraphs>
  <Slides>22</Slides>
  <Notes>22</Notes>
  <HiddenSlides>0</HiddenSlides>
  <MMClips>0</MMClips>
  <ScaleCrop>false</ScaleCrop>
  <HeadingPairs>
    <vt:vector size="4" baseType="variant">
      <vt:variant>
        <vt:lpstr>Thema</vt:lpstr>
      </vt:variant>
      <vt:variant>
        <vt:i4>1</vt:i4>
      </vt:variant>
      <vt:variant>
        <vt:lpstr>Diatitels</vt:lpstr>
      </vt:variant>
      <vt:variant>
        <vt:i4>22</vt:i4>
      </vt:variant>
    </vt:vector>
  </HeadingPairs>
  <TitlesOfParts>
    <vt:vector size="23" baseType="lpstr">
      <vt:lpstr>Kantoorthema</vt:lpstr>
      <vt:lpstr>Big is beautiful?!  Schaalvergroting in het Katholiek Volwassenenonderwijs  Schaalvergroting is een voortdurend proces  </vt:lpstr>
      <vt:lpstr>PowerPoint-presentatie</vt:lpstr>
      <vt:lpstr> En ook: </vt:lpstr>
      <vt:lpstr>PowerPoint-presentatie</vt:lpstr>
      <vt:lpstr> Samengevat: </vt:lpstr>
      <vt:lpstr>Schaalvergroting is een voortdurend proces</vt:lpstr>
      <vt:lpstr>De weg naar schaalvergroting</vt:lpstr>
      <vt:lpstr>2. Strategische speerpunten van het bestuur</vt:lpstr>
      <vt:lpstr>2. Strategische speerpunten van het bestuur</vt:lpstr>
      <vt:lpstr>2. Strategische speerpunten van het bestuur</vt:lpstr>
      <vt:lpstr>3. Formuleren van een missie</vt:lpstr>
      <vt:lpstr>4.Creëren van een nieuwe organisatiestructuur</vt:lpstr>
      <vt:lpstr>4.Creëren van een nieuwe organisatiestructuur</vt:lpstr>
      <vt:lpstr>PowerPoint-presentatie</vt:lpstr>
      <vt:lpstr>PowerPoint-presentatie</vt:lpstr>
      <vt:lpstr>4.Creëren van een nieuwe organisatiestructuur</vt:lpstr>
      <vt:lpstr>5. In kaart brengen van de subsidiariteit</vt:lpstr>
      <vt:lpstr>6. ‘Cultuur’ op de campussen</vt:lpstr>
      <vt:lpstr>7. Gedetecteerde werkpunten na twee jaar fusie</vt:lpstr>
      <vt:lpstr>7. Gedetecteerde werkpunten na twee jaar fusie</vt:lpstr>
      <vt:lpstr>8. Thema’s toegepast op de CVO’s</vt:lpstr>
      <vt:lpstr>PowerPoint-presentatie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mathieu bemelmans</dc:creator>
  <cp:lastModifiedBy>mathieu bemelmans</cp:lastModifiedBy>
  <cp:revision>219</cp:revision>
  <cp:lastPrinted>2017-11-11T12:20:51Z</cp:lastPrinted>
  <dcterms:created xsi:type="dcterms:W3CDTF">2017-11-01T08:07:16Z</dcterms:created>
  <dcterms:modified xsi:type="dcterms:W3CDTF">2017-11-13T16:19:29Z</dcterms:modified>
</cp:coreProperties>
</file>