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3" r:id="rId9"/>
    <p:sldId id="264" r:id="rId10"/>
    <p:sldId id="262" r:id="rId11"/>
    <p:sldId id="265" r:id="rId12"/>
  </p:sldIdLst>
  <p:sldSz cx="9144000" cy="6858000" type="screen4x3"/>
  <p:notesSz cx="6858000" cy="9144000"/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9657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0591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2895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462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2584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8464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9779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3176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747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4978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5793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C7E7A-EFE8-2C4B-8FE5-0F3D2B6D303E}" type="datetimeFigureOut">
              <a:rPr lang="nl-NL" smtClean="0"/>
              <a:t>23/11/17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1241-763B-DC47-BB10-D3550AA4D2A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9591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Big is </a:t>
            </a:r>
            <a:r>
              <a:rPr lang="nl-NL" dirty="0" err="1" smtClean="0"/>
              <a:t>Beautiful</a:t>
            </a:r>
            <a:r>
              <a:rPr lang="nl-NL" dirty="0" smtClean="0"/>
              <a:t> ?</a:t>
            </a:r>
            <a:br>
              <a:rPr lang="nl-NL" dirty="0" smtClean="0"/>
            </a:br>
            <a:r>
              <a:rPr lang="nl-NL" dirty="0"/>
              <a:t>c</a:t>
            </a:r>
            <a:r>
              <a:rPr lang="nl-NL" dirty="0" smtClean="0"/>
              <a:t>ongres </a:t>
            </a:r>
            <a:r>
              <a:rPr lang="nl-NL" dirty="0" err="1"/>
              <a:t>v</a:t>
            </a:r>
            <a:r>
              <a:rPr lang="nl-NL" smtClean="0"/>
              <a:t>olwassen</a:t>
            </a:r>
            <a:r>
              <a:rPr lang="nl-NL" dirty="0" smtClean="0"/>
              <a:t>-onderwijs</a:t>
            </a:r>
            <a:br>
              <a:rPr lang="nl-NL" dirty="0" smtClean="0"/>
            </a:br>
            <a:r>
              <a:rPr lang="nl-NL" sz="2200" dirty="0" smtClean="0"/>
              <a:t>Blankenberge  22-23 november 2017</a:t>
            </a:r>
            <a:endParaRPr lang="nl-NL" sz="2200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t</a:t>
            </a:r>
            <a:r>
              <a:rPr lang="nl-NL" dirty="0" smtClean="0"/>
              <a:t>rends / uitdagingen / inzichten / </a:t>
            </a:r>
            <a:endParaRPr lang="nl-NL" dirty="0" smtClean="0"/>
          </a:p>
          <a:p>
            <a:r>
              <a:rPr lang="nl-NL" sz="1400" dirty="0" smtClean="0"/>
              <a:t>Dirk Vanhegen</a:t>
            </a:r>
            <a:endParaRPr lang="nl-NL" sz="1400" dirty="0"/>
          </a:p>
        </p:txBody>
      </p:sp>
      <p:sp>
        <p:nvSpPr>
          <p:cNvPr id="4" name="Tekstvak 3"/>
          <p:cNvSpPr txBox="1"/>
          <p:nvPr/>
        </p:nvSpPr>
        <p:spPr>
          <a:xfrm>
            <a:off x="3735917" y="467783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61860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First screen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Smartphone wordt / is  de first screen </a:t>
            </a:r>
          </a:p>
          <a:p>
            <a:pPr marL="457200" lvl="1" indent="0">
              <a:buNone/>
            </a:pPr>
            <a:r>
              <a:rPr lang="nl-NL" dirty="0" smtClean="0"/>
              <a:t>° </a:t>
            </a:r>
            <a:r>
              <a:rPr lang="nl-NL" dirty="0" err="1" smtClean="0"/>
              <a:t>smartphone</a:t>
            </a:r>
            <a:r>
              <a:rPr lang="nl-NL" dirty="0" smtClean="0"/>
              <a:t> als middel om te communiceren, te “</a:t>
            </a:r>
            <a:r>
              <a:rPr lang="nl-NL" dirty="0" err="1" smtClean="0"/>
              <a:t>liken</a:t>
            </a:r>
            <a:r>
              <a:rPr lang="nl-NL" dirty="0" smtClean="0"/>
              <a:t>”, te delen, uit te nodigen, te interageren, te betalen, transacties te doen</a:t>
            </a:r>
            <a:endParaRPr lang="nl-NL" dirty="0"/>
          </a:p>
          <a:p>
            <a:pPr marL="457200" lvl="1" indent="0">
              <a:buNone/>
            </a:pPr>
            <a:endParaRPr lang="nl-NL" dirty="0" smtClean="0"/>
          </a:p>
          <a:p>
            <a:pPr marL="457200" lvl="1" indent="0">
              <a:buNone/>
            </a:pPr>
            <a:r>
              <a:rPr lang="nl-NL" dirty="0" smtClean="0"/>
              <a:t>? Is onze organisatie al “ digital first “ </a:t>
            </a:r>
          </a:p>
          <a:p>
            <a:pPr marL="457200" lvl="1" indent="0">
              <a:buNone/>
            </a:pPr>
            <a:r>
              <a:rPr lang="nl-NL" dirty="0" smtClean="0"/>
              <a:t>? Bereiden we onze organisatie voor op “ digital </a:t>
            </a:r>
            <a:r>
              <a:rPr lang="nl-NL" dirty="0" err="1" smtClean="0"/>
              <a:t>only</a:t>
            </a:r>
            <a:r>
              <a:rPr lang="nl-NL" dirty="0" smtClean="0"/>
              <a:t> “</a:t>
            </a:r>
          </a:p>
          <a:p>
            <a:pPr marL="457200" lvl="1" indent="0">
              <a:buNone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447505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Data is het nieuwe goud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dirty="0" smtClean="0"/>
              <a:t>De consument centraal </a:t>
            </a:r>
          </a:p>
          <a:p>
            <a:pPr marL="457200" lvl="1" indent="0">
              <a:buNone/>
            </a:pPr>
            <a:r>
              <a:rPr lang="nl-NL" dirty="0" smtClean="0"/>
              <a:t>° de consument  kennen en dus meer inspelen op zijn behoeftes, meer betrokkenheid creëren</a:t>
            </a:r>
          </a:p>
          <a:p>
            <a:pPr marL="457200" lvl="1" indent="0">
              <a:buNone/>
            </a:pPr>
            <a:r>
              <a:rPr lang="nl-NL" dirty="0" smtClean="0"/>
              <a:t>° personalisatie als antwoord op niet efficiënte </a:t>
            </a:r>
            <a:r>
              <a:rPr lang="nl-NL" dirty="0" err="1" smtClean="0"/>
              <a:t>massa-communicatie</a:t>
            </a:r>
            <a:endParaRPr lang="nl-NL" dirty="0" smtClean="0"/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r>
              <a:rPr lang="nl-NL" dirty="0" smtClean="0"/>
              <a:t>? Hoe goed kennen we onze cursist  ( persona, behoeftes, gebruik van onze cursussen, hoe komt hij/zij in contact met ons )</a:t>
            </a:r>
          </a:p>
          <a:p>
            <a:pPr marL="457200" lvl="1" indent="0">
              <a:buNone/>
            </a:pPr>
            <a:r>
              <a:rPr lang="nl-NL" dirty="0" smtClean="0"/>
              <a:t>? Wat doen we met deze data </a:t>
            </a:r>
          </a:p>
          <a:p>
            <a:pPr marL="457200" lvl="1" indent="0">
              <a:buNone/>
            </a:pPr>
            <a:r>
              <a:rPr lang="nl-NL" dirty="0" smtClean="0"/>
              <a:t>? Zijn we in regel met nieuwe privacy verordening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51321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Video , video , video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Meer en meer wordt online gebruikt om video te consumeren. </a:t>
            </a:r>
            <a:endParaRPr lang="nl-NL" dirty="0"/>
          </a:p>
          <a:p>
            <a:pPr marL="457200" lvl="1" indent="0">
              <a:buNone/>
            </a:pPr>
            <a:r>
              <a:rPr lang="nl-NL" dirty="0" smtClean="0"/>
              <a:t>° video wordt beschouwd als een belangrijk middel om te communiceren.</a:t>
            </a:r>
          </a:p>
          <a:p>
            <a:pPr marL="457200" lvl="1" indent="0">
              <a:buNone/>
            </a:pPr>
            <a:r>
              <a:rPr lang="nl-NL" dirty="0" smtClean="0"/>
              <a:t>? Gebruiken we video voor onze promotie</a:t>
            </a:r>
          </a:p>
          <a:p>
            <a:pPr marL="457200" lvl="1" indent="0">
              <a:buNone/>
            </a:pPr>
            <a:r>
              <a:rPr lang="nl-NL" dirty="0" smtClean="0"/>
              <a:t>? </a:t>
            </a:r>
            <a:r>
              <a:rPr lang="nl-NL" dirty="0" err="1" smtClean="0"/>
              <a:t>Streaming</a:t>
            </a:r>
            <a:r>
              <a:rPr lang="nl-NL" dirty="0" smtClean="0"/>
              <a:t> als nieuw </a:t>
            </a:r>
            <a:r>
              <a:rPr lang="nl-NL" dirty="0" err="1" smtClean="0"/>
              <a:t>distributie-kanaal</a:t>
            </a:r>
            <a:r>
              <a:rPr lang="nl-NL" dirty="0" smtClean="0"/>
              <a:t> voor onze cursussen</a:t>
            </a:r>
          </a:p>
          <a:p>
            <a:pPr marL="457200" lvl="1" indent="0">
              <a:buNone/>
            </a:pPr>
            <a:r>
              <a:rPr lang="nl-NL" i="1" dirty="0" smtClean="0"/>
              <a:t>……. en audio wordt de next “ big </a:t>
            </a:r>
            <a:r>
              <a:rPr lang="nl-NL" i="1" dirty="0" err="1" smtClean="0"/>
              <a:t>thing</a:t>
            </a:r>
            <a:r>
              <a:rPr lang="nl-NL" i="1" dirty="0" smtClean="0"/>
              <a:t> “ </a:t>
            </a:r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67540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</a:t>
            </a:r>
            <a:r>
              <a:rPr lang="nl-NL" dirty="0" smtClean="0"/>
              <a:t>torytelling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Consument is “</a:t>
            </a:r>
            <a:r>
              <a:rPr lang="nl-NL" dirty="0" err="1" smtClean="0"/>
              <a:t>reclamemoe</a:t>
            </a:r>
            <a:r>
              <a:rPr lang="nl-NL" dirty="0" smtClean="0"/>
              <a:t>” door teveel, niet relevante boodschappen.</a:t>
            </a:r>
            <a:r>
              <a:rPr lang="nl-NL" dirty="0"/>
              <a:t> </a:t>
            </a:r>
            <a:r>
              <a:rPr lang="nl-NL" dirty="0" smtClean="0"/>
              <a:t>Content-marketing wil hier een antwoord formuleren</a:t>
            </a:r>
          </a:p>
          <a:p>
            <a:endParaRPr lang="nl-NL" dirty="0" smtClean="0"/>
          </a:p>
          <a:p>
            <a:pPr marL="457200" lvl="1" indent="0">
              <a:buNone/>
            </a:pPr>
            <a:r>
              <a:rPr lang="nl-NL" dirty="0" smtClean="0"/>
              <a:t>° ? Brengen we voldoende verhalen , of blijven we via klassieke communicatie werken .</a:t>
            </a:r>
          </a:p>
          <a:p>
            <a:pPr marL="457200" lvl="1" indent="0">
              <a:buNone/>
            </a:pPr>
            <a:r>
              <a:rPr lang="nl-NL" dirty="0" smtClean="0"/>
              <a:t>° ? We hebben 1000den verhalen , maar wat doen we ermee</a:t>
            </a:r>
          </a:p>
        </p:txBody>
      </p:sp>
    </p:spTree>
    <p:extLst>
      <p:ext uri="{BB962C8B-B14F-4D97-AF65-F5344CB8AC3E}">
        <p14:creationId xmlns:p14="http://schemas.microsoft.com/office/powerpoint/2010/main" val="2432567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diversiteit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Media moet meer inzetten op diversiteit </a:t>
            </a:r>
          </a:p>
          <a:p>
            <a:pPr lvl="1">
              <a:buFontTx/>
              <a:buChar char="-"/>
            </a:pPr>
            <a:r>
              <a:rPr lang="nl-NL" dirty="0" smtClean="0"/>
              <a:t>Beeld van samenleving is te </a:t>
            </a:r>
            <a:r>
              <a:rPr lang="nl-NL" dirty="0" err="1" smtClean="0"/>
              <a:t>éénzijdig</a:t>
            </a:r>
            <a:endParaRPr lang="nl-NL" dirty="0" smtClean="0"/>
          </a:p>
          <a:p>
            <a:pPr lvl="1">
              <a:buFontTx/>
              <a:buChar char="-"/>
            </a:pPr>
            <a:r>
              <a:rPr lang="nl-NL" dirty="0" smtClean="0"/>
              <a:t>Meer aandacht voor diversiteit van de samenleving ( gekleurd, man/vrouw, leeftijd, … )</a:t>
            </a:r>
          </a:p>
          <a:p>
            <a:pPr lvl="1">
              <a:buFontTx/>
              <a:buChar char="-"/>
            </a:pPr>
            <a:r>
              <a:rPr lang="nl-NL" dirty="0" smtClean="0"/>
              <a:t>Meer aandacht voor “meerstemmigheid “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3994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uitdagingen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Concurrentiele omgeving met meer en meer “ ( sterke ) merken “   </a:t>
            </a:r>
            <a:r>
              <a:rPr lang="nl-NL" sz="2000" dirty="0" smtClean="0"/>
              <a:t>( Thomas More, </a:t>
            </a:r>
            <a:r>
              <a:rPr lang="nl-NL" sz="2000" dirty="0" err="1" smtClean="0"/>
              <a:t>Vives</a:t>
            </a:r>
            <a:r>
              <a:rPr lang="nl-NL" sz="2000" dirty="0" smtClean="0"/>
              <a:t>, </a:t>
            </a:r>
            <a:r>
              <a:rPr lang="nl-NL" sz="2000" dirty="0" err="1" smtClean="0"/>
              <a:t>Ap</a:t>
            </a:r>
            <a:r>
              <a:rPr lang="nl-NL" sz="2000" dirty="0" smtClean="0"/>
              <a:t>, </a:t>
            </a:r>
            <a:r>
              <a:rPr lang="nl-NL" sz="2000" dirty="0" err="1" smtClean="0"/>
              <a:t>Pixl</a:t>
            </a:r>
            <a:r>
              <a:rPr lang="nl-NL" sz="2000" dirty="0" smtClean="0"/>
              <a:t> , </a:t>
            </a:r>
            <a:r>
              <a:rPr lang="nl-NL" sz="2000" dirty="0" err="1" smtClean="0"/>
              <a:t>Odysee</a:t>
            </a:r>
            <a:r>
              <a:rPr lang="nl-NL" sz="2000" dirty="0" smtClean="0"/>
              <a:t>, </a:t>
            </a:r>
            <a:r>
              <a:rPr lang="nl-NL" sz="2000" dirty="0" err="1" smtClean="0"/>
              <a:t>Berlitz</a:t>
            </a:r>
            <a:r>
              <a:rPr lang="nl-NL" sz="2000" dirty="0" smtClean="0"/>
              <a:t>, </a:t>
            </a:r>
            <a:r>
              <a:rPr lang="nl-NL" sz="2000" dirty="0" err="1" smtClean="0"/>
              <a:t>Syntra</a:t>
            </a:r>
            <a:r>
              <a:rPr lang="nl-NL" sz="2000" dirty="0" smtClean="0"/>
              <a:t> , … )</a:t>
            </a:r>
          </a:p>
          <a:p>
            <a:endParaRPr lang="nl-NL" sz="2000" dirty="0" smtClean="0"/>
          </a:p>
          <a:p>
            <a:pPr marL="457200" lvl="1" indent="0">
              <a:buNone/>
            </a:pPr>
            <a:r>
              <a:rPr lang="nl-NL" dirty="0" smtClean="0"/>
              <a:t>° ? hoe sterk zijn onze merken</a:t>
            </a:r>
          </a:p>
          <a:p>
            <a:pPr marL="457200" lvl="1" indent="0">
              <a:buNone/>
            </a:pPr>
            <a:r>
              <a:rPr lang="nl-NL" dirty="0" smtClean="0"/>
              <a:t>° ? </a:t>
            </a:r>
            <a:r>
              <a:rPr lang="nl-NL" dirty="0"/>
              <a:t> z</a:t>
            </a:r>
            <a:r>
              <a:rPr lang="nl-NL" dirty="0" smtClean="0"/>
              <a:t>ijn we top of mind , zijn we voldoende zichtbaar</a:t>
            </a:r>
          </a:p>
          <a:p>
            <a:pPr marL="457200" lvl="1" indent="0">
              <a:buNone/>
            </a:pPr>
            <a:r>
              <a:rPr lang="nl-NL" dirty="0" smtClean="0"/>
              <a:t>° ? </a:t>
            </a:r>
            <a:r>
              <a:rPr lang="nl-NL" dirty="0"/>
              <a:t> h</a:t>
            </a:r>
            <a:r>
              <a:rPr lang="nl-NL" dirty="0" smtClean="0"/>
              <a:t>ebben we voldoende  middelen hiervoor </a:t>
            </a:r>
          </a:p>
          <a:p>
            <a:pPr marL="457200" lvl="1" indent="0">
              <a:buNone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3738726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uitdagingen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dirty="0" smtClean="0"/>
              <a:t>nieuwe privacy-regels, nieuwe </a:t>
            </a:r>
            <a:r>
              <a:rPr lang="nl-NL" dirty="0" err="1" smtClean="0"/>
              <a:t>communicatie-vormen</a:t>
            </a:r>
            <a:r>
              <a:rPr lang="nl-NL" dirty="0" smtClean="0"/>
              <a:t>, data capteren en gebruiken, </a:t>
            </a:r>
            <a:r>
              <a:rPr lang="nl-NL" smtClean="0"/>
              <a:t>recommendations…</a:t>
            </a:r>
            <a:endParaRPr lang="nl-NL" dirty="0" smtClean="0"/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 smtClean="0"/>
              <a:t>	°  ? Heeft onze bestaande organisatie hier 	voldoende competenties voor 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° ? Is er nood aan meer professionalisering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°  ? Ziet onze organisatie de nood hiervan in</a:t>
            </a:r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/>
              <a:t>	</a:t>
            </a:r>
            <a:endParaRPr lang="nl-NL" dirty="0" smtClean="0"/>
          </a:p>
          <a:p>
            <a:pPr marL="0" indent="0">
              <a:buNone/>
            </a:pPr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15971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uitdagingen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classroom of the </a:t>
            </a:r>
            <a:r>
              <a:rPr lang="nl-NL" dirty="0" err="1" smtClean="0"/>
              <a:t>future</a:t>
            </a:r>
            <a:r>
              <a:rPr lang="nl-NL" dirty="0" smtClean="0"/>
              <a:t>  : met afstandsonderwijs, cursus volgen op verschillende locaties, live-</a:t>
            </a:r>
            <a:r>
              <a:rPr lang="nl-NL" dirty="0" err="1" smtClean="0"/>
              <a:t>streaming</a:t>
            </a:r>
            <a:endParaRPr lang="nl-NL" dirty="0" smtClean="0"/>
          </a:p>
          <a:p>
            <a:r>
              <a:rPr lang="nl-NL" dirty="0" err="1"/>
              <a:t>m</a:t>
            </a:r>
            <a:r>
              <a:rPr lang="nl-NL" dirty="0" err="1" smtClean="0"/>
              <a:t>ulti</a:t>
            </a:r>
            <a:r>
              <a:rPr lang="nl-NL" dirty="0" smtClean="0"/>
              <a:t>- linguale omgeving ( anderstaligen 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19812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Oppassen om “ kind met badwater “  weg te gooien : </a:t>
            </a:r>
          </a:p>
          <a:p>
            <a:pPr marL="457200" lvl="1" indent="0">
              <a:buNone/>
            </a:pPr>
            <a:r>
              <a:rPr lang="nl-NL" dirty="0" smtClean="0"/>
              <a:t>° lokale verankering</a:t>
            </a:r>
          </a:p>
          <a:p>
            <a:pPr marL="457200" lvl="1" indent="0">
              <a:buNone/>
            </a:pPr>
            <a:r>
              <a:rPr lang="nl-NL" dirty="0" smtClean="0"/>
              <a:t>° reputatie </a:t>
            </a:r>
          </a:p>
          <a:p>
            <a:pPr marL="457200" lvl="1" indent="0">
              <a:buNone/>
            </a:pPr>
            <a:r>
              <a:rPr lang="nl-NL" dirty="0" smtClean="0"/>
              <a:t>° opgebouwde kennis , relatie met cursisten en docenten</a:t>
            </a:r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endParaRPr lang="nl-NL" dirty="0" smtClean="0"/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0377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En wat met de digitale kloof , wat met  cursisten die offline zijn ?</a:t>
            </a:r>
          </a:p>
          <a:p>
            <a:pPr marL="457200" lvl="1" indent="0">
              <a:buNone/>
            </a:pPr>
            <a:endParaRPr lang="nl-NL" dirty="0" smtClean="0"/>
          </a:p>
          <a:p>
            <a:pPr marL="457200" lvl="1" indent="0">
              <a:buNone/>
            </a:pPr>
            <a:r>
              <a:rPr lang="nl-NL" dirty="0" smtClean="0"/>
              <a:t>° </a:t>
            </a:r>
            <a:r>
              <a:rPr lang="nl-NL" smtClean="0"/>
              <a:t>maatschappelijke opdracht, </a:t>
            </a:r>
            <a:r>
              <a:rPr lang="nl-NL" dirty="0" smtClean="0"/>
              <a:t>dus dubbele communicatie</a:t>
            </a:r>
          </a:p>
          <a:p>
            <a:pPr marL="457200" lvl="1" indent="0">
              <a:buNone/>
            </a:pPr>
            <a:r>
              <a:rPr lang="nl-NL" dirty="0" smtClean="0"/>
              <a:t>° maken we ze  “ </a:t>
            </a:r>
            <a:r>
              <a:rPr lang="nl-NL" dirty="0" err="1" smtClean="0"/>
              <a:t>on-line</a:t>
            </a:r>
            <a:r>
              <a:rPr lang="nl-NL" dirty="0" smtClean="0"/>
              <a:t> “ </a:t>
            </a:r>
          </a:p>
        </p:txBody>
      </p:sp>
    </p:spTree>
    <p:extLst>
      <p:ext uri="{BB962C8B-B14F-4D97-AF65-F5344CB8AC3E}">
        <p14:creationId xmlns:p14="http://schemas.microsoft.com/office/powerpoint/2010/main" val="2868602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445</Words>
  <Application>Microsoft Macintosh PowerPoint</Application>
  <PresentationFormat>Diavoorstelling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2" baseType="lpstr">
      <vt:lpstr>Office-thema</vt:lpstr>
      <vt:lpstr>Big is Beautiful ? congres volwassen-onderwijs Blankenberge  22-23 november 2017</vt:lpstr>
      <vt:lpstr>First screen</vt:lpstr>
      <vt:lpstr>Data is het nieuwe goud</vt:lpstr>
      <vt:lpstr>Video , video , video</vt:lpstr>
      <vt:lpstr>Storytelling</vt:lpstr>
      <vt:lpstr>diversiteit</vt:lpstr>
      <vt:lpstr>uitdagingen</vt:lpstr>
      <vt:lpstr>uitdagingen</vt:lpstr>
      <vt:lpstr>uitdagingen</vt:lpstr>
      <vt:lpstr>valkuilen</vt:lpstr>
      <vt:lpstr>valkuilen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VOLWASSEN-ONDERWIJS</dc:title>
  <dc:creator>Dirk Vanhegen</dc:creator>
  <cp:lastModifiedBy>Dirk Vanhegen</cp:lastModifiedBy>
  <cp:revision>14</cp:revision>
  <dcterms:created xsi:type="dcterms:W3CDTF">2017-11-16T09:50:55Z</dcterms:created>
  <dcterms:modified xsi:type="dcterms:W3CDTF">2017-11-23T06:07:02Z</dcterms:modified>
</cp:coreProperties>
</file>