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4" r:id="rId1"/>
    <p:sldMasterId id="2147483682" r:id="rId2"/>
    <p:sldMasterId id="2147483688" r:id="rId3"/>
  </p:sldMasterIdLst>
  <p:notesMasterIdLst>
    <p:notesMasterId r:id="rId48"/>
  </p:notesMasterIdLst>
  <p:handoutMasterIdLst>
    <p:handoutMasterId r:id="rId49"/>
  </p:handoutMasterIdLst>
  <p:sldIdLst>
    <p:sldId id="443" r:id="rId4"/>
    <p:sldId id="400" r:id="rId5"/>
    <p:sldId id="401" r:id="rId6"/>
    <p:sldId id="421" r:id="rId7"/>
    <p:sldId id="264" r:id="rId8"/>
    <p:sldId id="423" r:id="rId9"/>
    <p:sldId id="300" r:id="rId10"/>
    <p:sldId id="301" r:id="rId11"/>
    <p:sldId id="302" r:id="rId12"/>
    <p:sldId id="351" r:id="rId13"/>
    <p:sldId id="424" r:id="rId14"/>
    <p:sldId id="353" r:id="rId15"/>
    <p:sldId id="354" r:id="rId16"/>
    <p:sldId id="402" r:id="rId17"/>
    <p:sldId id="403" r:id="rId18"/>
    <p:sldId id="405" r:id="rId19"/>
    <p:sldId id="406" r:id="rId20"/>
    <p:sldId id="356" r:id="rId21"/>
    <p:sldId id="407" r:id="rId22"/>
    <p:sldId id="358" r:id="rId23"/>
    <p:sldId id="430" r:id="rId24"/>
    <p:sldId id="432" r:id="rId25"/>
    <p:sldId id="431" r:id="rId26"/>
    <p:sldId id="425" r:id="rId27"/>
    <p:sldId id="433" r:id="rId28"/>
    <p:sldId id="426" r:id="rId29"/>
    <p:sldId id="427" r:id="rId30"/>
    <p:sldId id="413" r:id="rId31"/>
    <p:sldId id="428" r:id="rId32"/>
    <p:sldId id="429" r:id="rId33"/>
    <p:sldId id="416" r:id="rId34"/>
    <p:sldId id="419" r:id="rId35"/>
    <p:sldId id="420" r:id="rId36"/>
    <p:sldId id="417" r:id="rId37"/>
    <p:sldId id="435" r:id="rId38"/>
    <p:sldId id="376" r:id="rId39"/>
    <p:sldId id="437" r:id="rId40"/>
    <p:sldId id="439" r:id="rId41"/>
    <p:sldId id="436" r:id="rId42"/>
    <p:sldId id="440" r:id="rId43"/>
    <p:sldId id="418" r:id="rId44"/>
    <p:sldId id="438" r:id="rId45"/>
    <p:sldId id="441" r:id="rId46"/>
    <p:sldId id="444" r:id="rId47"/>
  </p:sldIdLst>
  <p:sldSz cx="9144000" cy="6858000" type="screen4x3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3C92FF-4B68-4749-BB06-2BEE5E106430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C9CC42DA-32F9-4850-84B5-E86E95F315EE}">
      <dgm:prSet phldrT="[Tekst]"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1/1/2003:</a:t>
          </a:r>
          <a:endParaRPr lang="nl-BE" sz="1400" dirty="0">
            <a:latin typeface="Corbel" panose="020B0503020204020204" pitchFamily="34" charset="0"/>
          </a:endParaRPr>
        </a:p>
      </dgm:t>
    </dgm:pt>
    <dgm:pt modelId="{BEB49F05-7344-438B-9448-E3C17AF5A13A}" type="parTrans" cxnId="{D3D86BCD-ECB9-4D8A-BD78-23460F0D6DD0}">
      <dgm:prSet/>
      <dgm:spPr/>
      <dgm:t>
        <a:bodyPr/>
        <a:lstStyle/>
        <a:p>
          <a:endParaRPr lang="nl-BE"/>
        </a:p>
      </dgm:t>
    </dgm:pt>
    <dgm:pt modelId="{458B26E6-20F7-4D41-AAD2-F4F8BCE954DC}" type="sibTrans" cxnId="{D3D86BCD-ECB9-4D8A-BD78-23460F0D6DD0}">
      <dgm:prSet/>
      <dgm:spPr/>
      <dgm:t>
        <a:bodyPr/>
        <a:lstStyle/>
        <a:p>
          <a:endParaRPr lang="nl-BE"/>
        </a:p>
      </dgm:t>
    </dgm:pt>
    <dgm:pt modelId="{3F9CEA74-F528-4626-B0D5-CD9715264FB1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1/9/2008</a:t>
          </a:r>
        </a:p>
      </dgm:t>
    </dgm:pt>
    <dgm:pt modelId="{78F93123-C204-4FE3-B31C-7448B1727A36}" type="parTrans" cxnId="{994390E8-C7B8-49EA-A999-C448075FBC9A}">
      <dgm:prSet/>
      <dgm:spPr/>
      <dgm:t>
        <a:bodyPr/>
        <a:lstStyle/>
        <a:p>
          <a:endParaRPr lang="nl-BE"/>
        </a:p>
      </dgm:t>
    </dgm:pt>
    <dgm:pt modelId="{54A4695D-B2E2-4C72-9611-317E32C3652B}" type="sibTrans" cxnId="{994390E8-C7B8-49EA-A999-C448075FBC9A}">
      <dgm:prSet/>
      <dgm:spPr/>
      <dgm:t>
        <a:bodyPr/>
        <a:lstStyle/>
        <a:p>
          <a:endParaRPr lang="nl-BE"/>
        </a:p>
      </dgm:t>
    </dgm:pt>
    <dgm:pt modelId="{CBA6CF3C-5E68-4FC1-9D72-D5FEAEC10EC2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1/10/2008</a:t>
          </a:r>
        </a:p>
      </dgm:t>
    </dgm:pt>
    <dgm:pt modelId="{6255631A-C438-4DAC-8CF0-BE464AB0310B}" type="parTrans" cxnId="{3C79EAFE-7B6E-4E4F-A36E-9B8860B83EA4}">
      <dgm:prSet/>
      <dgm:spPr/>
      <dgm:t>
        <a:bodyPr/>
        <a:lstStyle/>
        <a:p>
          <a:endParaRPr lang="nl-BE"/>
        </a:p>
      </dgm:t>
    </dgm:pt>
    <dgm:pt modelId="{F77A84AB-25E7-4208-AAF9-FAB8D4903786}" type="sibTrans" cxnId="{3C79EAFE-7B6E-4E4F-A36E-9B8860B83EA4}">
      <dgm:prSet/>
      <dgm:spPr/>
      <dgm:t>
        <a:bodyPr/>
        <a:lstStyle/>
        <a:p>
          <a:endParaRPr lang="nl-BE"/>
        </a:p>
      </dgm:t>
    </dgm:pt>
    <dgm:pt modelId="{3BF4F0C1-45A1-4309-9DD2-ED6C8CFB0EDA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Vanaf 1/10/2008: HUB</a:t>
          </a:r>
        </a:p>
      </dgm:t>
    </dgm:pt>
    <dgm:pt modelId="{0D78FBA4-CB38-4AF0-AA3D-55114663B56E}" type="parTrans" cxnId="{4E4762F1-3774-4ED3-BE84-24C4627FBFBD}">
      <dgm:prSet/>
      <dgm:spPr/>
      <dgm:t>
        <a:bodyPr/>
        <a:lstStyle/>
        <a:p>
          <a:endParaRPr lang="nl-BE"/>
        </a:p>
      </dgm:t>
    </dgm:pt>
    <dgm:pt modelId="{F206BC48-6542-43F2-A16C-B2A7F454B674}" type="sibTrans" cxnId="{4E4762F1-3774-4ED3-BE84-24C4627FBFBD}">
      <dgm:prSet/>
      <dgm:spPr/>
      <dgm:t>
        <a:bodyPr/>
        <a:lstStyle/>
        <a:p>
          <a:endParaRPr lang="nl-BE"/>
        </a:p>
      </dgm:t>
    </dgm:pt>
    <dgm:pt modelId="{A1826E3A-0479-48AD-8262-62EE58EAFB54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1/10/2013</a:t>
          </a:r>
        </a:p>
      </dgm:t>
    </dgm:pt>
    <dgm:pt modelId="{1781A9F6-A070-47B1-8ADF-BF145A08DF56}" type="parTrans" cxnId="{4A09878E-52FB-4D24-994B-B16D15D9A65B}">
      <dgm:prSet/>
      <dgm:spPr/>
      <dgm:t>
        <a:bodyPr/>
        <a:lstStyle/>
        <a:p>
          <a:endParaRPr lang="nl-BE"/>
        </a:p>
      </dgm:t>
    </dgm:pt>
    <dgm:pt modelId="{EE956C19-7969-4031-99A5-FF2F85DE7366}" type="sibTrans" cxnId="{4A09878E-52FB-4D24-994B-B16D15D9A65B}">
      <dgm:prSet/>
      <dgm:spPr/>
      <dgm:t>
        <a:bodyPr/>
        <a:lstStyle/>
        <a:p>
          <a:endParaRPr lang="nl-BE"/>
        </a:p>
      </dgm:t>
    </dgm:pt>
    <dgm:pt modelId="{248BF872-7796-401E-B8E5-5D8C27A6766C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In KAHO: IIW overgedragen aan KU Leuven</a:t>
          </a:r>
        </a:p>
      </dgm:t>
    </dgm:pt>
    <dgm:pt modelId="{373D42BB-5594-4213-90BE-D86568F80C46}" type="parTrans" cxnId="{D4CA80AE-1436-4E15-8DD8-C23625B64EA1}">
      <dgm:prSet/>
      <dgm:spPr/>
      <dgm:t>
        <a:bodyPr/>
        <a:lstStyle/>
        <a:p>
          <a:endParaRPr lang="nl-BE"/>
        </a:p>
      </dgm:t>
    </dgm:pt>
    <dgm:pt modelId="{7C94E0FE-17E0-4F4D-8FA0-989C1B8D74D8}" type="sibTrans" cxnId="{D4CA80AE-1436-4E15-8DD8-C23625B64EA1}">
      <dgm:prSet/>
      <dgm:spPr/>
      <dgm:t>
        <a:bodyPr/>
        <a:lstStyle/>
        <a:p>
          <a:endParaRPr lang="nl-BE"/>
        </a:p>
      </dgm:t>
    </dgm:pt>
    <dgm:pt modelId="{47FE130E-631C-4D63-997E-DF03A4016330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1/1/2014</a:t>
          </a:r>
        </a:p>
      </dgm:t>
    </dgm:pt>
    <dgm:pt modelId="{74B94E0C-5A97-4848-B26A-F316A5D90447}" type="parTrans" cxnId="{5A4C77BD-647A-4489-AD79-141291E204A2}">
      <dgm:prSet/>
      <dgm:spPr/>
      <dgm:t>
        <a:bodyPr/>
        <a:lstStyle/>
        <a:p>
          <a:endParaRPr lang="nl-BE"/>
        </a:p>
      </dgm:t>
    </dgm:pt>
    <dgm:pt modelId="{9FF0D339-9E10-41F2-BED6-40536B2232C3}" type="sibTrans" cxnId="{5A4C77BD-647A-4489-AD79-141291E204A2}">
      <dgm:prSet/>
      <dgm:spPr/>
      <dgm:t>
        <a:bodyPr/>
        <a:lstStyle/>
        <a:p>
          <a:endParaRPr lang="nl-BE"/>
        </a:p>
      </dgm:t>
    </dgm:pt>
    <dgm:pt modelId="{F5259CCA-CFF9-4774-B1DB-E3DFCB5E4FE2}">
      <dgm:prSet phldrT="[Tekst]"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EHSAL + KHB + Irishogeschool Brussel = EHSAL</a:t>
          </a:r>
          <a:endParaRPr lang="nl-BE" sz="1400" dirty="0">
            <a:latin typeface="Corbel" panose="020B0503020204020204" pitchFamily="34" charset="0"/>
          </a:endParaRPr>
        </a:p>
      </dgm:t>
    </dgm:pt>
    <dgm:pt modelId="{F2484DD8-DB5C-44E2-B876-277C3CBA390B}" type="parTrans" cxnId="{F5DBE0B6-B401-47FD-8E0B-712AC4B50D80}">
      <dgm:prSet/>
      <dgm:spPr/>
      <dgm:t>
        <a:bodyPr/>
        <a:lstStyle/>
        <a:p>
          <a:endParaRPr lang="nl-BE"/>
        </a:p>
      </dgm:t>
    </dgm:pt>
    <dgm:pt modelId="{E0B338BC-BB6A-48FF-B53A-C885E8BD5014}" type="sibTrans" cxnId="{F5DBE0B6-B401-47FD-8E0B-712AC4B50D80}">
      <dgm:prSet/>
      <dgm:spPr/>
      <dgm:t>
        <a:bodyPr/>
        <a:lstStyle/>
        <a:p>
          <a:endParaRPr lang="nl-BE"/>
        </a:p>
      </dgm:t>
    </dgm:pt>
    <dgm:pt modelId="{73FC5C67-21B0-497F-9BA6-6490F49CF6FF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EHSAL + Hoger Instituut voor Gezinswetenschappen</a:t>
          </a:r>
        </a:p>
      </dgm:t>
    </dgm:pt>
    <dgm:pt modelId="{62B94DA7-0DD4-47BC-8BA9-6D3BFE2523B6}" type="parTrans" cxnId="{B267D481-36A0-4A71-A4D2-3B30C8586D19}">
      <dgm:prSet/>
      <dgm:spPr/>
      <dgm:t>
        <a:bodyPr/>
        <a:lstStyle/>
        <a:p>
          <a:endParaRPr lang="nl-BE"/>
        </a:p>
      </dgm:t>
    </dgm:pt>
    <dgm:pt modelId="{C2C7F8B6-7E61-4829-9F8C-601A4623AF9B}" type="sibTrans" cxnId="{B267D481-36A0-4A71-A4D2-3B30C8586D19}">
      <dgm:prSet/>
      <dgm:spPr/>
      <dgm:t>
        <a:bodyPr/>
        <a:lstStyle/>
        <a:p>
          <a:endParaRPr lang="nl-BE"/>
        </a:p>
      </dgm:t>
    </dgm:pt>
    <dgm:pt modelId="{14D37FA1-612C-42F6-8D08-A6404091C388}">
      <dgm:prSet custT="1"/>
      <dgm:spPr/>
      <dgm:t>
        <a:bodyPr/>
        <a:lstStyle/>
        <a:p>
          <a:r>
            <a:rPr lang="nl-BE" sz="1300" dirty="0" smtClean="0">
              <a:latin typeface="Corbel" panose="020B0503020204020204" pitchFamily="34" charset="0"/>
            </a:rPr>
            <a:t>Academische opleidingen van HUB + KUB </a:t>
          </a:r>
          <a:br>
            <a:rPr lang="nl-BE" sz="1300" dirty="0" smtClean="0">
              <a:latin typeface="Corbel" panose="020B0503020204020204" pitchFamily="34" charset="0"/>
            </a:rPr>
          </a:br>
          <a:r>
            <a:rPr lang="nl-BE" sz="1300" dirty="0" smtClean="0">
              <a:latin typeface="Corbel" panose="020B0503020204020204" pitchFamily="34" charset="0"/>
              <a:sym typeface="Wingdings" panose="05000000000000000000" pitchFamily="2" charset="2"/>
            </a:rPr>
            <a:t> </a:t>
          </a:r>
          <a:r>
            <a:rPr lang="nl-BE" sz="1300" dirty="0" smtClean="0">
              <a:latin typeface="Corbel" panose="020B0503020204020204" pitchFamily="34" charset="0"/>
            </a:rPr>
            <a:t>overgedragen aan KU Leuven </a:t>
          </a:r>
        </a:p>
      </dgm:t>
    </dgm:pt>
    <dgm:pt modelId="{2E2D7781-ED05-4255-80C2-70DF4BB20126}" type="parTrans" cxnId="{3BD6A8B6-F85B-4426-AA6A-3E84BB0CC894}">
      <dgm:prSet/>
      <dgm:spPr/>
      <dgm:t>
        <a:bodyPr/>
        <a:lstStyle/>
        <a:p>
          <a:endParaRPr lang="nl-BE"/>
        </a:p>
      </dgm:t>
    </dgm:pt>
    <dgm:pt modelId="{08A2583E-F85D-43CB-B129-54EFADC1634D}" type="sibTrans" cxnId="{3BD6A8B6-F85B-4426-AA6A-3E84BB0CC894}">
      <dgm:prSet/>
      <dgm:spPr/>
      <dgm:t>
        <a:bodyPr/>
        <a:lstStyle/>
        <a:p>
          <a:endParaRPr lang="nl-BE"/>
        </a:p>
      </dgm:t>
    </dgm:pt>
    <dgm:pt modelId="{1BF01BF4-D28D-48DE-B61F-6D761BCA36A1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Fusie professionele opleidingen HUB en KAHO  = </a:t>
          </a:r>
          <a:r>
            <a:rPr lang="nl-BE" sz="1400" dirty="0" err="1" smtClean="0">
              <a:latin typeface="Corbel" panose="020B0503020204020204" pitchFamily="34" charset="0"/>
            </a:rPr>
            <a:t>Odisee</a:t>
          </a:r>
          <a:endParaRPr lang="nl-BE" sz="1400" dirty="0" smtClean="0">
            <a:latin typeface="Corbel" panose="020B0503020204020204" pitchFamily="34" charset="0"/>
          </a:endParaRPr>
        </a:p>
      </dgm:t>
    </dgm:pt>
    <dgm:pt modelId="{167A4219-CF01-4437-AE60-3C84F035497C}" type="parTrans" cxnId="{FEEFD539-F221-4BCF-833B-ACA55EE4EA97}">
      <dgm:prSet/>
      <dgm:spPr/>
      <dgm:t>
        <a:bodyPr/>
        <a:lstStyle/>
        <a:p>
          <a:endParaRPr lang="nl-BE"/>
        </a:p>
      </dgm:t>
    </dgm:pt>
    <dgm:pt modelId="{A991E8B3-0782-4DD2-BFDA-71B2B359D926}" type="sibTrans" cxnId="{FEEFD539-F221-4BCF-833B-ACA55EE4EA97}">
      <dgm:prSet/>
      <dgm:spPr/>
      <dgm:t>
        <a:bodyPr/>
        <a:lstStyle/>
        <a:p>
          <a:endParaRPr lang="nl-BE"/>
        </a:p>
      </dgm:t>
    </dgm:pt>
    <dgm:pt modelId="{A2C14CB0-0C74-4602-A407-BE9968435EA0}">
      <dgm:prSet custT="1"/>
      <dgm:spPr/>
      <dgm:t>
        <a:bodyPr/>
        <a:lstStyle/>
        <a:p>
          <a:r>
            <a:rPr lang="nl-BE" sz="1400" dirty="0" smtClean="0">
              <a:latin typeface="Corbel" panose="020B0503020204020204" pitchFamily="34" charset="0"/>
            </a:rPr>
            <a:t>EHSAL + VLEKHO + HONIM + KUB</a:t>
          </a:r>
        </a:p>
      </dgm:t>
    </dgm:pt>
    <dgm:pt modelId="{94102EA9-2A08-42B2-98E5-FA17DB964925}" type="parTrans" cxnId="{0A3BFA69-73C0-4DAD-B1E8-66D291770838}">
      <dgm:prSet/>
      <dgm:spPr/>
      <dgm:t>
        <a:bodyPr/>
        <a:lstStyle/>
        <a:p>
          <a:endParaRPr lang="nl-BE"/>
        </a:p>
      </dgm:t>
    </dgm:pt>
    <dgm:pt modelId="{6AD7879F-C36E-4699-8BD8-48245C90CFCA}" type="sibTrans" cxnId="{0A3BFA69-73C0-4DAD-B1E8-66D291770838}">
      <dgm:prSet/>
      <dgm:spPr/>
      <dgm:t>
        <a:bodyPr/>
        <a:lstStyle/>
        <a:p>
          <a:endParaRPr lang="nl-BE"/>
        </a:p>
      </dgm:t>
    </dgm:pt>
    <dgm:pt modelId="{921E4FC8-E453-4CAD-ABBA-CA47AD96E4F2}" type="pres">
      <dgm:prSet presAssocID="{4B3C92FF-4B68-4749-BB06-2BEE5E1064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41393D18-CC20-4F88-8E28-11C999D7E787}" type="pres">
      <dgm:prSet presAssocID="{47FE130E-631C-4D63-997E-DF03A4016330}" presName="boxAndChildren" presStyleCnt="0"/>
      <dgm:spPr/>
    </dgm:pt>
    <dgm:pt modelId="{149BB8F0-C4F2-41DE-987B-17E5F6039A9F}" type="pres">
      <dgm:prSet presAssocID="{47FE130E-631C-4D63-997E-DF03A4016330}" presName="parentTextBox" presStyleLbl="node1" presStyleIdx="0" presStyleCnt="5"/>
      <dgm:spPr/>
      <dgm:t>
        <a:bodyPr/>
        <a:lstStyle/>
        <a:p>
          <a:endParaRPr lang="nl-BE"/>
        </a:p>
      </dgm:t>
    </dgm:pt>
    <dgm:pt modelId="{3D510335-2B17-4EEC-AF11-04B510676EAD}" type="pres">
      <dgm:prSet presAssocID="{47FE130E-631C-4D63-997E-DF03A4016330}" presName="entireBox" presStyleLbl="node1" presStyleIdx="0" presStyleCnt="5"/>
      <dgm:spPr/>
      <dgm:t>
        <a:bodyPr/>
        <a:lstStyle/>
        <a:p>
          <a:endParaRPr lang="nl-BE"/>
        </a:p>
      </dgm:t>
    </dgm:pt>
    <dgm:pt modelId="{DB6CC3B1-AF60-46FB-A561-CE5B19BB57BD}" type="pres">
      <dgm:prSet presAssocID="{47FE130E-631C-4D63-997E-DF03A4016330}" presName="descendantBox" presStyleCnt="0"/>
      <dgm:spPr/>
    </dgm:pt>
    <dgm:pt modelId="{E0A979C8-38D9-46A0-89A3-E42F35F36679}" type="pres">
      <dgm:prSet presAssocID="{1BF01BF4-D28D-48DE-B61F-6D761BCA36A1}" presName="childTextBox" presStyleLbl="fg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52D0A0EE-4C73-461B-9690-A0CA27002474}" type="pres">
      <dgm:prSet presAssocID="{EE956C19-7969-4031-99A5-FF2F85DE7366}" presName="sp" presStyleCnt="0"/>
      <dgm:spPr/>
    </dgm:pt>
    <dgm:pt modelId="{58B78D7A-1A4E-4865-95B2-5F7CE52D67FD}" type="pres">
      <dgm:prSet presAssocID="{A1826E3A-0479-48AD-8262-62EE58EAFB54}" presName="arrowAndChildren" presStyleCnt="0"/>
      <dgm:spPr/>
    </dgm:pt>
    <dgm:pt modelId="{773F8E72-63B9-40E0-9CC3-83EFAC5A1F82}" type="pres">
      <dgm:prSet presAssocID="{A1826E3A-0479-48AD-8262-62EE58EAFB54}" presName="parentTextArrow" presStyleLbl="node1" presStyleIdx="0" presStyleCnt="5"/>
      <dgm:spPr/>
      <dgm:t>
        <a:bodyPr/>
        <a:lstStyle/>
        <a:p>
          <a:endParaRPr lang="nl-BE"/>
        </a:p>
      </dgm:t>
    </dgm:pt>
    <dgm:pt modelId="{FB3E6F38-25D5-4C7E-AE9D-94755ABFC24C}" type="pres">
      <dgm:prSet presAssocID="{A1826E3A-0479-48AD-8262-62EE58EAFB54}" presName="arrow" presStyleLbl="node1" presStyleIdx="1" presStyleCnt="5"/>
      <dgm:spPr/>
      <dgm:t>
        <a:bodyPr/>
        <a:lstStyle/>
        <a:p>
          <a:endParaRPr lang="nl-BE"/>
        </a:p>
      </dgm:t>
    </dgm:pt>
    <dgm:pt modelId="{4701BE95-FBC9-408C-B0CE-8DE478E1A461}" type="pres">
      <dgm:prSet presAssocID="{A1826E3A-0479-48AD-8262-62EE58EAFB54}" presName="descendantArrow" presStyleCnt="0"/>
      <dgm:spPr/>
    </dgm:pt>
    <dgm:pt modelId="{AA72843B-86AB-40F4-9A4B-C83A7EEF9729}" type="pres">
      <dgm:prSet presAssocID="{14D37FA1-612C-42F6-8D08-A6404091C388}" presName="childTextArrow" presStyleLbl="fg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3D99F713-F778-4EAD-9D0F-F4B30CF4B7FA}" type="pres">
      <dgm:prSet presAssocID="{248BF872-7796-401E-B8E5-5D8C27A6766C}" presName="childTextArrow" presStyleLbl="fg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D88E9C43-7204-4E1E-9895-3EF2A078CEA2}" type="pres">
      <dgm:prSet presAssocID="{F77A84AB-25E7-4208-AAF9-FAB8D4903786}" presName="sp" presStyleCnt="0"/>
      <dgm:spPr/>
    </dgm:pt>
    <dgm:pt modelId="{1FADB760-2909-46F9-B605-EF94D82ED0EA}" type="pres">
      <dgm:prSet presAssocID="{CBA6CF3C-5E68-4FC1-9D72-D5FEAEC10EC2}" presName="arrowAndChildren" presStyleCnt="0"/>
      <dgm:spPr/>
    </dgm:pt>
    <dgm:pt modelId="{BC1BEC66-9918-4718-B24A-3F26C89C6AD9}" type="pres">
      <dgm:prSet presAssocID="{CBA6CF3C-5E68-4FC1-9D72-D5FEAEC10EC2}" presName="parentTextArrow" presStyleLbl="node1" presStyleIdx="1" presStyleCnt="5"/>
      <dgm:spPr/>
      <dgm:t>
        <a:bodyPr/>
        <a:lstStyle/>
        <a:p>
          <a:endParaRPr lang="nl-BE"/>
        </a:p>
      </dgm:t>
    </dgm:pt>
    <dgm:pt modelId="{CA65514B-620F-463F-B4D5-B7FB66796E7D}" type="pres">
      <dgm:prSet presAssocID="{CBA6CF3C-5E68-4FC1-9D72-D5FEAEC10EC2}" presName="arrow" presStyleLbl="node1" presStyleIdx="2" presStyleCnt="5"/>
      <dgm:spPr/>
      <dgm:t>
        <a:bodyPr/>
        <a:lstStyle/>
        <a:p>
          <a:endParaRPr lang="nl-BE"/>
        </a:p>
      </dgm:t>
    </dgm:pt>
    <dgm:pt modelId="{44D7AC71-CFC7-48B7-9706-C94C2042DD0D}" type="pres">
      <dgm:prSet presAssocID="{CBA6CF3C-5E68-4FC1-9D72-D5FEAEC10EC2}" presName="descendantArrow" presStyleCnt="0"/>
      <dgm:spPr/>
    </dgm:pt>
    <dgm:pt modelId="{6A136748-FCE2-431F-B369-3FD4F34881B3}" type="pres">
      <dgm:prSet presAssocID="{A2C14CB0-0C74-4602-A407-BE9968435EA0}" presName="childTextArrow" presStyleLbl="fg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B6F44AFF-BBD1-44F1-A1A0-73319349DD80}" type="pres">
      <dgm:prSet presAssocID="{3BF4F0C1-45A1-4309-9DD2-ED6C8CFB0EDA}" presName="childTextArrow" presStyleLbl="fg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2024CBAB-A407-4573-8721-C26AE1928937}" type="pres">
      <dgm:prSet presAssocID="{54A4695D-B2E2-4C72-9611-317E32C3652B}" presName="sp" presStyleCnt="0"/>
      <dgm:spPr/>
    </dgm:pt>
    <dgm:pt modelId="{9ADA16DF-511E-400F-A320-B81EC1401074}" type="pres">
      <dgm:prSet presAssocID="{3F9CEA74-F528-4626-B0D5-CD9715264FB1}" presName="arrowAndChildren" presStyleCnt="0"/>
      <dgm:spPr/>
    </dgm:pt>
    <dgm:pt modelId="{4B1E88FE-5D1A-4734-8F0B-3191FA566FAF}" type="pres">
      <dgm:prSet presAssocID="{3F9CEA74-F528-4626-B0D5-CD9715264FB1}" presName="parentTextArrow" presStyleLbl="node1" presStyleIdx="2" presStyleCnt="5"/>
      <dgm:spPr/>
      <dgm:t>
        <a:bodyPr/>
        <a:lstStyle/>
        <a:p>
          <a:endParaRPr lang="nl-BE"/>
        </a:p>
      </dgm:t>
    </dgm:pt>
    <dgm:pt modelId="{2ED864A7-4312-4F62-87D7-8FFD5F1B803F}" type="pres">
      <dgm:prSet presAssocID="{3F9CEA74-F528-4626-B0D5-CD9715264FB1}" presName="arrow" presStyleLbl="node1" presStyleIdx="3" presStyleCnt="5"/>
      <dgm:spPr/>
      <dgm:t>
        <a:bodyPr/>
        <a:lstStyle/>
        <a:p>
          <a:endParaRPr lang="nl-BE"/>
        </a:p>
      </dgm:t>
    </dgm:pt>
    <dgm:pt modelId="{16357615-78CB-4CE3-87DC-7A98DED45512}" type="pres">
      <dgm:prSet presAssocID="{3F9CEA74-F528-4626-B0D5-CD9715264FB1}" presName="descendantArrow" presStyleCnt="0"/>
      <dgm:spPr/>
    </dgm:pt>
    <dgm:pt modelId="{AF79CB8C-CD5E-4714-B5C6-ED465A7F3111}" type="pres">
      <dgm:prSet presAssocID="{73FC5C67-21B0-497F-9BA6-6490F49CF6FF}" presName="childTextArrow" presStyleLbl="fg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7CF8A8B9-AE44-48B8-B3AC-7C9FA7445FD2}" type="pres">
      <dgm:prSet presAssocID="{458B26E6-20F7-4D41-AAD2-F4F8BCE954DC}" presName="sp" presStyleCnt="0"/>
      <dgm:spPr/>
    </dgm:pt>
    <dgm:pt modelId="{40764EF8-5DDC-4A25-9DEB-D69F4D9625CB}" type="pres">
      <dgm:prSet presAssocID="{C9CC42DA-32F9-4850-84B5-E86E95F315EE}" presName="arrowAndChildren" presStyleCnt="0"/>
      <dgm:spPr/>
    </dgm:pt>
    <dgm:pt modelId="{BD442C37-51D9-40EC-9209-F4DFC06127D1}" type="pres">
      <dgm:prSet presAssocID="{C9CC42DA-32F9-4850-84B5-E86E95F315EE}" presName="parentTextArrow" presStyleLbl="node1" presStyleIdx="3" presStyleCnt="5"/>
      <dgm:spPr/>
      <dgm:t>
        <a:bodyPr/>
        <a:lstStyle/>
        <a:p>
          <a:endParaRPr lang="nl-BE"/>
        </a:p>
      </dgm:t>
    </dgm:pt>
    <dgm:pt modelId="{16983D60-0B03-4FB8-9225-4DD8CC76862B}" type="pres">
      <dgm:prSet presAssocID="{C9CC42DA-32F9-4850-84B5-E86E95F315EE}" presName="arrow" presStyleLbl="node1" presStyleIdx="4" presStyleCnt="5"/>
      <dgm:spPr/>
      <dgm:t>
        <a:bodyPr/>
        <a:lstStyle/>
        <a:p>
          <a:endParaRPr lang="nl-BE"/>
        </a:p>
      </dgm:t>
    </dgm:pt>
    <dgm:pt modelId="{9861F724-6BE1-4018-8A1F-2B3E24667924}" type="pres">
      <dgm:prSet presAssocID="{C9CC42DA-32F9-4850-84B5-E86E95F315EE}" presName="descendantArrow" presStyleCnt="0"/>
      <dgm:spPr/>
    </dgm:pt>
    <dgm:pt modelId="{806C7DFD-95D3-4086-895C-6D824DC1B8F5}" type="pres">
      <dgm:prSet presAssocID="{F5259CCA-CFF9-4774-B1DB-E3DFCB5E4FE2}" presName="childTextArrow" presStyleLbl="fg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</dgm:ptLst>
  <dgm:cxnLst>
    <dgm:cxn modelId="{AC8FE8D5-8B64-46A5-A23F-C95FCD217107}" type="presOf" srcId="{3F9CEA74-F528-4626-B0D5-CD9715264FB1}" destId="{2ED864A7-4312-4F62-87D7-8FFD5F1B803F}" srcOrd="1" destOrd="0" presId="urn:microsoft.com/office/officeart/2005/8/layout/process4"/>
    <dgm:cxn modelId="{47C6E098-09FE-420E-8960-A59D9BCCF548}" type="presOf" srcId="{CBA6CF3C-5E68-4FC1-9D72-D5FEAEC10EC2}" destId="{BC1BEC66-9918-4718-B24A-3F26C89C6AD9}" srcOrd="0" destOrd="0" presId="urn:microsoft.com/office/officeart/2005/8/layout/process4"/>
    <dgm:cxn modelId="{D3D86BCD-ECB9-4D8A-BD78-23460F0D6DD0}" srcId="{4B3C92FF-4B68-4749-BB06-2BEE5E106430}" destId="{C9CC42DA-32F9-4850-84B5-E86E95F315EE}" srcOrd="0" destOrd="0" parTransId="{BEB49F05-7344-438B-9448-E3C17AF5A13A}" sibTransId="{458B26E6-20F7-4D41-AAD2-F4F8BCE954DC}"/>
    <dgm:cxn modelId="{2B543E93-4C21-4EE3-9E53-1EE10BA896A4}" type="presOf" srcId="{14D37FA1-612C-42F6-8D08-A6404091C388}" destId="{AA72843B-86AB-40F4-9A4B-C83A7EEF9729}" srcOrd="0" destOrd="0" presId="urn:microsoft.com/office/officeart/2005/8/layout/process4"/>
    <dgm:cxn modelId="{994390E8-C7B8-49EA-A999-C448075FBC9A}" srcId="{4B3C92FF-4B68-4749-BB06-2BEE5E106430}" destId="{3F9CEA74-F528-4626-B0D5-CD9715264FB1}" srcOrd="1" destOrd="0" parTransId="{78F93123-C204-4FE3-B31C-7448B1727A36}" sibTransId="{54A4695D-B2E2-4C72-9611-317E32C3652B}"/>
    <dgm:cxn modelId="{991349A5-EE36-40AB-9864-CDE5FA1F2F5E}" type="presOf" srcId="{C9CC42DA-32F9-4850-84B5-E86E95F315EE}" destId="{16983D60-0B03-4FB8-9225-4DD8CC76862B}" srcOrd="1" destOrd="0" presId="urn:microsoft.com/office/officeart/2005/8/layout/process4"/>
    <dgm:cxn modelId="{068D1345-305E-44D6-AB6D-D1170C4E0E00}" type="presOf" srcId="{F5259CCA-CFF9-4774-B1DB-E3DFCB5E4FE2}" destId="{806C7DFD-95D3-4086-895C-6D824DC1B8F5}" srcOrd="0" destOrd="0" presId="urn:microsoft.com/office/officeart/2005/8/layout/process4"/>
    <dgm:cxn modelId="{FEEFD539-F221-4BCF-833B-ACA55EE4EA97}" srcId="{47FE130E-631C-4D63-997E-DF03A4016330}" destId="{1BF01BF4-D28D-48DE-B61F-6D761BCA36A1}" srcOrd="0" destOrd="0" parTransId="{167A4219-CF01-4437-AE60-3C84F035497C}" sibTransId="{A991E8B3-0782-4DD2-BFDA-71B2B359D926}"/>
    <dgm:cxn modelId="{3C79EAFE-7B6E-4E4F-A36E-9B8860B83EA4}" srcId="{4B3C92FF-4B68-4749-BB06-2BEE5E106430}" destId="{CBA6CF3C-5E68-4FC1-9D72-D5FEAEC10EC2}" srcOrd="2" destOrd="0" parTransId="{6255631A-C438-4DAC-8CF0-BE464AB0310B}" sibTransId="{F77A84AB-25E7-4208-AAF9-FAB8D4903786}"/>
    <dgm:cxn modelId="{4E4762F1-3774-4ED3-BE84-24C4627FBFBD}" srcId="{CBA6CF3C-5E68-4FC1-9D72-D5FEAEC10EC2}" destId="{3BF4F0C1-45A1-4309-9DD2-ED6C8CFB0EDA}" srcOrd="1" destOrd="0" parTransId="{0D78FBA4-CB38-4AF0-AA3D-55114663B56E}" sibTransId="{F206BC48-6542-43F2-A16C-B2A7F454B674}"/>
    <dgm:cxn modelId="{5A4C77BD-647A-4489-AD79-141291E204A2}" srcId="{4B3C92FF-4B68-4749-BB06-2BEE5E106430}" destId="{47FE130E-631C-4D63-997E-DF03A4016330}" srcOrd="4" destOrd="0" parTransId="{74B94E0C-5A97-4848-B26A-F316A5D90447}" sibTransId="{9FF0D339-9E10-41F2-BED6-40536B2232C3}"/>
    <dgm:cxn modelId="{877AE2E5-50F9-4F56-B069-BDC4970F6241}" type="presOf" srcId="{47FE130E-631C-4D63-997E-DF03A4016330}" destId="{3D510335-2B17-4EEC-AF11-04B510676EAD}" srcOrd="1" destOrd="0" presId="urn:microsoft.com/office/officeart/2005/8/layout/process4"/>
    <dgm:cxn modelId="{3BD6A8B6-F85B-4426-AA6A-3E84BB0CC894}" srcId="{A1826E3A-0479-48AD-8262-62EE58EAFB54}" destId="{14D37FA1-612C-42F6-8D08-A6404091C388}" srcOrd="0" destOrd="0" parTransId="{2E2D7781-ED05-4255-80C2-70DF4BB20126}" sibTransId="{08A2583E-F85D-43CB-B129-54EFADC1634D}"/>
    <dgm:cxn modelId="{0A3BFA69-73C0-4DAD-B1E8-66D291770838}" srcId="{CBA6CF3C-5E68-4FC1-9D72-D5FEAEC10EC2}" destId="{A2C14CB0-0C74-4602-A407-BE9968435EA0}" srcOrd="0" destOrd="0" parTransId="{94102EA9-2A08-42B2-98E5-FA17DB964925}" sibTransId="{6AD7879F-C36E-4699-8BD8-48245C90CFCA}"/>
    <dgm:cxn modelId="{0E26ED8E-EF06-48C0-9211-614265D90CE2}" type="presOf" srcId="{4B3C92FF-4B68-4749-BB06-2BEE5E106430}" destId="{921E4FC8-E453-4CAD-ABBA-CA47AD96E4F2}" srcOrd="0" destOrd="0" presId="urn:microsoft.com/office/officeart/2005/8/layout/process4"/>
    <dgm:cxn modelId="{4A09878E-52FB-4D24-994B-B16D15D9A65B}" srcId="{4B3C92FF-4B68-4749-BB06-2BEE5E106430}" destId="{A1826E3A-0479-48AD-8262-62EE58EAFB54}" srcOrd="3" destOrd="0" parTransId="{1781A9F6-A070-47B1-8ADF-BF145A08DF56}" sibTransId="{EE956C19-7969-4031-99A5-FF2F85DE7366}"/>
    <dgm:cxn modelId="{2D042130-E28F-4A97-89CF-6F73C3745239}" type="presOf" srcId="{47FE130E-631C-4D63-997E-DF03A4016330}" destId="{149BB8F0-C4F2-41DE-987B-17E5F6039A9F}" srcOrd="0" destOrd="0" presId="urn:microsoft.com/office/officeart/2005/8/layout/process4"/>
    <dgm:cxn modelId="{F5DBE0B6-B401-47FD-8E0B-712AC4B50D80}" srcId="{C9CC42DA-32F9-4850-84B5-E86E95F315EE}" destId="{F5259CCA-CFF9-4774-B1DB-E3DFCB5E4FE2}" srcOrd="0" destOrd="0" parTransId="{F2484DD8-DB5C-44E2-B876-277C3CBA390B}" sibTransId="{E0B338BC-BB6A-48FF-B53A-C885E8BD5014}"/>
    <dgm:cxn modelId="{73735828-0BC6-49F3-92F8-8DA762F0E7CB}" type="presOf" srcId="{248BF872-7796-401E-B8E5-5D8C27A6766C}" destId="{3D99F713-F778-4EAD-9D0F-F4B30CF4B7FA}" srcOrd="0" destOrd="0" presId="urn:microsoft.com/office/officeart/2005/8/layout/process4"/>
    <dgm:cxn modelId="{D4CA80AE-1436-4E15-8DD8-C23625B64EA1}" srcId="{A1826E3A-0479-48AD-8262-62EE58EAFB54}" destId="{248BF872-7796-401E-B8E5-5D8C27A6766C}" srcOrd="1" destOrd="0" parTransId="{373D42BB-5594-4213-90BE-D86568F80C46}" sibTransId="{7C94E0FE-17E0-4F4D-8FA0-989C1B8D74D8}"/>
    <dgm:cxn modelId="{845682FF-33B9-4D73-AB53-CC3B41D1977C}" type="presOf" srcId="{73FC5C67-21B0-497F-9BA6-6490F49CF6FF}" destId="{AF79CB8C-CD5E-4714-B5C6-ED465A7F3111}" srcOrd="0" destOrd="0" presId="urn:microsoft.com/office/officeart/2005/8/layout/process4"/>
    <dgm:cxn modelId="{F2829CE1-0D50-4358-8EE8-39D57BFFE2A4}" type="presOf" srcId="{1BF01BF4-D28D-48DE-B61F-6D761BCA36A1}" destId="{E0A979C8-38D9-46A0-89A3-E42F35F36679}" srcOrd="0" destOrd="0" presId="urn:microsoft.com/office/officeart/2005/8/layout/process4"/>
    <dgm:cxn modelId="{4266A693-6321-4D14-A0D4-589FBAE4D7DD}" type="presOf" srcId="{A1826E3A-0479-48AD-8262-62EE58EAFB54}" destId="{773F8E72-63B9-40E0-9CC3-83EFAC5A1F82}" srcOrd="0" destOrd="0" presId="urn:microsoft.com/office/officeart/2005/8/layout/process4"/>
    <dgm:cxn modelId="{9DD49AEE-187B-432A-BC4B-222CB48ED4C3}" type="presOf" srcId="{3BF4F0C1-45A1-4309-9DD2-ED6C8CFB0EDA}" destId="{B6F44AFF-BBD1-44F1-A1A0-73319349DD80}" srcOrd="0" destOrd="0" presId="urn:microsoft.com/office/officeart/2005/8/layout/process4"/>
    <dgm:cxn modelId="{4891E09F-6C5E-4D6B-A425-EE433C7EB263}" type="presOf" srcId="{CBA6CF3C-5E68-4FC1-9D72-D5FEAEC10EC2}" destId="{CA65514B-620F-463F-B4D5-B7FB66796E7D}" srcOrd="1" destOrd="0" presId="urn:microsoft.com/office/officeart/2005/8/layout/process4"/>
    <dgm:cxn modelId="{1757CB21-59E7-482B-AB0E-9E535292FE7F}" type="presOf" srcId="{A1826E3A-0479-48AD-8262-62EE58EAFB54}" destId="{FB3E6F38-25D5-4C7E-AE9D-94755ABFC24C}" srcOrd="1" destOrd="0" presId="urn:microsoft.com/office/officeart/2005/8/layout/process4"/>
    <dgm:cxn modelId="{BE655235-7698-46DA-995A-E7EC9569498C}" type="presOf" srcId="{C9CC42DA-32F9-4850-84B5-E86E95F315EE}" destId="{BD442C37-51D9-40EC-9209-F4DFC06127D1}" srcOrd="0" destOrd="0" presId="urn:microsoft.com/office/officeart/2005/8/layout/process4"/>
    <dgm:cxn modelId="{F57A79F0-92E8-4AF3-BA4F-6399CBC29CAC}" type="presOf" srcId="{A2C14CB0-0C74-4602-A407-BE9968435EA0}" destId="{6A136748-FCE2-431F-B369-3FD4F34881B3}" srcOrd="0" destOrd="0" presId="urn:microsoft.com/office/officeart/2005/8/layout/process4"/>
    <dgm:cxn modelId="{6EAE9879-BC31-43E4-B637-890FBADDF7D5}" type="presOf" srcId="{3F9CEA74-F528-4626-B0D5-CD9715264FB1}" destId="{4B1E88FE-5D1A-4734-8F0B-3191FA566FAF}" srcOrd="0" destOrd="0" presId="urn:microsoft.com/office/officeart/2005/8/layout/process4"/>
    <dgm:cxn modelId="{B267D481-36A0-4A71-A4D2-3B30C8586D19}" srcId="{3F9CEA74-F528-4626-B0D5-CD9715264FB1}" destId="{73FC5C67-21B0-497F-9BA6-6490F49CF6FF}" srcOrd="0" destOrd="0" parTransId="{62B94DA7-0DD4-47BC-8BA9-6D3BFE2523B6}" sibTransId="{C2C7F8B6-7E61-4829-9F8C-601A4623AF9B}"/>
    <dgm:cxn modelId="{B18F7545-6BFB-4F64-BD16-AD0D18C615F3}" type="presParOf" srcId="{921E4FC8-E453-4CAD-ABBA-CA47AD96E4F2}" destId="{41393D18-CC20-4F88-8E28-11C999D7E787}" srcOrd="0" destOrd="0" presId="urn:microsoft.com/office/officeart/2005/8/layout/process4"/>
    <dgm:cxn modelId="{BA9C76BD-0A2C-4393-BFAB-205E0A2F37C8}" type="presParOf" srcId="{41393D18-CC20-4F88-8E28-11C999D7E787}" destId="{149BB8F0-C4F2-41DE-987B-17E5F6039A9F}" srcOrd="0" destOrd="0" presId="urn:microsoft.com/office/officeart/2005/8/layout/process4"/>
    <dgm:cxn modelId="{74ED279F-7FFD-4B6C-8772-60B4CF678C06}" type="presParOf" srcId="{41393D18-CC20-4F88-8E28-11C999D7E787}" destId="{3D510335-2B17-4EEC-AF11-04B510676EAD}" srcOrd="1" destOrd="0" presId="urn:microsoft.com/office/officeart/2005/8/layout/process4"/>
    <dgm:cxn modelId="{4AA43972-F845-463E-84FB-9D3A9320C464}" type="presParOf" srcId="{41393D18-CC20-4F88-8E28-11C999D7E787}" destId="{DB6CC3B1-AF60-46FB-A561-CE5B19BB57BD}" srcOrd="2" destOrd="0" presId="urn:microsoft.com/office/officeart/2005/8/layout/process4"/>
    <dgm:cxn modelId="{7F84B332-F3A8-4F58-BF66-8A116EE7DECE}" type="presParOf" srcId="{DB6CC3B1-AF60-46FB-A561-CE5B19BB57BD}" destId="{E0A979C8-38D9-46A0-89A3-E42F35F36679}" srcOrd="0" destOrd="0" presId="urn:microsoft.com/office/officeart/2005/8/layout/process4"/>
    <dgm:cxn modelId="{020739FF-D0E2-44FC-B379-328345BF9AC3}" type="presParOf" srcId="{921E4FC8-E453-4CAD-ABBA-CA47AD96E4F2}" destId="{52D0A0EE-4C73-461B-9690-A0CA27002474}" srcOrd="1" destOrd="0" presId="urn:microsoft.com/office/officeart/2005/8/layout/process4"/>
    <dgm:cxn modelId="{8237F3DD-1574-4D57-8857-28B0F1DB31A5}" type="presParOf" srcId="{921E4FC8-E453-4CAD-ABBA-CA47AD96E4F2}" destId="{58B78D7A-1A4E-4865-95B2-5F7CE52D67FD}" srcOrd="2" destOrd="0" presId="urn:microsoft.com/office/officeart/2005/8/layout/process4"/>
    <dgm:cxn modelId="{D5D13A03-533A-45DA-BFEA-E51349678454}" type="presParOf" srcId="{58B78D7A-1A4E-4865-95B2-5F7CE52D67FD}" destId="{773F8E72-63B9-40E0-9CC3-83EFAC5A1F82}" srcOrd="0" destOrd="0" presId="urn:microsoft.com/office/officeart/2005/8/layout/process4"/>
    <dgm:cxn modelId="{2BDBB537-0C69-40F2-9980-C73D3BE70125}" type="presParOf" srcId="{58B78D7A-1A4E-4865-95B2-5F7CE52D67FD}" destId="{FB3E6F38-25D5-4C7E-AE9D-94755ABFC24C}" srcOrd="1" destOrd="0" presId="urn:microsoft.com/office/officeart/2005/8/layout/process4"/>
    <dgm:cxn modelId="{6D250AEF-CB55-4B33-AADD-284DD2456C40}" type="presParOf" srcId="{58B78D7A-1A4E-4865-95B2-5F7CE52D67FD}" destId="{4701BE95-FBC9-408C-B0CE-8DE478E1A461}" srcOrd="2" destOrd="0" presId="urn:microsoft.com/office/officeart/2005/8/layout/process4"/>
    <dgm:cxn modelId="{E18753A9-A656-48C0-98CC-F2082DD7CC14}" type="presParOf" srcId="{4701BE95-FBC9-408C-B0CE-8DE478E1A461}" destId="{AA72843B-86AB-40F4-9A4B-C83A7EEF9729}" srcOrd="0" destOrd="0" presId="urn:microsoft.com/office/officeart/2005/8/layout/process4"/>
    <dgm:cxn modelId="{EB73AF14-2CF4-438F-A41F-CC21F87C9479}" type="presParOf" srcId="{4701BE95-FBC9-408C-B0CE-8DE478E1A461}" destId="{3D99F713-F778-4EAD-9D0F-F4B30CF4B7FA}" srcOrd="1" destOrd="0" presId="urn:microsoft.com/office/officeart/2005/8/layout/process4"/>
    <dgm:cxn modelId="{0C73F395-85C6-4A86-B58F-1544F12BEDCA}" type="presParOf" srcId="{921E4FC8-E453-4CAD-ABBA-CA47AD96E4F2}" destId="{D88E9C43-7204-4E1E-9895-3EF2A078CEA2}" srcOrd="3" destOrd="0" presId="urn:microsoft.com/office/officeart/2005/8/layout/process4"/>
    <dgm:cxn modelId="{77A4721A-3B33-483A-B6D9-FC72A51BC258}" type="presParOf" srcId="{921E4FC8-E453-4CAD-ABBA-CA47AD96E4F2}" destId="{1FADB760-2909-46F9-B605-EF94D82ED0EA}" srcOrd="4" destOrd="0" presId="urn:microsoft.com/office/officeart/2005/8/layout/process4"/>
    <dgm:cxn modelId="{EA779F3E-18AD-4AFC-9639-F4F1DB212228}" type="presParOf" srcId="{1FADB760-2909-46F9-B605-EF94D82ED0EA}" destId="{BC1BEC66-9918-4718-B24A-3F26C89C6AD9}" srcOrd="0" destOrd="0" presId="urn:microsoft.com/office/officeart/2005/8/layout/process4"/>
    <dgm:cxn modelId="{4C2D97CE-C743-4157-AA2F-6487857A286F}" type="presParOf" srcId="{1FADB760-2909-46F9-B605-EF94D82ED0EA}" destId="{CA65514B-620F-463F-B4D5-B7FB66796E7D}" srcOrd="1" destOrd="0" presId="urn:microsoft.com/office/officeart/2005/8/layout/process4"/>
    <dgm:cxn modelId="{C5427848-B953-4122-929F-420D58B65AC7}" type="presParOf" srcId="{1FADB760-2909-46F9-B605-EF94D82ED0EA}" destId="{44D7AC71-CFC7-48B7-9706-C94C2042DD0D}" srcOrd="2" destOrd="0" presId="urn:microsoft.com/office/officeart/2005/8/layout/process4"/>
    <dgm:cxn modelId="{7CB4CF6D-6657-4D99-8491-57B3A34CCA30}" type="presParOf" srcId="{44D7AC71-CFC7-48B7-9706-C94C2042DD0D}" destId="{6A136748-FCE2-431F-B369-3FD4F34881B3}" srcOrd="0" destOrd="0" presId="urn:microsoft.com/office/officeart/2005/8/layout/process4"/>
    <dgm:cxn modelId="{8735C908-1F88-43C9-9FE8-6B944440F57F}" type="presParOf" srcId="{44D7AC71-CFC7-48B7-9706-C94C2042DD0D}" destId="{B6F44AFF-BBD1-44F1-A1A0-73319349DD80}" srcOrd="1" destOrd="0" presId="urn:microsoft.com/office/officeart/2005/8/layout/process4"/>
    <dgm:cxn modelId="{47B4DE04-A3BA-422A-B67A-2CDCC97AAA01}" type="presParOf" srcId="{921E4FC8-E453-4CAD-ABBA-CA47AD96E4F2}" destId="{2024CBAB-A407-4573-8721-C26AE1928937}" srcOrd="5" destOrd="0" presId="urn:microsoft.com/office/officeart/2005/8/layout/process4"/>
    <dgm:cxn modelId="{AB1561E9-818B-4C81-A73B-87CEFBACB0C7}" type="presParOf" srcId="{921E4FC8-E453-4CAD-ABBA-CA47AD96E4F2}" destId="{9ADA16DF-511E-400F-A320-B81EC1401074}" srcOrd="6" destOrd="0" presId="urn:microsoft.com/office/officeart/2005/8/layout/process4"/>
    <dgm:cxn modelId="{D9F0DB5F-F21F-42A2-B5D8-5053F683D30E}" type="presParOf" srcId="{9ADA16DF-511E-400F-A320-B81EC1401074}" destId="{4B1E88FE-5D1A-4734-8F0B-3191FA566FAF}" srcOrd="0" destOrd="0" presId="urn:microsoft.com/office/officeart/2005/8/layout/process4"/>
    <dgm:cxn modelId="{004BF7BF-FE0E-42F3-AF4E-7FA940A8955A}" type="presParOf" srcId="{9ADA16DF-511E-400F-A320-B81EC1401074}" destId="{2ED864A7-4312-4F62-87D7-8FFD5F1B803F}" srcOrd="1" destOrd="0" presId="urn:microsoft.com/office/officeart/2005/8/layout/process4"/>
    <dgm:cxn modelId="{90D0FC59-E1E4-4822-B618-9AF918A83DEE}" type="presParOf" srcId="{9ADA16DF-511E-400F-A320-B81EC1401074}" destId="{16357615-78CB-4CE3-87DC-7A98DED45512}" srcOrd="2" destOrd="0" presId="urn:microsoft.com/office/officeart/2005/8/layout/process4"/>
    <dgm:cxn modelId="{1967636B-AF58-4514-8076-5641CE87787D}" type="presParOf" srcId="{16357615-78CB-4CE3-87DC-7A98DED45512}" destId="{AF79CB8C-CD5E-4714-B5C6-ED465A7F3111}" srcOrd="0" destOrd="0" presId="urn:microsoft.com/office/officeart/2005/8/layout/process4"/>
    <dgm:cxn modelId="{EDFE18D1-86FC-4CD3-8197-50907EE86112}" type="presParOf" srcId="{921E4FC8-E453-4CAD-ABBA-CA47AD96E4F2}" destId="{7CF8A8B9-AE44-48B8-B3AC-7C9FA7445FD2}" srcOrd="7" destOrd="0" presId="urn:microsoft.com/office/officeart/2005/8/layout/process4"/>
    <dgm:cxn modelId="{03B90CAC-CE16-4E3A-B7CE-F284CEC8FE2B}" type="presParOf" srcId="{921E4FC8-E453-4CAD-ABBA-CA47AD96E4F2}" destId="{40764EF8-5DDC-4A25-9DEB-D69F4D9625CB}" srcOrd="8" destOrd="0" presId="urn:microsoft.com/office/officeart/2005/8/layout/process4"/>
    <dgm:cxn modelId="{86CEF80D-CB46-4712-A535-4F04535ADAAD}" type="presParOf" srcId="{40764EF8-5DDC-4A25-9DEB-D69F4D9625CB}" destId="{BD442C37-51D9-40EC-9209-F4DFC06127D1}" srcOrd="0" destOrd="0" presId="urn:microsoft.com/office/officeart/2005/8/layout/process4"/>
    <dgm:cxn modelId="{8BFAF8B3-717A-49DB-88A3-FA27FB73B2C9}" type="presParOf" srcId="{40764EF8-5DDC-4A25-9DEB-D69F4D9625CB}" destId="{16983D60-0B03-4FB8-9225-4DD8CC76862B}" srcOrd="1" destOrd="0" presId="urn:microsoft.com/office/officeart/2005/8/layout/process4"/>
    <dgm:cxn modelId="{AE8BEB3B-3ED0-481F-A03A-76043B1E7004}" type="presParOf" srcId="{40764EF8-5DDC-4A25-9DEB-D69F4D9625CB}" destId="{9861F724-6BE1-4018-8A1F-2B3E24667924}" srcOrd="2" destOrd="0" presId="urn:microsoft.com/office/officeart/2005/8/layout/process4"/>
    <dgm:cxn modelId="{8374D6BF-A412-4AB7-9270-1CE872CD6BDC}" type="presParOf" srcId="{9861F724-6BE1-4018-8A1F-2B3E24667924}" destId="{806C7DFD-95D3-4086-895C-6D824DC1B8F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65BE97-A79D-4939-ACA3-92CEEFA54E1B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093B81D2-4105-4C3E-97A4-034E80D6A6B5}">
      <dgm:prSet phldrT="[Tekst]"/>
      <dgm:spPr>
        <a:effectLst>
          <a:reflection endPos="0" dist="50800" dir="5400000" sy="-100000" algn="bl" rotWithShape="0"/>
          <a:softEdge rad="0"/>
        </a:effectLst>
      </dgm:spPr>
      <dgm:t>
        <a:bodyPr/>
        <a:lstStyle/>
        <a:p>
          <a:r>
            <a:rPr lang="nl-BE" dirty="0" smtClean="0"/>
            <a:t>planning</a:t>
          </a:r>
        </a:p>
        <a:p>
          <a:r>
            <a:rPr lang="nl-BE" dirty="0" smtClean="0"/>
            <a:t>taakinvulling</a:t>
          </a:r>
          <a:endParaRPr lang="nl-BE" dirty="0"/>
        </a:p>
      </dgm:t>
    </dgm:pt>
    <dgm:pt modelId="{9DD2E732-34A4-4ADB-BEF2-EFF12DEF145A}" type="parTrans" cxnId="{F5057F2B-7CA0-46EB-9D7E-9600E6A82923}">
      <dgm:prSet/>
      <dgm:spPr/>
      <dgm:t>
        <a:bodyPr/>
        <a:lstStyle/>
        <a:p>
          <a:endParaRPr lang="nl-BE"/>
        </a:p>
      </dgm:t>
    </dgm:pt>
    <dgm:pt modelId="{450A22B5-28E9-4D08-92FA-641C55CAD1CE}" type="sibTrans" cxnId="{F5057F2B-7CA0-46EB-9D7E-9600E6A82923}">
      <dgm:prSet/>
      <dgm:spPr>
        <a:solidFill>
          <a:schemeClr val="accent1">
            <a:tint val="40000"/>
            <a:hueOff val="0"/>
            <a:satOff val="0"/>
            <a:lumOff val="0"/>
          </a:schemeClr>
        </a:solidFill>
      </dgm:spPr>
      <dgm:t>
        <a:bodyPr/>
        <a:lstStyle/>
        <a:p>
          <a:endParaRPr lang="nl-BE"/>
        </a:p>
      </dgm:t>
    </dgm:pt>
    <dgm:pt modelId="{EC86446B-E27D-4AED-91A4-573033F29D7B}">
      <dgm:prSet phldrT="[Tekst]"/>
      <dgm:spPr/>
      <dgm:t>
        <a:bodyPr/>
        <a:lstStyle/>
        <a:p>
          <a:r>
            <a:rPr lang="nl-BE" dirty="0" smtClean="0"/>
            <a:t>functioneringsgesprek</a:t>
          </a:r>
          <a:endParaRPr lang="nl-BE" dirty="0"/>
        </a:p>
      </dgm:t>
    </dgm:pt>
    <dgm:pt modelId="{15F58F8C-D18A-4B95-809F-BBF6820F89DC}" type="parTrans" cxnId="{CB3EF5D7-ABF4-4B69-80C0-F71915981243}">
      <dgm:prSet/>
      <dgm:spPr/>
      <dgm:t>
        <a:bodyPr/>
        <a:lstStyle/>
        <a:p>
          <a:endParaRPr lang="nl-BE"/>
        </a:p>
      </dgm:t>
    </dgm:pt>
    <dgm:pt modelId="{9A5C8417-8395-425A-A6E5-BBB124A169C5}" type="sibTrans" cxnId="{CB3EF5D7-ABF4-4B69-80C0-F71915981243}">
      <dgm:prSet/>
      <dgm:spPr/>
      <dgm:t>
        <a:bodyPr/>
        <a:lstStyle/>
        <a:p>
          <a:endParaRPr lang="nl-BE"/>
        </a:p>
      </dgm:t>
    </dgm:pt>
    <dgm:pt modelId="{56AB6F4D-C22A-4350-9124-9699628A6BFF}">
      <dgm:prSet phldrT="[Tekst]"/>
      <dgm:spPr>
        <a:solidFill>
          <a:schemeClr val="accent3"/>
        </a:solidFill>
      </dgm:spPr>
      <dgm:t>
        <a:bodyPr/>
        <a:lstStyle/>
        <a:p>
          <a:r>
            <a:rPr lang="nl-BE" dirty="0" smtClean="0"/>
            <a:t>professionele groei</a:t>
          </a:r>
        </a:p>
        <a:p>
          <a:r>
            <a:rPr lang="nl-BE" dirty="0" smtClean="0"/>
            <a:t>verbetertrajecten</a:t>
          </a:r>
          <a:endParaRPr lang="nl-BE" dirty="0"/>
        </a:p>
      </dgm:t>
    </dgm:pt>
    <dgm:pt modelId="{C776EC4F-CB9B-4CCA-A081-F2CAF47A4AED}" type="parTrans" cxnId="{8A611611-45CA-4E99-8BC5-A09E01AD9735}">
      <dgm:prSet/>
      <dgm:spPr/>
      <dgm:t>
        <a:bodyPr/>
        <a:lstStyle/>
        <a:p>
          <a:endParaRPr lang="nl-BE"/>
        </a:p>
      </dgm:t>
    </dgm:pt>
    <dgm:pt modelId="{0EB63365-8621-4389-BBDD-67FC4074BFD6}" type="sibTrans" cxnId="{8A611611-45CA-4E99-8BC5-A09E01AD9735}">
      <dgm:prSet/>
      <dgm:spPr/>
      <dgm:t>
        <a:bodyPr/>
        <a:lstStyle/>
        <a:p>
          <a:endParaRPr lang="nl-BE"/>
        </a:p>
      </dgm:t>
    </dgm:pt>
    <dgm:pt modelId="{FE8C73A3-7A45-4DF1-BC54-373A9CDB1ED3}">
      <dgm:prSet phldrT="[Tekst]"/>
      <dgm:spPr/>
      <dgm:t>
        <a:bodyPr/>
        <a:lstStyle/>
        <a:p>
          <a:r>
            <a:rPr lang="nl-BE" dirty="0" smtClean="0"/>
            <a:t>evaluatie</a:t>
          </a:r>
          <a:endParaRPr lang="nl-BE" dirty="0"/>
        </a:p>
      </dgm:t>
    </dgm:pt>
    <dgm:pt modelId="{BA5F56E0-8873-4E06-AB0F-A5683D181E5D}" type="parTrans" cxnId="{EECF18AB-2B7E-4081-9469-24B896114457}">
      <dgm:prSet/>
      <dgm:spPr/>
      <dgm:t>
        <a:bodyPr/>
        <a:lstStyle/>
        <a:p>
          <a:endParaRPr lang="nl-BE"/>
        </a:p>
      </dgm:t>
    </dgm:pt>
    <dgm:pt modelId="{74AF3202-C238-41A5-AF4A-695D1E306CBB}" type="sibTrans" cxnId="{EECF18AB-2B7E-4081-9469-24B896114457}">
      <dgm:prSet/>
      <dgm:spPr/>
      <dgm:t>
        <a:bodyPr/>
        <a:lstStyle/>
        <a:p>
          <a:endParaRPr lang="nl-BE"/>
        </a:p>
      </dgm:t>
    </dgm:pt>
    <dgm:pt modelId="{CF91F3E1-BFCA-4BD5-86E4-99863AF4D31E}" type="pres">
      <dgm:prSet presAssocID="{F965BE97-A79D-4939-ACA3-92CEEFA54E1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nl-BE"/>
        </a:p>
      </dgm:t>
    </dgm:pt>
    <dgm:pt modelId="{90CD4B02-E164-4F6B-AFB4-2564EF68BAAE}" type="pres">
      <dgm:prSet presAssocID="{F965BE97-A79D-4939-ACA3-92CEEFA54E1B}" presName="cycle" presStyleCnt="0"/>
      <dgm:spPr/>
    </dgm:pt>
    <dgm:pt modelId="{BC4FDE8B-4CBA-4ECA-B710-6222943DCB20}" type="pres">
      <dgm:prSet presAssocID="{093B81D2-4105-4C3E-97A4-034E80D6A6B5}" presName="nodeFirstNode" presStyleLbl="node1" presStyleIdx="0" presStyleCnt="4" custScaleX="77881" custScaleY="6011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0416B30A-1B3B-4D40-BACF-C6B7E03BE0F0}" type="pres">
      <dgm:prSet presAssocID="{450A22B5-28E9-4D08-92FA-641C55CAD1CE}" presName="sibTransFirstNode" presStyleLbl="bgShp" presStyleIdx="0" presStyleCnt="1"/>
      <dgm:spPr/>
      <dgm:t>
        <a:bodyPr/>
        <a:lstStyle/>
        <a:p>
          <a:endParaRPr lang="nl-BE"/>
        </a:p>
      </dgm:t>
    </dgm:pt>
    <dgm:pt modelId="{DF674EA6-4A00-4BD7-ABA7-C6DDC568335D}" type="pres">
      <dgm:prSet presAssocID="{EC86446B-E27D-4AED-91A4-573033F29D7B}" presName="nodeFollowingNodes" presStyleLbl="node1" presStyleIdx="1" presStyleCnt="4" custScaleX="77881" custScaleY="6011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966B10D6-FE11-4E38-BDF5-306A2F134581}" type="pres">
      <dgm:prSet presAssocID="{56AB6F4D-C22A-4350-9124-9699628A6BFF}" presName="nodeFollowingNodes" presStyleLbl="node1" presStyleIdx="2" presStyleCnt="4" custScaleX="77881" custScaleY="6011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  <dgm:pt modelId="{9C7A6F94-61C3-4AA0-83B2-FB83984ED625}" type="pres">
      <dgm:prSet presAssocID="{FE8C73A3-7A45-4DF1-BC54-373A9CDB1ED3}" presName="nodeFollowingNodes" presStyleLbl="node1" presStyleIdx="3" presStyleCnt="4" custScaleX="77881" custScaleY="60117">
        <dgm:presLayoutVars>
          <dgm:bulletEnabled val="1"/>
        </dgm:presLayoutVars>
      </dgm:prSet>
      <dgm:spPr/>
      <dgm:t>
        <a:bodyPr/>
        <a:lstStyle/>
        <a:p>
          <a:endParaRPr lang="nl-BE"/>
        </a:p>
      </dgm:t>
    </dgm:pt>
  </dgm:ptLst>
  <dgm:cxnLst>
    <dgm:cxn modelId="{45D7CEC2-3AF3-41AA-9686-CF4609D24DFB}" type="presOf" srcId="{FE8C73A3-7A45-4DF1-BC54-373A9CDB1ED3}" destId="{9C7A6F94-61C3-4AA0-83B2-FB83984ED625}" srcOrd="0" destOrd="0" presId="urn:microsoft.com/office/officeart/2005/8/layout/cycle3"/>
    <dgm:cxn modelId="{AEFA19C6-FAE0-4D87-9645-58F629C40C21}" type="presOf" srcId="{F965BE97-A79D-4939-ACA3-92CEEFA54E1B}" destId="{CF91F3E1-BFCA-4BD5-86E4-99863AF4D31E}" srcOrd="0" destOrd="0" presId="urn:microsoft.com/office/officeart/2005/8/layout/cycle3"/>
    <dgm:cxn modelId="{B19B5FE2-FDC3-4264-9E6F-8F841D1B52F9}" type="presOf" srcId="{56AB6F4D-C22A-4350-9124-9699628A6BFF}" destId="{966B10D6-FE11-4E38-BDF5-306A2F134581}" srcOrd="0" destOrd="0" presId="urn:microsoft.com/office/officeart/2005/8/layout/cycle3"/>
    <dgm:cxn modelId="{09342558-864B-4622-9783-E69D5E0A021B}" type="presOf" srcId="{450A22B5-28E9-4D08-92FA-641C55CAD1CE}" destId="{0416B30A-1B3B-4D40-BACF-C6B7E03BE0F0}" srcOrd="0" destOrd="0" presId="urn:microsoft.com/office/officeart/2005/8/layout/cycle3"/>
    <dgm:cxn modelId="{CB3EF5D7-ABF4-4B69-80C0-F71915981243}" srcId="{F965BE97-A79D-4939-ACA3-92CEEFA54E1B}" destId="{EC86446B-E27D-4AED-91A4-573033F29D7B}" srcOrd="1" destOrd="0" parTransId="{15F58F8C-D18A-4B95-809F-BBF6820F89DC}" sibTransId="{9A5C8417-8395-425A-A6E5-BBB124A169C5}"/>
    <dgm:cxn modelId="{FBD6BD0D-A437-4101-A835-B3AE10053981}" type="presOf" srcId="{EC86446B-E27D-4AED-91A4-573033F29D7B}" destId="{DF674EA6-4A00-4BD7-ABA7-C6DDC568335D}" srcOrd="0" destOrd="0" presId="urn:microsoft.com/office/officeart/2005/8/layout/cycle3"/>
    <dgm:cxn modelId="{8A611611-45CA-4E99-8BC5-A09E01AD9735}" srcId="{F965BE97-A79D-4939-ACA3-92CEEFA54E1B}" destId="{56AB6F4D-C22A-4350-9124-9699628A6BFF}" srcOrd="2" destOrd="0" parTransId="{C776EC4F-CB9B-4CCA-A081-F2CAF47A4AED}" sibTransId="{0EB63365-8621-4389-BBDD-67FC4074BFD6}"/>
    <dgm:cxn modelId="{EECF18AB-2B7E-4081-9469-24B896114457}" srcId="{F965BE97-A79D-4939-ACA3-92CEEFA54E1B}" destId="{FE8C73A3-7A45-4DF1-BC54-373A9CDB1ED3}" srcOrd="3" destOrd="0" parTransId="{BA5F56E0-8873-4E06-AB0F-A5683D181E5D}" sibTransId="{74AF3202-C238-41A5-AF4A-695D1E306CBB}"/>
    <dgm:cxn modelId="{B98DE29F-BB3C-4D78-A60E-A62003237808}" type="presOf" srcId="{093B81D2-4105-4C3E-97A4-034E80D6A6B5}" destId="{BC4FDE8B-4CBA-4ECA-B710-6222943DCB20}" srcOrd="0" destOrd="0" presId="urn:microsoft.com/office/officeart/2005/8/layout/cycle3"/>
    <dgm:cxn modelId="{F5057F2B-7CA0-46EB-9D7E-9600E6A82923}" srcId="{F965BE97-A79D-4939-ACA3-92CEEFA54E1B}" destId="{093B81D2-4105-4C3E-97A4-034E80D6A6B5}" srcOrd="0" destOrd="0" parTransId="{9DD2E732-34A4-4ADB-BEF2-EFF12DEF145A}" sibTransId="{450A22B5-28E9-4D08-92FA-641C55CAD1CE}"/>
    <dgm:cxn modelId="{9B9D92E0-8064-41F2-8CD9-9008077A8ACF}" type="presParOf" srcId="{CF91F3E1-BFCA-4BD5-86E4-99863AF4D31E}" destId="{90CD4B02-E164-4F6B-AFB4-2564EF68BAAE}" srcOrd="0" destOrd="0" presId="urn:microsoft.com/office/officeart/2005/8/layout/cycle3"/>
    <dgm:cxn modelId="{33F267A7-9E2E-431C-9BE5-316DD38A1A28}" type="presParOf" srcId="{90CD4B02-E164-4F6B-AFB4-2564EF68BAAE}" destId="{BC4FDE8B-4CBA-4ECA-B710-6222943DCB20}" srcOrd="0" destOrd="0" presId="urn:microsoft.com/office/officeart/2005/8/layout/cycle3"/>
    <dgm:cxn modelId="{A1D9FA55-4CF7-4067-A24C-7E40A0E59C6E}" type="presParOf" srcId="{90CD4B02-E164-4F6B-AFB4-2564EF68BAAE}" destId="{0416B30A-1B3B-4D40-BACF-C6B7E03BE0F0}" srcOrd="1" destOrd="0" presId="urn:microsoft.com/office/officeart/2005/8/layout/cycle3"/>
    <dgm:cxn modelId="{FD0CD6F3-4A40-4D24-BEA8-252FFE86A56C}" type="presParOf" srcId="{90CD4B02-E164-4F6B-AFB4-2564EF68BAAE}" destId="{DF674EA6-4A00-4BD7-ABA7-C6DDC568335D}" srcOrd="2" destOrd="0" presId="urn:microsoft.com/office/officeart/2005/8/layout/cycle3"/>
    <dgm:cxn modelId="{07191844-1653-432E-9F37-FC5A1F15443E}" type="presParOf" srcId="{90CD4B02-E164-4F6B-AFB4-2564EF68BAAE}" destId="{966B10D6-FE11-4E38-BDF5-306A2F134581}" srcOrd="3" destOrd="0" presId="urn:microsoft.com/office/officeart/2005/8/layout/cycle3"/>
    <dgm:cxn modelId="{89019214-CFE9-4322-AB52-5F70A128345B}" type="presParOf" srcId="{90CD4B02-E164-4F6B-AFB4-2564EF68BAAE}" destId="{9C7A6F94-61C3-4AA0-83B2-FB83984ED625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510335-2B17-4EEC-AF11-04B510676EAD}">
      <dsp:nvSpPr>
        <dsp:cNvPr id="0" name=""/>
        <dsp:cNvSpPr/>
      </dsp:nvSpPr>
      <dsp:spPr>
        <a:xfrm>
          <a:off x="0" y="3886230"/>
          <a:ext cx="8029575" cy="6375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1/1/2014</a:t>
          </a:r>
        </a:p>
      </dsp:txBody>
      <dsp:txXfrm>
        <a:off x="0" y="3886230"/>
        <a:ext cx="8029575" cy="344286"/>
      </dsp:txXfrm>
    </dsp:sp>
    <dsp:sp modelId="{E0A979C8-38D9-46A0-89A3-E42F35F36679}">
      <dsp:nvSpPr>
        <dsp:cNvPr id="0" name=""/>
        <dsp:cNvSpPr/>
      </dsp:nvSpPr>
      <dsp:spPr>
        <a:xfrm>
          <a:off x="0" y="4217766"/>
          <a:ext cx="8029575" cy="2932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Fusie professionele opleidingen HUB en KAHO  = </a:t>
          </a:r>
          <a:r>
            <a:rPr lang="nl-BE" sz="1400" kern="1200" dirty="0" err="1" smtClean="0">
              <a:latin typeface="Corbel" panose="020B0503020204020204" pitchFamily="34" charset="0"/>
            </a:rPr>
            <a:t>Odisee</a:t>
          </a:r>
          <a:endParaRPr lang="nl-BE" sz="1400" kern="1200" dirty="0" smtClean="0">
            <a:latin typeface="Corbel" panose="020B0503020204020204" pitchFamily="34" charset="0"/>
          </a:endParaRPr>
        </a:p>
      </dsp:txBody>
      <dsp:txXfrm>
        <a:off x="0" y="4217766"/>
        <a:ext cx="8029575" cy="293281"/>
      </dsp:txXfrm>
    </dsp:sp>
    <dsp:sp modelId="{FB3E6F38-25D5-4C7E-AE9D-94755ABFC24C}">
      <dsp:nvSpPr>
        <dsp:cNvPr id="0" name=""/>
        <dsp:cNvSpPr/>
      </dsp:nvSpPr>
      <dsp:spPr>
        <a:xfrm rot="10800000">
          <a:off x="0" y="2915214"/>
          <a:ext cx="8029575" cy="98058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1/10/2013</a:t>
          </a:r>
        </a:p>
      </dsp:txBody>
      <dsp:txXfrm rot="-10800000">
        <a:off x="0" y="2915214"/>
        <a:ext cx="8029575" cy="344183"/>
      </dsp:txXfrm>
    </dsp:sp>
    <dsp:sp modelId="{AA72843B-86AB-40F4-9A4B-C83A7EEF9729}">
      <dsp:nvSpPr>
        <dsp:cNvPr id="0" name=""/>
        <dsp:cNvSpPr/>
      </dsp:nvSpPr>
      <dsp:spPr>
        <a:xfrm>
          <a:off x="0" y="3259397"/>
          <a:ext cx="4014787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>
              <a:latin typeface="Corbel" panose="020B0503020204020204" pitchFamily="34" charset="0"/>
            </a:rPr>
            <a:t>Academische opleidingen van HUB + KUB </a:t>
          </a:r>
          <a:br>
            <a:rPr lang="nl-BE" sz="1300" kern="1200" dirty="0" smtClean="0">
              <a:latin typeface="Corbel" panose="020B0503020204020204" pitchFamily="34" charset="0"/>
            </a:rPr>
          </a:br>
          <a:r>
            <a:rPr lang="nl-BE" sz="1300" kern="1200" dirty="0" smtClean="0">
              <a:latin typeface="Corbel" panose="020B0503020204020204" pitchFamily="34" charset="0"/>
              <a:sym typeface="Wingdings" panose="05000000000000000000" pitchFamily="2" charset="2"/>
            </a:rPr>
            <a:t> </a:t>
          </a:r>
          <a:r>
            <a:rPr lang="nl-BE" sz="1300" kern="1200" dirty="0" smtClean="0">
              <a:latin typeface="Corbel" panose="020B0503020204020204" pitchFamily="34" charset="0"/>
            </a:rPr>
            <a:t>overgedragen aan KU Leuven </a:t>
          </a:r>
        </a:p>
      </dsp:txBody>
      <dsp:txXfrm>
        <a:off x="0" y="3259397"/>
        <a:ext cx="4014787" cy="293193"/>
      </dsp:txXfrm>
    </dsp:sp>
    <dsp:sp modelId="{3D99F713-F778-4EAD-9D0F-F4B30CF4B7FA}">
      <dsp:nvSpPr>
        <dsp:cNvPr id="0" name=""/>
        <dsp:cNvSpPr/>
      </dsp:nvSpPr>
      <dsp:spPr>
        <a:xfrm>
          <a:off x="4014787" y="3259397"/>
          <a:ext cx="4014787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In KAHO: IIW overgedragen aan KU Leuven</a:t>
          </a:r>
        </a:p>
      </dsp:txBody>
      <dsp:txXfrm>
        <a:off x="4014787" y="3259397"/>
        <a:ext cx="4014787" cy="293193"/>
      </dsp:txXfrm>
    </dsp:sp>
    <dsp:sp modelId="{CA65514B-620F-463F-B4D5-B7FB66796E7D}">
      <dsp:nvSpPr>
        <dsp:cNvPr id="0" name=""/>
        <dsp:cNvSpPr/>
      </dsp:nvSpPr>
      <dsp:spPr>
        <a:xfrm rot="10800000">
          <a:off x="0" y="1944197"/>
          <a:ext cx="8029575" cy="98058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1/10/2008</a:t>
          </a:r>
        </a:p>
      </dsp:txBody>
      <dsp:txXfrm rot="-10800000">
        <a:off x="0" y="1944197"/>
        <a:ext cx="8029575" cy="344183"/>
      </dsp:txXfrm>
    </dsp:sp>
    <dsp:sp modelId="{6A136748-FCE2-431F-B369-3FD4F34881B3}">
      <dsp:nvSpPr>
        <dsp:cNvPr id="0" name=""/>
        <dsp:cNvSpPr/>
      </dsp:nvSpPr>
      <dsp:spPr>
        <a:xfrm>
          <a:off x="0" y="2288380"/>
          <a:ext cx="4014787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EHSAL + VLEKHO + HONIM + KUB</a:t>
          </a:r>
        </a:p>
      </dsp:txBody>
      <dsp:txXfrm>
        <a:off x="0" y="2288380"/>
        <a:ext cx="4014787" cy="293193"/>
      </dsp:txXfrm>
    </dsp:sp>
    <dsp:sp modelId="{B6F44AFF-BBD1-44F1-A1A0-73319349DD80}">
      <dsp:nvSpPr>
        <dsp:cNvPr id="0" name=""/>
        <dsp:cNvSpPr/>
      </dsp:nvSpPr>
      <dsp:spPr>
        <a:xfrm>
          <a:off x="4014787" y="2288380"/>
          <a:ext cx="4014787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Vanaf 1/10/2008: HUB</a:t>
          </a:r>
        </a:p>
      </dsp:txBody>
      <dsp:txXfrm>
        <a:off x="4014787" y="2288380"/>
        <a:ext cx="4014787" cy="293193"/>
      </dsp:txXfrm>
    </dsp:sp>
    <dsp:sp modelId="{2ED864A7-4312-4F62-87D7-8FFD5F1B803F}">
      <dsp:nvSpPr>
        <dsp:cNvPr id="0" name=""/>
        <dsp:cNvSpPr/>
      </dsp:nvSpPr>
      <dsp:spPr>
        <a:xfrm rot="10800000">
          <a:off x="0" y="973180"/>
          <a:ext cx="8029575" cy="98058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1/9/2008</a:t>
          </a:r>
        </a:p>
      </dsp:txBody>
      <dsp:txXfrm rot="-10800000">
        <a:off x="0" y="973180"/>
        <a:ext cx="8029575" cy="344183"/>
      </dsp:txXfrm>
    </dsp:sp>
    <dsp:sp modelId="{AF79CB8C-CD5E-4714-B5C6-ED465A7F3111}">
      <dsp:nvSpPr>
        <dsp:cNvPr id="0" name=""/>
        <dsp:cNvSpPr/>
      </dsp:nvSpPr>
      <dsp:spPr>
        <a:xfrm>
          <a:off x="0" y="1317364"/>
          <a:ext cx="8029575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EHSAL + Hoger Instituut voor Gezinswetenschappen</a:t>
          </a:r>
        </a:p>
      </dsp:txBody>
      <dsp:txXfrm>
        <a:off x="0" y="1317364"/>
        <a:ext cx="8029575" cy="293193"/>
      </dsp:txXfrm>
    </dsp:sp>
    <dsp:sp modelId="{16983D60-0B03-4FB8-9225-4DD8CC76862B}">
      <dsp:nvSpPr>
        <dsp:cNvPr id="0" name=""/>
        <dsp:cNvSpPr/>
      </dsp:nvSpPr>
      <dsp:spPr>
        <a:xfrm rot="10800000">
          <a:off x="0" y="2163"/>
          <a:ext cx="8029575" cy="98058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1/1/2003:</a:t>
          </a:r>
          <a:endParaRPr lang="nl-BE" sz="1400" kern="1200" dirty="0">
            <a:latin typeface="Corbel" panose="020B0503020204020204" pitchFamily="34" charset="0"/>
          </a:endParaRPr>
        </a:p>
      </dsp:txBody>
      <dsp:txXfrm rot="-10800000">
        <a:off x="0" y="2163"/>
        <a:ext cx="8029575" cy="344183"/>
      </dsp:txXfrm>
    </dsp:sp>
    <dsp:sp modelId="{806C7DFD-95D3-4086-895C-6D824DC1B8F5}">
      <dsp:nvSpPr>
        <dsp:cNvPr id="0" name=""/>
        <dsp:cNvSpPr/>
      </dsp:nvSpPr>
      <dsp:spPr>
        <a:xfrm>
          <a:off x="0" y="346347"/>
          <a:ext cx="8029575" cy="2931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400" kern="1200" dirty="0" smtClean="0">
              <a:latin typeface="Corbel" panose="020B0503020204020204" pitchFamily="34" charset="0"/>
            </a:rPr>
            <a:t>EHSAL + KHB + Irishogeschool Brussel = EHSAL</a:t>
          </a:r>
          <a:endParaRPr lang="nl-BE" sz="1400" kern="1200" dirty="0">
            <a:latin typeface="Corbel" panose="020B0503020204020204" pitchFamily="34" charset="0"/>
          </a:endParaRPr>
        </a:p>
      </dsp:txBody>
      <dsp:txXfrm>
        <a:off x="0" y="346347"/>
        <a:ext cx="8029575" cy="2931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6B30A-1B3B-4D40-BACF-C6B7E03BE0F0}">
      <dsp:nvSpPr>
        <dsp:cNvPr id="0" name=""/>
        <dsp:cNvSpPr/>
      </dsp:nvSpPr>
      <dsp:spPr>
        <a:xfrm>
          <a:off x="2003701" y="128331"/>
          <a:ext cx="3408651" cy="3408651"/>
        </a:xfrm>
        <a:prstGeom prst="circularArrow">
          <a:avLst>
            <a:gd name="adj1" fmla="val 4668"/>
            <a:gd name="adj2" fmla="val 272909"/>
            <a:gd name="adj3" fmla="val 13693083"/>
            <a:gd name="adj4" fmla="val 17472148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4FDE8B-4CBA-4ECA-B710-6222943DCB20}">
      <dsp:nvSpPr>
        <dsp:cNvPr id="0" name=""/>
        <dsp:cNvSpPr/>
      </dsp:nvSpPr>
      <dsp:spPr>
        <a:xfrm>
          <a:off x="2845057" y="221496"/>
          <a:ext cx="1725940" cy="6661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endPos="0" dist="50800" dir="5400000" sy="-100000" algn="bl" rotWithShape="0"/>
          <a:softEdge rad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planning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taakinvulling</a:t>
          </a:r>
          <a:endParaRPr lang="nl-BE" sz="1300" kern="1200" dirty="0"/>
        </a:p>
      </dsp:txBody>
      <dsp:txXfrm>
        <a:off x="2877575" y="254014"/>
        <a:ext cx="1660904" cy="601098"/>
      </dsp:txXfrm>
    </dsp:sp>
    <dsp:sp modelId="{DF674EA6-4A00-4BD7-ABA7-C6DDC568335D}">
      <dsp:nvSpPr>
        <dsp:cNvPr id="0" name=""/>
        <dsp:cNvSpPr/>
      </dsp:nvSpPr>
      <dsp:spPr>
        <a:xfrm>
          <a:off x="4068989" y="1445428"/>
          <a:ext cx="1725940" cy="6661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functioneringsgesprek</a:t>
          </a:r>
          <a:endParaRPr lang="nl-BE" sz="1300" kern="1200" dirty="0"/>
        </a:p>
      </dsp:txBody>
      <dsp:txXfrm>
        <a:off x="4101507" y="1477946"/>
        <a:ext cx="1660904" cy="601098"/>
      </dsp:txXfrm>
    </dsp:sp>
    <dsp:sp modelId="{966B10D6-FE11-4E38-BDF5-306A2F134581}">
      <dsp:nvSpPr>
        <dsp:cNvPr id="0" name=""/>
        <dsp:cNvSpPr/>
      </dsp:nvSpPr>
      <dsp:spPr>
        <a:xfrm>
          <a:off x="2845057" y="2669361"/>
          <a:ext cx="1725940" cy="666134"/>
        </a:xfrm>
        <a:prstGeom prst="round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professionele groei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verbetertrajecten</a:t>
          </a:r>
          <a:endParaRPr lang="nl-BE" sz="1300" kern="1200" dirty="0"/>
        </a:p>
      </dsp:txBody>
      <dsp:txXfrm>
        <a:off x="2877575" y="2701879"/>
        <a:ext cx="1660904" cy="601098"/>
      </dsp:txXfrm>
    </dsp:sp>
    <dsp:sp modelId="{9C7A6F94-61C3-4AA0-83B2-FB83984ED625}">
      <dsp:nvSpPr>
        <dsp:cNvPr id="0" name=""/>
        <dsp:cNvSpPr/>
      </dsp:nvSpPr>
      <dsp:spPr>
        <a:xfrm>
          <a:off x="1621124" y="1445428"/>
          <a:ext cx="1725940" cy="6661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BE" sz="1300" kern="1200" dirty="0" smtClean="0"/>
            <a:t>evaluatie</a:t>
          </a:r>
          <a:endParaRPr lang="nl-BE" sz="1300" kern="1200" dirty="0"/>
        </a:p>
      </dsp:txBody>
      <dsp:txXfrm>
        <a:off x="1653642" y="1477946"/>
        <a:ext cx="1660904" cy="601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A6C12-2F03-4BAA-A434-3FD1BE7A2C43}" type="datetimeFigureOut">
              <a:rPr lang="nl-BE" smtClean="0"/>
              <a:t>19/11/2017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DB56B-1949-4ABF-9085-42B5F7708D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96479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2936C-5A0E-4E8F-9857-80A1E9219268}" type="datetimeFigureOut">
              <a:rPr lang="nl-BE" smtClean="0"/>
              <a:t>19/11/2017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C8DBD-3239-4F4D-9F48-F11E05CDE9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6490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66040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72377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36938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716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06624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04934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85967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39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60287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8DBD-3239-4F4D-9F48-F11E05CDE9B2}" type="slidenum">
              <a:rPr lang="nl-BE" smtClean="0"/>
              <a:t>40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4124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4839761"/>
            <a:ext cx="9180000" cy="2018239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681" y="5103516"/>
            <a:ext cx="7308070" cy="1486600"/>
          </a:xfrm>
        </p:spPr>
        <p:txBody>
          <a:bodyPr>
            <a:noAutofit/>
          </a:bodyPr>
          <a:lstStyle>
            <a:lvl1pPr marL="0" indent="0" algn="l">
              <a:buNone/>
              <a:defRPr sz="4400">
                <a:solidFill>
                  <a:schemeClr val="bg1"/>
                </a:solidFill>
                <a:latin typeface="Corbel"/>
                <a:cs typeface="Corbe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noProof="0" smtClean="0"/>
              <a:t>Klik om de ondertitelstijl van het model te bewerken</a:t>
            </a:r>
            <a:endParaRPr lang="nl-BE" noProof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92" y="6220049"/>
            <a:ext cx="838828" cy="318755"/>
          </a:xfrm>
          <a:prstGeom prst="rect">
            <a:avLst/>
          </a:prstGeom>
        </p:spPr>
      </p:pic>
      <p:pic>
        <p:nvPicPr>
          <p:cNvPr id="16" name="Picture 15" descr="f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8" y="1030288"/>
            <a:ext cx="9186128" cy="3860785"/>
          </a:xfrm>
          <a:prstGeom prst="rect">
            <a:avLst/>
          </a:prstGeom>
          <a:ln>
            <a:noFill/>
          </a:ln>
        </p:spPr>
      </p:pic>
      <p:pic>
        <p:nvPicPr>
          <p:cNvPr id="13" name="Picture 12" descr="Odisee_zw.ep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7" y="205437"/>
            <a:ext cx="1779799" cy="46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1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7E57D-EAA5-4DA6-B6EB-71756F24DCCA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5745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7948" y="1600200"/>
            <a:ext cx="38378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313DD-F625-4358-BE33-B371B0290C2D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9894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91F4-B23A-43ED-A132-8CE0E768C422}" type="datetime1">
              <a:rPr lang="nl-BE" smtClean="0"/>
              <a:t>19/11/2017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5614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610" y="4800600"/>
            <a:ext cx="80162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60413" y="1030287"/>
            <a:ext cx="7926387" cy="36972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9641" y="5431478"/>
            <a:ext cx="8007159" cy="700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F3B0-4282-407C-80A2-3A1F29D44785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9360" y="6343522"/>
            <a:ext cx="527440" cy="365125"/>
          </a:xfrm>
        </p:spPr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901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nl-NL" sz="3000" dirty="0" smtClean="0">
                <a:solidFill>
                  <a:srgbClr val="747678"/>
                </a:solidFill>
                <a:latin typeface="Verdana"/>
                <a:cs typeface="Verdana"/>
              </a:rPr>
              <a:t>Klik hier om een titel te maken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4839761"/>
            <a:ext cx="9180000" cy="2018239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681" y="5103516"/>
            <a:ext cx="7308070" cy="1486600"/>
          </a:xfrm>
        </p:spPr>
        <p:txBody>
          <a:bodyPr>
            <a:noAutofit/>
          </a:bodyPr>
          <a:lstStyle>
            <a:lvl1pPr marL="0" indent="0" algn="l">
              <a:buNone/>
              <a:defRPr sz="4400">
                <a:solidFill>
                  <a:schemeClr val="bg1"/>
                </a:solidFill>
                <a:latin typeface="Corbel"/>
                <a:cs typeface="Corbe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noProof="0" smtClean="0"/>
              <a:t>Klik om de ondertitelstijl van het model te bewerken</a:t>
            </a:r>
            <a:endParaRPr lang="nl-BE" noProof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92" y="6220049"/>
            <a:ext cx="838828" cy="318755"/>
          </a:xfrm>
          <a:prstGeom prst="rect">
            <a:avLst/>
          </a:prstGeom>
        </p:spPr>
      </p:pic>
      <p:pic>
        <p:nvPicPr>
          <p:cNvPr id="16" name="Picture 15" descr="f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8" y="1030288"/>
            <a:ext cx="9186128" cy="3860785"/>
          </a:xfrm>
          <a:prstGeom prst="rect">
            <a:avLst/>
          </a:prstGeom>
          <a:ln>
            <a:noFill/>
          </a:ln>
        </p:spPr>
      </p:pic>
      <p:pic>
        <p:nvPicPr>
          <p:cNvPr id="13" name="Picture 12" descr="Odisee_zw.ep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7" y="205437"/>
            <a:ext cx="1779799" cy="46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15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D811-E004-43F6-8AF1-4E6428005651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5745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7948" y="1600200"/>
            <a:ext cx="38378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2DF8-F574-4492-81B6-639D0B14D63A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9894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BC499-E039-4788-89A5-0667743150AC}" type="datetime1">
              <a:rPr lang="nl-BE" smtClean="0"/>
              <a:t>19/11/2017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561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610" y="4800600"/>
            <a:ext cx="80162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60413" y="1030287"/>
            <a:ext cx="7926387" cy="36972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9641" y="5431478"/>
            <a:ext cx="8007159" cy="700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A8AC-E9DA-4B18-93AC-BAB922858584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9360" y="6343522"/>
            <a:ext cx="527440" cy="365125"/>
          </a:xfrm>
        </p:spPr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901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4839761"/>
            <a:ext cx="9180000" cy="2018239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681" y="5103516"/>
            <a:ext cx="7308070" cy="1486600"/>
          </a:xfrm>
        </p:spPr>
        <p:txBody>
          <a:bodyPr>
            <a:noAutofit/>
          </a:bodyPr>
          <a:lstStyle>
            <a:lvl1pPr marL="0" indent="0" algn="l">
              <a:buNone/>
              <a:defRPr sz="4400">
                <a:solidFill>
                  <a:schemeClr val="bg1"/>
                </a:solidFill>
                <a:latin typeface="Corbel"/>
                <a:cs typeface="Corbe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noProof="0" smtClean="0"/>
              <a:t>Klik om de ondertitelstijl van het model te bewerken</a:t>
            </a:r>
            <a:endParaRPr lang="nl-BE" noProof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92" y="6220049"/>
            <a:ext cx="838828" cy="318755"/>
          </a:xfrm>
          <a:prstGeom prst="rect">
            <a:avLst/>
          </a:prstGeom>
        </p:spPr>
      </p:pic>
      <p:pic>
        <p:nvPicPr>
          <p:cNvPr id="16" name="Picture 15" descr="f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8" y="1030288"/>
            <a:ext cx="9186128" cy="3860785"/>
          </a:xfrm>
          <a:prstGeom prst="rect">
            <a:avLst/>
          </a:prstGeom>
          <a:ln>
            <a:noFill/>
          </a:ln>
        </p:spPr>
      </p:pic>
      <p:pic>
        <p:nvPicPr>
          <p:cNvPr id="13" name="Picture 12" descr="Odisee_zw.ep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7" y="205437"/>
            <a:ext cx="1779799" cy="46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15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F0644-B865-45C7-950D-5E0B6BBC5F01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57455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7948" y="1600200"/>
            <a:ext cx="38378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72449-D771-4AC3-AA66-E41190338550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98944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8A816-0038-47B8-9A35-5B4C3E840793}" type="datetime1">
              <a:rPr lang="nl-BE" smtClean="0"/>
              <a:t>19/11/2017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5614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610" y="4800600"/>
            <a:ext cx="80162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60413" y="1030287"/>
            <a:ext cx="7926387" cy="36972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9641" y="5431478"/>
            <a:ext cx="8007159" cy="700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19EE9-04EA-418B-A471-E158858EFE5A}" type="datetime1">
              <a:rPr lang="nl-BE" smtClean="0"/>
              <a:t>19/11/2017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9360" y="6343522"/>
            <a:ext cx="527440" cy="365125"/>
          </a:xfrm>
        </p:spPr>
        <p:txBody>
          <a:bodyPr/>
          <a:lstStyle/>
          <a:p>
            <a:fld id="{8C990184-3242-4A12-A303-6232A8AE9AB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90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165304"/>
            <a:ext cx="9180000" cy="718352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948" y="184842"/>
            <a:ext cx="80288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948" y="1523232"/>
            <a:ext cx="802885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25760" y="63501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4312F288-DEE1-4EF9-A5E4-F0DBAB1EB097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3606" y="6350169"/>
            <a:ext cx="52908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9360" y="6343522"/>
            <a:ext cx="527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8C990184-3242-4A12-A303-6232A8AE9AB2}" type="slidenum">
              <a:rPr lang="nl-BE" smtClean="0"/>
              <a:pPr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786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rgbClr val="89B368"/>
          </a:solidFill>
          <a:latin typeface="Corbel"/>
          <a:ea typeface="+mj-ea"/>
          <a:cs typeface="Corbel"/>
        </a:defRPr>
      </a:lvl1pPr>
    </p:titleStyle>
    <p:bodyStyle>
      <a:lvl1pPr marL="0" indent="0" algn="l" defTabSz="457200" rtl="0" eaLnBrk="1" latinLnBrk="0" hangingPunct="1">
        <a:lnSpc>
          <a:spcPct val="120000"/>
        </a:lnSpc>
        <a:spcBef>
          <a:spcPct val="20000"/>
        </a:spcBef>
        <a:buFont typeface="Arial"/>
        <a:buNone/>
        <a:defRPr sz="3000" b="1" kern="1200">
          <a:solidFill>
            <a:schemeClr val="tx1"/>
          </a:solidFill>
          <a:latin typeface="Corbel"/>
          <a:ea typeface="+mn-ea"/>
          <a:cs typeface="Corbel"/>
        </a:defRPr>
      </a:lvl1pPr>
      <a:lvl2pPr marL="269875" indent="-269875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Corbel"/>
          <a:ea typeface="+mn-ea"/>
          <a:cs typeface="Corbel"/>
        </a:defRPr>
      </a:lvl2pPr>
      <a:lvl3pPr marL="449263" indent="-179388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Corbel"/>
          <a:ea typeface="+mn-ea"/>
          <a:cs typeface="Corbel"/>
        </a:defRPr>
      </a:lvl3pPr>
      <a:lvl4pPr marL="628650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4pPr>
      <a:lvl5pPr marL="808038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165304"/>
            <a:ext cx="9180000" cy="718352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948" y="184842"/>
            <a:ext cx="80288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948" y="1523232"/>
            <a:ext cx="802885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25760" y="63501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1D1478BE-5521-4EDC-B24C-6A8CDD24CB3B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3606" y="6350169"/>
            <a:ext cx="52908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9360" y="6343522"/>
            <a:ext cx="527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8C990184-3242-4A12-A303-6232A8AE9AB2}" type="slidenum">
              <a:rPr lang="nl-BE" smtClean="0"/>
              <a:pPr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786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rgbClr val="89B368"/>
          </a:solidFill>
          <a:latin typeface="Corbel"/>
          <a:ea typeface="+mj-ea"/>
          <a:cs typeface="Corbel"/>
        </a:defRPr>
      </a:lvl1pPr>
    </p:titleStyle>
    <p:bodyStyle>
      <a:lvl1pPr marL="0" indent="0" algn="l" defTabSz="457200" rtl="0" eaLnBrk="1" latinLnBrk="0" hangingPunct="1">
        <a:lnSpc>
          <a:spcPct val="120000"/>
        </a:lnSpc>
        <a:spcBef>
          <a:spcPct val="20000"/>
        </a:spcBef>
        <a:buFont typeface="Arial"/>
        <a:buNone/>
        <a:defRPr sz="3000" b="1" kern="1200">
          <a:solidFill>
            <a:schemeClr val="tx1"/>
          </a:solidFill>
          <a:latin typeface="Corbel"/>
          <a:ea typeface="+mn-ea"/>
          <a:cs typeface="Corbel"/>
        </a:defRPr>
      </a:lvl1pPr>
      <a:lvl2pPr marL="269875" indent="-269875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Corbel"/>
          <a:ea typeface="+mn-ea"/>
          <a:cs typeface="Corbel"/>
        </a:defRPr>
      </a:lvl2pPr>
      <a:lvl3pPr marL="449263" indent="-179388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Corbel"/>
          <a:ea typeface="+mn-ea"/>
          <a:cs typeface="Corbel"/>
        </a:defRPr>
      </a:lvl3pPr>
      <a:lvl4pPr marL="628650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4pPr>
      <a:lvl5pPr marL="808038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165304"/>
            <a:ext cx="9180000" cy="718352"/>
          </a:xfrm>
          <a:prstGeom prst="rect">
            <a:avLst/>
          </a:prstGeom>
          <a:solidFill>
            <a:srgbClr val="89B368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Corbel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948" y="184842"/>
            <a:ext cx="80288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948" y="1523232"/>
            <a:ext cx="802885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25760" y="63501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46A13973-FCBB-497C-AA62-3FD8A23FAAF5}" type="datetime1">
              <a:rPr lang="nl-BE" smtClean="0"/>
              <a:t>19/11/2017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3606" y="6350169"/>
            <a:ext cx="52908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9360" y="6343522"/>
            <a:ext cx="527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  <a:latin typeface="Corbel"/>
                <a:cs typeface="Corbel"/>
              </a:defRPr>
            </a:lvl1pPr>
          </a:lstStyle>
          <a:p>
            <a:fld id="{8C990184-3242-4A12-A303-6232A8AE9AB2}" type="slidenum">
              <a:rPr lang="nl-BE" smtClean="0"/>
              <a:pPr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786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rgbClr val="89B368"/>
          </a:solidFill>
          <a:latin typeface="Corbel"/>
          <a:ea typeface="+mj-ea"/>
          <a:cs typeface="Corbel"/>
        </a:defRPr>
      </a:lvl1pPr>
    </p:titleStyle>
    <p:bodyStyle>
      <a:lvl1pPr marL="0" indent="0" algn="l" defTabSz="457200" rtl="0" eaLnBrk="1" latinLnBrk="0" hangingPunct="1">
        <a:lnSpc>
          <a:spcPct val="120000"/>
        </a:lnSpc>
        <a:spcBef>
          <a:spcPct val="20000"/>
        </a:spcBef>
        <a:buFont typeface="Arial"/>
        <a:buNone/>
        <a:defRPr sz="3000" b="1" kern="1200">
          <a:solidFill>
            <a:schemeClr val="tx1"/>
          </a:solidFill>
          <a:latin typeface="Corbel"/>
          <a:ea typeface="+mn-ea"/>
          <a:cs typeface="Corbel"/>
        </a:defRPr>
      </a:lvl1pPr>
      <a:lvl2pPr marL="269875" indent="-269875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Corbel"/>
          <a:ea typeface="+mn-ea"/>
          <a:cs typeface="Corbel"/>
        </a:defRPr>
      </a:lvl2pPr>
      <a:lvl3pPr marL="449263" indent="-179388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Corbel"/>
          <a:ea typeface="+mn-ea"/>
          <a:cs typeface="Corbel"/>
        </a:defRPr>
      </a:lvl3pPr>
      <a:lvl4pPr marL="628650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4pPr>
      <a:lvl5pPr marL="808038" indent="-179388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Corbel"/>
          <a:ea typeface="+mn-ea"/>
          <a:cs typeface="Corbe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Fusies in het hoger onderwijs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3600" dirty="0" smtClean="0"/>
              <a:t>Opzetten van een HR-beleid als basis voor gemotiveerde en deskundige medewerkers</a:t>
            </a:r>
          </a:p>
          <a:p>
            <a:r>
              <a:rPr lang="nl-BE" b="0" dirty="0" smtClean="0"/>
              <a:t>Bram Van Baarle en Denise Lanneau</a:t>
            </a:r>
            <a:endParaRPr lang="nl-BE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19562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>Fusies in het hoger onderwijs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cap="small" dirty="0" smtClean="0"/>
              <a:t>Structuur van de dag (1/2)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Vraag aan de deelnemers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Fusieverhaal EHSAL, HUB, </a:t>
            </a:r>
            <a:r>
              <a:rPr lang="nl-BE" dirty="0" err="1" smtClean="0"/>
              <a:t>Odisee</a:t>
            </a:r>
            <a:endParaRPr lang="nl-BE" dirty="0" smtClean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Specifieke personeelsaspecten  in het fusieverhaal EHSAL, HUB, </a:t>
            </a:r>
            <a:r>
              <a:rPr lang="nl-BE" dirty="0" err="1" smtClean="0"/>
              <a:t>Odisee</a:t>
            </a:r>
            <a:endParaRPr lang="nl-BE" dirty="0" smtClean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Personeelsbeleid: door welke bril kijk je?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Veranderingsbegeleiding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Organisatiestructuur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endParaRPr lang="nl-BE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nl-BE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097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Fusies in het hoger onderwijs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indent="0">
              <a:buNone/>
            </a:pPr>
            <a:r>
              <a:rPr lang="nl-BE" sz="3000" b="1" cap="small" dirty="0"/>
              <a:t>Structuur van de </a:t>
            </a:r>
            <a:r>
              <a:rPr lang="nl-BE" sz="3000" b="1" cap="small" dirty="0" smtClean="0"/>
              <a:t>dag (2/2)</a:t>
            </a:r>
            <a:endParaRPr lang="nl-BE" sz="3000" b="1" cap="small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Werving en selectie</a:t>
            </a:r>
            <a:endParaRPr lang="nl-BE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Functionerings-, plannings- en evaluatiegesprekken</a:t>
            </a:r>
            <a:endParaRPr lang="nl-BE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Professionalisering in een kennisorganisatie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dirty="0" smtClean="0"/>
              <a:t>Wat heeft deze dag opgeleverd? 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9280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Vragen aan de deelnemers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b="0" dirty="0" smtClean="0"/>
              <a:t>Wat zijn de belangrijkste HR-items om de fusie goed te laten verlopen?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b="0" dirty="0" smtClean="0"/>
              <a:t>Wat ervaren jullie als het grootste probleem? Waar liggen kansen?</a:t>
            </a:r>
            <a:endParaRPr lang="nl-BE" sz="3200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7875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28852" cy="864096"/>
          </a:xfrm>
        </p:spPr>
        <p:txBody>
          <a:bodyPr>
            <a:normAutofit/>
          </a:bodyPr>
          <a:lstStyle/>
          <a:p>
            <a:r>
              <a:rPr lang="nl-BE" sz="4000" dirty="0" smtClean="0"/>
              <a:t>Oorsprong fusiebewegingen</a:t>
            </a:r>
            <a:endParaRPr lang="nl-BE" sz="40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196752"/>
            <a:ext cx="8028852" cy="4824536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nl-BE" sz="2400" dirty="0" smtClean="0">
                <a:solidFill>
                  <a:schemeClr val="accent4">
                    <a:lumMod val="75000"/>
                  </a:schemeClr>
                </a:solidFill>
              </a:rPr>
              <a:t>Decreet betreffende hogescholen in de Vlaamse Gemeenschap van 13/7/1994</a:t>
            </a:r>
          </a:p>
          <a:p>
            <a:pPr lvl="0" algn="ctr">
              <a:lnSpc>
                <a:spcPct val="100000"/>
              </a:lnSpc>
            </a:pPr>
            <a:endParaRPr lang="nl-BE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lvl="0">
              <a:lnSpc>
                <a:spcPct val="100000"/>
              </a:lnSpc>
            </a:pPr>
            <a:r>
              <a:rPr lang="nl-BE" sz="2400" dirty="0" smtClean="0">
                <a:solidFill>
                  <a:schemeClr val="accent4">
                    <a:lumMod val="75000"/>
                  </a:schemeClr>
                </a:solidFill>
              </a:rPr>
              <a:t>Uitgangspunt: </a:t>
            </a: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betaalbare kwaliteit in internationaal perspectief   </a:t>
            </a:r>
          </a:p>
          <a:p>
            <a:pPr lvl="0">
              <a:lnSpc>
                <a:spcPct val="100000"/>
              </a:lnSpc>
            </a:pP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	</a:t>
            </a:r>
            <a:r>
              <a:rPr lang="nl-BE" sz="2400" b="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 	Schaalvergroting noodzakelijk</a:t>
            </a:r>
          </a:p>
          <a:p>
            <a:pPr marL="342900" lvl="0" indent="-3429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Grotere autonomie op vlak van financiering, personeelsstatuut, kwaliteitszorg, sociale voorzieningen</a:t>
            </a:r>
          </a:p>
          <a:p>
            <a:pPr marL="342900" lvl="0" indent="-3429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Bijna alle hogescholen betrokken in een fusieproces</a:t>
            </a:r>
          </a:p>
          <a:p>
            <a:pPr lvl="0">
              <a:lnSpc>
                <a:spcPct val="100000"/>
              </a:lnSpc>
            </a:pPr>
            <a:endParaRPr lang="nl-BE" sz="2400" b="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lvl="0" algn="ctr">
              <a:lnSpc>
                <a:spcPct val="100000"/>
              </a:lnSpc>
            </a:pPr>
            <a:r>
              <a:rPr lang="nl-BE" sz="2000" b="0" dirty="0" smtClean="0">
                <a:solidFill>
                  <a:schemeClr val="accent4">
                    <a:lumMod val="75000"/>
                  </a:schemeClr>
                </a:solidFill>
              </a:rPr>
              <a:t>Van 164 </a:t>
            </a:r>
            <a:r>
              <a:rPr lang="nl-BE" sz="2000" b="0" dirty="0" err="1" smtClean="0">
                <a:solidFill>
                  <a:schemeClr val="accent4">
                    <a:lumMod val="75000"/>
                  </a:schemeClr>
                </a:solidFill>
              </a:rPr>
              <a:t>hs</a:t>
            </a:r>
            <a:r>
              <a:rPr lang="nl-BE" sz="2000" b="0" dirty="0" smtClean="0">
                <a:solidFill>
                  <a:schemeClr val="accent4">
                    <a:lumMod val="75000"/>
                  </a:schemeClr>
                </a:solidFill>
              </a:rPr>
              <a:t> naar 28 (nu 13)</a:t>
            </a:r>
          </a:p>
          <a:p>
            <a:pPr lvl="0" algn="ctr">
              <a:lnSpc>
                <a:spcPct val="100000"/>
              </a:lnSpc>
            </a:pPr>
            <a:r>
              <a:rPr lang="nl-BE" sz="2000" b="0" dirty="0" smtClean="0">
                <a:solidFill>
                  <a:schemeClr val="accent4">
                    <a:lumMod val="75000"/>
                  </a:schemeClr>
                </a:solidFill>
              </a:rPr>
              <a:t>Vb. provincie Antwerpen: van 64 naar 7 en nu nog 3 </a:t>
            </a:r>
          </a:p>
          <a:p>
            <a:pPr lvl="0">
              <a:lnSpc>
                <a:spcPct val="100000"/>
              </a:lnSpc>
            </a:pPr>
            <a:r>
              <a:rPr lang="nl-BE" sz="2400" b="0" dirty="0" smtClean="0">
                <a:solidFill>
                  <a:schemeClr val="accent4">
                    <a:lumMod val="75000"/>
                  </a:schemeClr>
                </a:solidFill>
              </a:rPr>
              <a:t>           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Right Arrow 4"/>
          <p:cNvSpPr/>
          <p:nvPr/>
        </p:nvSpPr>
        <p:spPr>
          <a:xfrm>
            <a:off x="899592" y="3356992"/>
            <a:ext cx="565199" cy="3147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ight Arrow 4"/>
          <p:cNvSpPr/>
          <p:nvPr/>
        </p:nvSpPr>
        <p:spPr>
          <a:xfrm rot="5400000">
            <a:off x="4415393" y="5066390"/>
            <a:ext cx="421183" cy="3147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5876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200" dirty="0"/>
              <a:t>Fusiebewegingen in EHSAL, HUB en </a:t>
            </a:r>
            <a:r>
              <a:rPr lang="nl-BE" sz="3200" dirty="0" err="1"/>
              <a:t>Odisee</a:t>
            </a:r>
            <a:endParaRPr lang="nl-BE" sz="3200" dirty="0"/>
          </a:p>
        </p:txBody>
      </p:sp>
      <p:graphicFrame>
        <p:nvGraphicFramePr>
          <p:cNvPr id="5" name="Tijdelijke aanduiding voor inhoud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1075726"/>
              </p:ext>
            </p:extLst>
          </p:nvPr>
        </p:nvGraphicFramePr>
        <p:xfrm>
          <a:off x="657225" y="1524000"/>
          <a:ext cx="8029575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5678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373616" cy="792088"/>
          </a:xfrm>
        </p:spPr>
        <p:txBody>
          <a:bodyPr>
            <a:normAutofit/>
          </a:bodyPr>
          <a:lstStyle/>
          <a:p>
            <a:r>
              <a:rPr lang="nl-BE" sz="3600" dirty="0" smtClean="0"/>
              <a:t>Enkele cijfers</a:t>
            </a:r>
            <a:endParaRPr lang="nl-BE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40768"/>
            <a:ext cx="7931224" cy="4464497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1996: 185 FTE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2003: 413 FTE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2008: 705 FTE (inclusief KUB)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2014: 822 FTE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66063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92088"/>
          </a:xfrm>
        </p:spPr>
        <p:txBody>
          <a:bodyPr>
            <a:normAutofit/>
          </a:bodyPr>
          <a:lstStyle/>
          <a:p>
            <a:r>
              <a:rPr lang="nl-BE" sz="3600" dirty="0"/>
              <a:t>Enkele cijfers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40769"/>
            <a:ext cx="7884836" cy="4464496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/>
              <a:t>1996: 1 </a:t>
            </a:r>
            <a:r>
              <a:rPr lang="nl-BE" b="0" dirty="0" smtClean="0"/>
              <a:t>campus</a:t>
            </a:r>
            <a:endParaRPr lang="nl-BE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/>
              <a:t>2003: 3 campussen in Brussel + 1 in Dilbeek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2008: 4 campussen in Brussel + 1 in Dilbeek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b="0" dirty="0" smtClean="0"/>
              <a:t>2014: 3 campussen in Brussel + 1 in Dilbeek </a:t>
            </a:r>
          </a:p>
          <a:p>
            <a:r>
              <a:rPr lang="nl-BE" b="0" dirty="0" smtClean="0"/>
              <a:t>	+ 1 in Aalst + 1 in Sint-Niklaas + 1 in Gent </a:t>
            </a:r>
            <a:endParaRPr lang="nl-BE" b="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930046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00860" cy="792088"/>
          </a:xfrm>
        </p:spPr>
        <p:txBody>
          <a:bodyPr>
            <a:normAutofit/>
          </a:bodyPr>
          <a:lstStyle/>
          <a:p>
            <a:r>
              <a:rPr lang="nl-BE" sz="3600" dirty="0" smtClean="0"/>
              <a:t>Aanpak van de verschillende fusies</a:t>
            </a:r>
            <a:endParaRPr lang="nl-BE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40768"/>
            <a:ext cx="7931224" cy="4708427"/>
          </a:xfrm>
        </p:spPr>
        <p:txBody>
          <a:bodyPr>
            <a:normAutofit lnSpcReduction="10000"/>
          </a:bodyPr>
          <a:lstStyle/>
          <a:p>
            <a:pPr lvl="1"/>
            <a:r>
              <a:rPr lang="nl-BE" sz="3000" dirty="0" smtClean="0"/>
              <a:t>Oprichting managementcomité (MC) : neemt het dagelijks bestuur van de fuserende instellingen over</a:t>
            </a:r>
          </a:p>
          <a:p>
            <a:pPr lvl="1"/>
            <a:r>
              <a:rPr lang="nl-BE" sz="3000" dirty="0" smtClean="0"/>
              <a:t>Samenstelling MC wordt door RvB goedgekeurd en duidt voorzitter aan (is meteen de algemeen directeur van de gefuseerde instelling)</a:t>
            </a:r>
          </a:p>
          <a:p>
            <a:pPr lvl="1"/>
            <a:r>
              <a:rPr lang="nl-BE" sz="3000" dirty="0" smtClean="0"/>
              <a:t>MC  trekt de fusie: maakt planning op, maakt tussentijdse evaluaties en stuurt eventueel bij</a:t>
            </a:r>
          </a:p>
          <a:p>
            <a:pPr lvl="1"/>
            <a:r>
              <a:rPr lang="nl-BE" sz="3000" dirty="0" smtClean="0"/>
              <a:t>Haast u langzaam!</a:t>
            </a:r>
          </a:p>
          <a:p>
            <a:pPr lvl="1"/>
            <a:endParaRPr lang="nl-BE" sz="300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90616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72868" cy="720080"/>
          </a:xfrm>
        </p:spPr>
        <p:txBody>
          <a:bodyPr>
            <a:normAutofit/>
          </a:bodyPr>
          <a:lstStyle/>
          <a:p>
            <a:r>
              <a:rPr lang="nl-BE" sz="3600" dirty="0"/>
              <a:t>Aanpak van de verschillende fusies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55576" y="1196752"/>
            <a:ext cx="7931224" cy="4680520"/>
          </a:xfrm>
        </p:spPr>
        <p:txBody>
          <a:bodyPr>
            <a:noAutofit/>
          </a:bodyPr>
          <a:lstStyle/>
          <a:p>
            <a:pPr lvl="1">
              <a:lnSpc>
                <a:spcPct val="90000"/>
              </a:lnSpc>
              <a:buSzPct val="130000"/>
              <a:buFont typeface="Arial" pitchFamily="34" charset="0"/>
              <a:buChar char="•"/>
            </a:pPr>
            <a:endParaRPr lang="en-US" sz="3000" dirty="0" smtClean="0"/>
          </a:p>
          <a:p>
            <a:pPr lvl="1">
              <a:lnSpc>
                <a:spcPct val="90000"/>
              </a:lnSpc>
              <a:buSzPct val="130000"/>
              <a:buFont typeface="Arial" pitchFamily="34" charset="0"/>
              <a:buChar char="•"/>
            </a:pPr>
            <a:r>
              <a:rPr lang="en-US" sz="3000" dirty="0" smtClean="0"/>
              <a:t> </a:t>
            </a:r>
            <a:r>
              <a:rPr lang="en-US" sz="3000" dirty="0" err="1" smtClean="0"/>
              <a:t>Zorg</a:t>
            </a:r>
            <a:r>
              <a:rPr lang="en-US" sz="3000" dirty="0" smtClean="0"/>
              <a:t> </a:t>
            </a:r>
            <a:r>
              <a:rPr lang="en-US" sz="3000" dirty="0" err="1" smtClean="0"/>
              <a:t>voor</a:t>
            </a:r>
            <a:r>
              <a:rPr lang="en-US" sz="3000" dirty="0" smtClean="0"/>
              <a:t> </a:t>
            </a:r>
            <a:r>
              <a:rPr lang="en-US" sz="3000" dirty="0" err="1" smtClean="0"/>
              <a:t>een</a:t>
            </a:r>
            <a:r>
              <a:rPr lang="en-US" sz="3000" dirty="0" smtClean="0"/>
              <a:t> </a:t>
            </a:r>
            <a:r>
              <a:rPr lang="en-US" sz="3000" dirty="0" err="1" smtClean="0"/>
              <a:t>geloofwaardig</a:t>
            </a:r>
            <a:r>
              <a:rPr lang="en-US" sz="3000" dirty="0" smtClean="0"/>
              <a:t> </a:t>
            </a:r>
            <a:r>
              <a:rPr lang="en-US" sz="3000" dirty="0" err="1" smtClean="0"/>
              <a:t>verhaal</a:t>
            </a:r>
            <a:r>
              <a:rPr lang="en-US" sz="3000" dirty="0" smtClean="0"/>
              <a:t>:  </a:t>
            </a:r>
            <a:r>
              <a:rPr lang="en-US" sz="3000" dirty="0" err="1" smtClean="0"/>
              <a:t>waarvoor</a:t>
            </a:r>
            <a:r>
              <a:rPr lang="en-US" sz="3000" dirty="0" smtClean="0"/>
              <a:t> </a:t>
            </a:r>
            <a:r>
              <a:rPr lang="en-US" sz="3000" dirty="0" err="1" smtClean="0"/>
              <a:t>willen</a:t>
            </a:r>
            <a:r>
              <a:rPr lang="en-US" sz="3000" dirty="0" smtClean="0"/>
              <a:t> de </a:t>
            </a:r>
            <a:r>
              <a:rPr lang="en-US" sz="3000" dirty="0" err="1" smtClean="0"/>
              <a:t>medewerkers</a:t>
            </a:r>
            <a:r>
              <a:rPr lang="en-US" sz="3000" dirty="0" smtClean="0"/>
              <a:t> </a:t>
            </a:r>
            <a:r>
              <a:rPr lang="en-US" sz="3000" dirty="0" err="1" smtClean="0"/>
              <a:t>zich</a:t>
            </a:r>
            <a:r>
              <a:rPr lang="en-US" sz="3000" dirty="0" smtClean="0"/>
              <a:t>  </a:t>
            </a:r>
            <a:r>
              <a:rPr lang="en-US" sz="3000" dirty="0" err="1" smtClean="0"/>
              <a:t>engageren</a:t>
            </a:r>
            <a:r>
              <a:rPr lang="en-US" sz="3000" dirty="0" smtClean="0"/>
              <a:t>?</a:t>
            </a:r>
            <a:endParaRPr lang="en-US" sz="3000" dirty="0"/>
          </a:p>
          <a:p>
            <a:pPr marL="896938" lvl="2" indent="-447675">
              <a:lnSpc>
                <a:spcPct val="90000"/>
              </a:lnSpc>
              <a:spcAft>
                <a:spcPts val="1200"/>
              </a:spcAft>
              <a:buSzPct val="130000"/>
              <a:buFont typeface="Courier New" panose="02070309020205020404" pitchFamily="49" charset="0"/>
              <a:buChar char="o"/>
            </a:pPr>
            <a:r>
              <a:rPr lang="nl-BE" sz="2800" dirty="0" err="1" smtClean="0"/>
              <a:t>Vb</a:t>
            </a:r>
            <a:r>
              <a:rPr lang="nl-BE" sz="2800" dirty="0" smtClean="0"/>
              <a:t>: alle </a:t>
            </a:r>
            <a:r>
              <a:rPr lang="nl-BE" sz="2800" dirty="0" err="1" smtClean="0"/>
              <a:t>hs</a:t>
            </a:r>
            <a:r>
              <a:rPr lang="nl-BE" sz="2800" dirty="0" smtClean="0"/>
              <a:t> van een bepaalde stad/regio van het vrije net samenbrengen</a:t>
            </a:r>
          </a:p>
          <a:p>
            <a:pPr marL="896938" lvl="2" indent="-447675">
              <a:lnSpc>
                <a:spcPct val="90000"/>
              </a:lnSpc>
              <a:spcAft>
                <a:spcPts val="1200"/>
              </a:spcAft>
              <a:buSzPct val="130000"/>
              <a:buFont typeface="Courier New" panose="02070309020205020404" pitchFamily="49" charset="0"/>
              <a:buChar char="o"/>
            </a:pPr>
            <a:r>
              <a:rPr lang="nl-BE" sz="2800" dirty="0" err="1" smtClean="0"/>
              <a:t>Vb</a:t>
            </a:r>
            <a:r>
              <a:rPr lang="nl-BE" sz="2800" dirty="0" smtClean="0"/>
              <a:t>: synergie ontwikkelen tussen verschillende  studiegebieden</a:t>
            </a:r>
          </a:p>
          <a:p>
            <a:pPr marL="896938" lvl="2" indent="-447675">
              <a:lnSpc>
                <a:spcPct val="90000"/>
              </a:lnSpc>
              <a:spcAft>
                <a:spcPts val="1200"/>
              </a:spcAft>
              <a:buSzPct val="130000"/>
              <a:buFont typeface="Courier New" panose="02070309020205020404" pitchFamily="49" charset="0"/>
              <a:buChar char="o"/>
            </a:pPr>
            <a:r>
              <a:rPr lang="nl-BE" sz="2800" dirty="0" err="1" smtClean="0"/>
              <a:t>Vb</a:t>
            </a:r>
            <a:r>
              <a:rPr lang="nl-BE" sz="2800" dirty="0" smtClean="0"/>
              <a:t>: voordelen voor personeel van een grotere organisatie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046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Specifieke personeelsaspecten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/>
              <a:t>(1) Hoe leden MC selecteren?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In functie van de nodige competenties binnen </a:t>
            </a:r>
            <a:r>
              <a:rPr lang="nl-BE" b="0" dirty="0" smtClean="0"/>
              <a:t>de </a:t>
            </a:r>
            <a:r>
              <a:rPr lang="nl-BE" b="0" dirty="0"/>
              <a:t>nieuwe </a:t>
            </a:r>
            <a:r>
              <a:rPr lang="nl-BE" b="0" dirty="0" smtClean="0"/>
              <a:t>structuur</a:t>
            </a:r>
          </a:p>
          <a:p>
            <a:pPr marL="457200" lvl="2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nl-BE" sz="3000" dirty="0"/>
              <a:t>Nieuwe structuur </a:t>
            </a:r>
            <a:r>
              <a:rPr lang="nl-BE" sz="3000" b="1" dirty="0"/>
              <a:t>vooraf</a:t>
            </a:r>
            <a:r>
              <a:rPr lang="nl-BE" sz="3000" dirty="0"/>
              <a:t> uittekenen in functie </a:t>
            </a:r>
            <a:r>
              <a:rPr lang="nl-BE" sz="3000" dirty="0" smtClean="0"/>
              <a:t>van </a:t>
            </a:r>
            <a:r>
              <a:rPr lang="nl-BE" sz="3000" dirty="0"/>
              <a:t>de noden van de gefuseerde </a:t>
            </a:r>
            <a:r>
              <a:rPr lang="nl-BE" sz="3000" dirty="0" smtClean="0"/>
              <a:t>instelling</a:t>
            </a:r>
          </a:p>
          <a:p>
            <a:pPr marL="457200" lvl="2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nl-BE" sz="3000" dirty="0"/>
              <a:t>Opletten voor overladen structuur</a:t>
            </a:r>
          </a:p>
          <a:p>
            <a:pPr marL="457200" lvl="2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nl-BE" sz="3000" dirty="0"/>
              <a:t>Eventueel overgangsperiode inbouwen</a:t>
            </a:r>
          </a:p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33033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55576" y="1268760"/>
            <a:ext cx="7931224" cy="4752528"/>
          </a:xfrm>
        </p:spPr>
        <p:txBody>
          <a:bodyPr>
            <a:noAutofit/>
          </a:bodyPr>
          <a:lstStyle/>
          <a:p>
            <a:pPr marL="269875" lvl="2" indent="0">
              <a:buNone/>
            </a:pPr>
            <a:endParaRPr lang="nl-BE" sz="3000" dirty="0" smtClean="0"/>
          </a:p>
          <a:p>
            <a:pPr lvl="2" indent="-449263">
              <a:buFont typeface="Wingdings" panose="05000000000000000000" pitchFamily="2" charset="2"/>
              <a:buChar char="Ø"/>
            </a:pPr>
            <a:r>
              <a:rPr lang="nl-BE" sz="3000" dirty="0" smtClean="0"/>
              <a:t>Selectie </a:t>
            </a:r>
            <a:r>
              <a:rPr lang="nl-BE" sz="3000" dirty="0"/>
              <a:t>kan eventueel na vacature en via </a:t>
            </a:r>
            <a:r>
              <a:rPr lang="nl-BE" sz="3000" dirty="0" smtClean="0"/>
              <a:t>assessment </a:t>
            </a:r>
            <a:r>
              <a:rPr lang="nl-BE" sz="3000" dirty="0"/>
              <a:t>verlopen</a:t>
            </a:r>
          </a:p>
          <a:p>
            <a:pPr lvl="2" indent="-449263">
              <a:buFont typeface="Wingdings" panose="05000000000000000000" pitchFamily="2" charset="2"/>
              <a:buChar char="Ø"/>
            </a:pPr>
            <a:r>
              <a:rPr lang="nl-BE" sz="3000" dirty="0" smtClean="0"/>
              <a:t>Gepercipieerde demoties </a:t>
            </a:r>
            <a:r>
              <a:rPr lang="nl-BE" sz="3000" dirty="0"/>
              <a:t>goed inschatten</a:t>
            </a:r>
          </a:p>
          <a:p>
            <a:pPr lvl="2" indent="-449263">
              <a:buFont typeface="Wingdings" panose="05000000000000000000" pitchFamily="2" charset="2"/>
              <a:buChar char="Ø"/>
            </a:pPr>
            <a:r>
              <a:rPr lang="nl-BE" sz="3000" dirty="0" smtClean="0"/>
              <a:t>Integriteit </a:t>
            </a:r>
            <a:r>
              <a:rPr lang="nl-BE" sz="3000" dirty="0"/>
              <a:t>leden MC is cruciaal!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1064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475252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nl-BE" sz="2800" dirty="0" smtClean="0"/>
              <a:t>(2) Opleiding leidinggevenden in veranderings-management</a:t>
            </a:r>
          </a:p>
          <a:p>
            <a:pPr marL="357188" lvl="1" indent="-357188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 smtClean="0"/>
              <a:t>Leden MC geven het voorbeeld</a:t>
            </a:r>
          </a:p>
          <a:p>
            <a:pPr marL="357188" lvl="1" indent="-357188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3000" dirty="0"/>
              <a:t>Opleiding moet na de fusie verder doorlopen en 	moet inspelen op specifieke noden ingevolge de </a:t>
            </a:r>
            <a:r>
              <a:rPr lang="nl-BE" sz="3000" dirty="0" smtClean="0"/>
              <a:t>grote </a:t>
            </a:r>
            <a:r>
              <a:rPr lang="nl-BE" sz="3000" dirty="0"/>
              <a:t>veranderingen in de organisatie </a:t>
            </a:r>
            <a:r>
              <a:rPr lang="nl-BE" sz="3000" dirty="0">
                <a:sym typeface="Wingdings" pitchFamily="2" charset="2"/>
              </a:rPr>
              <a:t> </a:t>
            </a:r>
          </a:p>
          <a:p>
            <a:pPr lvl="1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nl-BE" sz="2800" dirty="0">
                <a:sym typeface="Wingdings" pitchFamily="2" charset="2"/>
              </a:rPr>
              <a:t>	</a:t>
            </a:r>
            <a:endParaRPr lang="nl-BE" sz="2800" b="0" dirty="0" smtClean="0">
              <a:sym typeface="Wingdings" pitchFamily="2" charset="2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947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475252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nl-BE" sz="2800" dirty="0" smtClean="0"/>
              <a:t>(3) Informatie van het personeel</a:t>
            </a:r>
          </a:p>
          <a:p>
            <a:pPr marL="727075" lvl="1" indent="-64135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 smtClean="0"/>
              <a:t>Moet zeer regelmatig gebeuren </a:t>
            </a:r>
          </a:p>
          <a:p>
            <a:pPr marL="727075" lvl="1" indent="-64135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 smtClean="0"/>
              <a:t>Eventueel een nieuwsbrief over de fusie lanceren</a:t>
            </a:r>
          </a:p>
          <a:p>
            <a:pPr marL="727075" lvl="1" indent="-64135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Per campus infosessies opzetten: algemeen </a:t>
            </a:r>
          </a:p>
          <a:p>
            <a:pPr marL="85725" lvl="1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nl-BE" sz="2800" dirty="0" smtClean="0"/>
              <a:t>		directeur en personeelsdirecteur spelen hierin 		een cruciale rol</a:t>
            </a:r>
            <a:r>
              <a:rPr lang="nl-BE" sz="2800" b="0" dirty="0" smtClean="0"/>
              <a:t> </a:t>
            </a:r>
            <a:endParaRPr lang="nl-BE" sz="2800" b="0" dirty="0" smtClean="0">
              <a:sym typeface="Wingdings" pitchFamily="2" charset="2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597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4752528"/>
          </a:xfrm>
        </p:spPr>
        <p:txBody>
          <a:bodyPr>
            <a:noAutofit/>
          </a:bodyPr>
          <a:lstStyle/>
          <a:p>
            <a:pPr marL="727075" lvl="1" indent="-64135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>
                <a:sym typeface="Wingdings" pitchFamily="2" charset="2"/>
              </a:rPr>
              <a:t>Informatie is niet voldoende: er moet </a:t>
            </a:r>
            <a:r>
              <a:rPr lang="nl-BE" sz="2800" u="sng" dirty="0">
                <a:sym typeface="Wingdings" pitchFamily="2" charset="2"/>
              </a:rPr>
              <a:t>echte</a:t>
            </a:r>
            <a:r>
              <a:rPr lang="nl-BE" sz="2800" dirty="0">
                <a:sym typeface="Wingdings" pitchFamily="2" charset="2"/>
              </a:rPr>
              <a:t>  </a:t>
            </a:r>
            <a:r>
              <a:rPr lang="nl-BE" sz="2800" b="1" dirty="0">
                <a:sym typeface="Wingdings" pitchFamily="2" charset="2"/>
              </a:rPr>
              <a:t>communicatie</a:t>
            </a:r>
            <a:r>
              <a:rPr lang="nl-BE" sz="2800" dirty="0">
                <a:sym typeface="Wingdings" pitchFamily="2" charset="2"/>
              </a:rPr>
              <a:t> ontstaan: weerstand kan heilzaam zijn = </a:t>
            </a:r>
            <a:r>
              <a:rPr lang="nl-BE" sz="2800" b="1" dirty="0">
                <a:sym typeface="Wingdings" pitchFamily="2" charset="2"/>
              </a:rPr>
              <a:t>luisteren</a:t>
            </a:r>
            <a:r>
              <a:rPr lang="nl-BE" sz="2800" dirty="0">
                <a:sym typeface="Wingdings" pitchFamily="2" charset="2"/>
              </a:rPr>
              <a:t> is de boodschap</a:t>
            </a:r>
            <a:r>
              <a:rPr lang="nl-BE" sz="2800" dirty="0" smtClean="0">
                <a:sym typeface="Wingdings" pitchFamily="2" charset="2"/>
              </a:rPr>
              <a:t>!</a:t>
            </a:r>
            <a:endParaRPr lang="nl-BE" sz="2800" b="0" dirty="0"/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Alle leden van het MC moeten </a:t>
            </a:r>
            <a:r>
              <a:rPr lang="nl-BE" sz="2800" b="1" dirty="0" smtClean="0"/>
              <a:t>aanspreekbaar </a:t>
            </a:r>
            <a:r>
              <a:rPr lang="nl-BE" sz="2800" b="0" dirty="0" smtClean="0"/>
              <a:t>zijn en zich </a:t>
            </a:r>
            <a:r>
              <a:rPr lang="nl-BE" sz="2800" b="1" dirty="0" smtClean="0"/>
              <a:t>kwetsbaar </a:t>
            </a:r>
            <a:r>
              <a:rPr lang="nl-BE" sz="2800" b="0" dirty="0" smtClean="0"/>
              <a:t>willen opstellen: fouten durven toegeven!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Op de vergaderingen van het MC duidelijke afspraken maken over de communicatie: </a:t>
            </a:r>
            <a:br>
              <a:rPr lang="nl-BE" sz="2800" b="0" dirty="0" smtClean="0"/>
            </a:br>
            <a:r>
              <a:rPr lang="nl-BE" sz="2800" b="1" dirty="0" smtClean="0"/>
              <a:t>wie deelt wat mee?</a:t>
            </a:r>
          </a:p>
          <a:p>
            <a:pPr lvl="1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nl-BE" sz="2800" b="1" dirty="0" smtClean="0"/>
              <a:t>	</a:t>
            </a:r>
            <a:endParaRPr lang="nl-BE" sz="2800" b="1" dirty="0" smtClean="0">
              <a:sym typeface="Wingdings" pitchFamily="2" charset="2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8352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475252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nl-BE" sz="2800" dirty="0" smtClean="0"/>
              <a:t>(4) Hoe overleg met de vakbonden organiseren?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De </a:t>
            </a:r>
            <a:r>
              <a:rPr lang="nl-BE" sz="2800" b="0" dirty="0"/>
              <a:t>overlegorganen van de fuserende </a:t>
            </a:r>
            <a:r>
              <a:rPr lang="nl-BE" sz="2800" b="0" dirty="0" smtClean="0"/>
              <a:t>instellingen samen </a:t>
            </a:r>
            <a:r>
              <a:rPr lang="nl-BE" sz="2800" b="0" dirty="0"/>
              <a:t>laten vergaderen vanaf </a:t>
            </a:r>
            <a:r>
              <a:rPr lang="nl-BE" sz="2800" b="0" dirty="0" smtClean="0"/>
              <a:t>oprichting </a:t>
            </a:r>
            <a:r>
              <a:rPr lang="nl-BE" sz="2800" b="0" dirty="0"/>
              <a:t>MC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nl-BE" sz="2800" dirty="0" smtClean="0">
                <a:sym typeface="Wingdings" pitchFamily="2" charset="2"/>
              </a:rPr>
              <a:t>(5) </a:t>
            </a:r>
            <a:r>
              <a:rPr lang="nl-BE" sz="2800" dirty="0" smtClean="0"/>
              <a:t>Wat met de verschillende arbeidsvoorwaarden 	bij de fuserende instellingen?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 smtClean="0"/>
              <a:t>Bij voorkeur </a:t>
            </a:r>
            <a:r>
              <a:rPr lang="nl-BE" sz="2800" b="0" dirty="0" smtClean="0"/>
              <a:t>harmonisatie </a:t>
            </a:r>
            <a:r>
              <a:rPr lang="nl-BE" sz="2800" dirty="0" smtClean="0"/>
              <a:t>vóór de fusie 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>
                <a:sym typeface="Wingdings" pitchFamily="2" charset="2"/>
              </a:rPr>
              <a:t>Beginnen met essentiële items: vakantie, benoeming, evaluatie, taakinvulling en berekening opdracht van docenten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615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00860" cy="867894"/>
          </a:xfrm>
        </p:spPr>
        <p:txBody>
          <a:bodyPr>
            <a:normAutofit/>
          </a:bodyPr>
          <a:lstStyle/>
          <a:p>
            <a:r>
              <a:rPr lang="nl-BE" sz="3600" dirty="0"/>
              <a:t>Specifieke personeelsaspecten</a:t>
            </a:r>
            <a:endParaRPr lang="nl-BE" sz="3600" b="1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27584" y="1340768"/>
            <a:ext cx="7859216" cy="4752528"/>
          </a:xfrm>
        </p:spPr>
        <p:txBody>
          <a:bodyPr>
            <a:noAutofit/>
          </a:bodyPr>
          <a:lstStyle/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Indien niet haalbaar qua timing: </a:t>
            </a:r>
            <a:r>
              <a:rPr lang="nl-BE" sz="2800" dirty="0" smtClean="0"/>
              <a:t>basisprincipes </a:t>
            </a:r>
            <a:r>
              <a:rPr lang="nl-BE" sz="2800" b="0" dirty="0" smtClean="0"/>
              <a:t>vastleggen </a:t>
            </a:r>
            <a:r>
              <a:rPr lang="nl-BE" sz="2800" b="0" dirty="0" smtClean="0">
                <a:sym typeface="Wingdings" panose="05000000000000000000" pitchFamily="2" charset="2"/>
              </a:rPr>
              <a:t> </a:t>
            </a:r>
            <a:r>
              <a:rPr lang="nl-BE" sz="2800" b="0" dirty="0" smtClean="0"/>
              <a:t>latere onderhandelingen zullen vlotter verlopen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>
                <a:sym typeface="Wingdings" pitchFamily="2" charset="2"/>
              </a:rPr>
              <a:t>Wat zeker vóór de fusie moet vastliggen: </a:t>
            </a:r>
            <a:br>
              <a:rPr lang="nl-BE" sz="2800" b="0" dirty="0" smtClean="0">
                <a:sym typeface="Wingdings" pitchFamily="2" charset="2"/>
              </a:rPr>
            </a:br>
            <a:r>
              <a:rPr lang="nl-BE" sz="2800" dirty="0" smtClean="0">
                <a:sym typeface="Wingdings" pitchFamily="2" charset="2"/>
              </a:rPr>
              <a:t>harmonisering van de benoemingspercentages </a:t>
            </a:r>
            <a:r>
              <a:rPr lang="nl-BE" sz="2800" b="0" dirty="0" smtClean="0">
                <a:sym typeface="Wingdings" pitchFamily="2" charset="2"/>
              </a:rPr>
              <a:t>naar één afgesproken percentage</a:t>
            </a:r>
            <a:endParaRPr lang="nl-BE" sz="2800" b="0" dirty="0">
              <a:sym typeface="Wingdings" pitchFamily="2" charset="2"/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217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83568" y="1412776"/>
            <a:ext cx="8147248" cy="460851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nl-BE" sz="2800" dirty="0" smtClean="0"/>
              <a:t>(6) Organisatie van de gefuseerde personeelsdienst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dirty="0" smtClean="0"/>
              <a:t>Basisprincipe: </a:t>
            </a:r>
            <a:r>
              <a:rPr lang="nl-BE" sz="2800" b="0" dirty="0" smtClean="0"/>
              <a:t>breng personeelsbeheer en –beleid onder </a:t>
            </a:r>
            <a:r>
              <a:rPr lang="nl-BE" sz="2800" b="0" dirty="0" err="1" smtClean="0"/>
              <a:t>éénzelfde</a:t>
            </a:r>
            <a:r>
              <a:rPr lang="nl-BE" sz="2800" b="0" dirty="0" smtClean="0"/>
              <a:t> verantwoordelijke (=personeelsdirecteur)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De personeelsdirecteur maakt best deel uit van het MC/DC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De personeelsleden moeten op hun campus een </a:t>
            </a:r>
            <a:r>
              <a:rPr lang="nl-BE" sz="2800" dirty="0" smtClean="0"/>
              <a:t>aanspreekpunt </a:t>
            </a:r>
            <a:r>
              <a:rPr lang="nl-BE" sz="2800" b="0" dirty="0" smtClean="0"/>
              <a:t>hebben = medewerker van de personeelsdienst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l-BE" sz="2800" b="0" dirty="0" smtClean="0"/>
              <a:t>Aan leidinggevenden een </a:t>
            </a:r>
            <a:r>
              <a:rPr lang="nl-BE" sz="2800" dirty="0" err="1" smtClean="0"/>
              <a:t>businesspartner</a:t>
            </a:r>
            <a:r>
              <a:rPr lang="nl-BE" sz="2800" b="0" dirty="0" smtClean="0"/>
              <a:t> toewijzen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nl-BE" sz="2800" b="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24936" cy="792088"/>
          </a:xfrm>
        </p:spPr>
        <p:txBody>
          <a:bodyPr>
            <a:noAutofit/>
          </a:bodyPr>
          <a:lstStyle/>
          <a:p>
            <a:r>
              <a:rPr lang="nl-BE" sz="3200" dirty="0" smtClean="0"/>
              <a:t>Specifieke personeelsaspecten</a:t>
            </a:r>
            <a:endParaRPr lang="nl-BE" sz="3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6397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83568" y="1412776"/>
            <a:ext cx="8147248" cy="460851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nl-BE" sz="2800" b="0" dirty="0" smtClean="0"/>
              <a:t>(7) Keuze maken voor </a:t>
            </a:r>
            <a:r>
              <a:rPr lang="nl-BE" sz="2800" dirty="0" smtClean="0"/>
              <a:t>één personeelsdatabank. Welke?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nl-BE" sz="2800" b="0" dirty="0" smtClean="0"/>
              <a:t>De databank die zowel het personeelsbeheer als het personeelsbeleid kan ondersteunen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nl-BE" sz="2800" b="0" dirty="0" smtClean="0"/>
              <a:t>De databank moet dus dienstig zijn voor: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nl-BE" sz="2800" b="0" dirty="0" smtClean="0"/>
              <a:t>Salarisadministratie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nl-BE" sz="2800" b="0" dirty="0" smtClean="0"/>
              <a:t>Ondersteuning van werving en selectie, evaluatie- en functioneringsgesprekken, aanvraag en inventarisatie van navorming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nl-BE" sz="2800" b="0" dirty="0" smtClean="0"/>
              <a:t>Gestructureerde  informatie betreffende de personeelsaantallen 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nl-BE" sz="2800" b="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nl-BE" sz="2800" b="0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24936" cy="792088"/>
          </a:xfrm>
        </p:spPr>
        <p:txBody>
          <a:bodyPr>
            <a:noAutofit/>
          </a:bodyPr>
          <a:lstStyle/>
          <a:p>
            <a:r>
              <a:rPr lang="nl-BE" sz="3200" dirty="0" smtClean="0"/>
              <a:t>Specifieke personeelsaspecten</a:t>
            </a:r>
            <a:endParaRPr lang="nl-BE" sz="3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235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253181"/>
            <a:ext cx="8219256" cy="4696099"/>
          </a:xfrm>
        </p:spPr>
        <p:txBody>
          <a:bodyPr>
            <a:normAutofit/>
          </a:bodyPr>
          <a:lstStyle/>
          <a:p>
            <a:r>
              <a:rPr lang="nl-BE" sz="2800" dirty="0" smtClean="0"/>
              <a:t>(1) ‘Paars management’</a:t>
            </a:r>
            <a:r>
              <a:rPr lang="nl-BE" sz="2800" b="0" dirty="0" smtClean="0"/>
              <a:t>: vogel- en kikkerperspectief samen. </a:t>
            </a:r>
            <a:r>
              <a:rPr lang="nl-BE" sz="2800" dirty="0" smtClean="0"/>
              <a:t>Organisatie- </a:t>
            </a:r>
            <a:r>
              <a:rPr lang="nl-BE" sz="2800" dirty="0"/>
              <a:t>en </a:t>
            </a:r>
            <a:r>
              <a:rPr lang="nl-BE" sz="2800" dirty="0" smtClean="0"/>
              <a:t>medewerkersbelang </a:t>
            </a:r>
            <a:r>
              <a:rPr lang="nl-BE" sz="2800" b="0" dirty="0" smtClean="0"/>
              <a:t>samenhouden </a:t>
            </a:r>
            <a:r>
              <a:rPr lang="nl-BE" sz="2800" b="0" dirty="0"/>
              <a:t>doorheen de verschillende personeelsprocessen</a:t>
            </a:r>
          </a:p>
          <a:p>
            <a:pPr marL="265113" indent="-265113">
              <a:buFont typeface="Arial" panose="020B0604020202020204" pitchFamily="34" charset="0"/>
              <a:buChar char="•"/>
            </a:pPr>
            <a:endParaRPr lang="nl-BE" sz="2800" b="0" dirty="0" smtClean="0"/>
          </a:p>
          <a:p>
            <a:pPr marL="265113" indent="-265113">
              <a:buFont typeface="Arial" panose="020B0604020202020204" pitchFamily="34" charset="0"/>
              <a:buChar char="•"/>
            </a:pPr>
            <a:endParaRPr lang="nl-BE" b="0" dirty="0" smtClean="0"/>
          </a:p>
          <a:p>
            <a:pPr marL="265113" indent="-265113">
              <a:buFont typeface="Arial" panose="020B0604020202020204" pitchFamily="34" charset="0"/>
              <a:buChar char="•"/>
            </a:pPr>
            <a:endParaRPr lang="nl-BE" b="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pPr algn="l"/>
            <a:r>
              <a:rPr lang="nl-BE" sz="3500" dirty="0" smtClean="0"/>
              <a:t>Personeelsbeleid: door welke bril kijk je?</a:t>
            </a:r>
            <a:endParaRPr lang="nl-BE" sz="3500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429000"/>
            <a:ext cx="3933444" cy="264710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302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196752"/>
            <a:ext cx="8219256" cy="5153417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1200"/>
              </a:spcAft>
            </a:pPr>
            <a:r>
              <a:rPr lang="nl-BE" b="0" dirty="0" smtClean="0"/>
              <a:t>Voorbeelden van ‘paars’ personeelsbeleid</a:t>
            </a:r>
          </a:p>
          <a:p>
            <a:pPr marL="612775" lvl="1" indent="-342900">
              <a:spcAft>
                <a:spcPts val="1200"/>
              </a:spcAft>
            </a:pPr>
            <a:r>
              <a:rPr lang="nl-BE" b="1" dirty="0" smtClean="0"/>
              <a:t>Selectie</a:t>
            </a:r>
            <a:r>
              <a:rPr lang="nl-BE" b="0" dirty="0" smtClean="0"/>
              <a:t>: functie aanpassen op basis van talenten van de geselecteerde kandidaat</a:t>
            </a:r>
          </a:p>
          <a:p>
            <a:pPr marL="612775" lvl="1" indent="-342900">
              <a:spcAft>
                <a:spcPts val="1200"/>
              </a:spcAft>
            </a:pPr>
            <a:r>
              <a:rPr lang="nl-BE" b="1" dirty="0" smtClean="0"/>
              <a:t>Professionalisering</a:t>
            </a:r>
            <a:r>
              <a:rPr lang="nl-BE" b="0" dirty="0" smtClean="0"/>
              <a:t>: tekorten wegwerken </a:t>
            </a:r>
            <a:r>
              <a:rPr lang="nl-BE" b="0" dirty="0"/>
              <a:t>waar het </a:t>
            </a:r>
            <a:r>
              <a:rPr lang="nl-BE" b="0" dirty="0" smtClean="0"/>
              <a:t>moet (kloofbenadering), </a:t>
            </a:r>
            <a:r>
              <a:rPr lang="nl-BE" b="0" dirty="0"/>
              <a:t>talentgericht waar het </a:t>
            </a:r>
            <a:r>
              <a:rPr lang="nl-BE" b="0" dirty="0" smtClean="0"/>
              <a:t>kan. Je </a:t>
            </a:r>
            <a:r>
              <a:rPr lang="nl-BE" b="0" dirty="0"/>
              <a:t>kan </a:t>
            </a:r>
            <a:r>
              <a:rPr lang="nl-BE" b="0" dirty="0" smtClean="0"/>
              <a:t>immers niet </a:t>
            </a:r>
            <a:r>
              <a:rPr lang="nl-BE" b="0" dirty="0"/>
              <a:t>tegen je zin slim </a:t>
            </a:r>
            <a:r>
              <a:rPr lang="nl-BE" b="0" dirty="0" smtClean="0"/>
              <a:t>zijn: motivatie </a:t>
            </a:r>
            <a:r>
              <a:rPr lang="nl-BE" b="0" dirty="0"/>
              <a:t>is </a:t>
            </a:r>
            <a:r>
              <a:rPr lang="nl-BE" b="0" dirty="0" smtClean="0"/>
              <a:t>belangrijk voor </a:t>
            </a:r>
            <a:r>
              <a:rPr lang="nl-BE" b="0" dirty="0"/>
              <a:t>groei en </a:t>
            </a:r>
            <a:r>
              <a:rPr lang="nl-BE" b="0" dirty="0" smtClean="0"/>
              <a:t>ontwikkeling. </a:t>
            </a:r>
          </a:p>
          <a:p>
            <a:pPr marL="612775" lvl="1" indent="-342900">
              <a:spcAft>
                <a:spcPts val="1200"/>
              </a:spcAft>
            </a:pPr>
            <a:r>
              <a:rPr lang="nl-BE" b="1" dirty="0" smtClean="0"/>
              <a:t>Opdrachtinvulling</a:t>
            </a:r>
            <a:r>
              <a:rPr lang="nl-BE" b="0" dirty="0" smtClean="0"/>
              <a:t>: uitgelezen kans om talenten van medewerkers af te stemmen met opdrachten. </a:t>
            </a:r>
            <a:r>
              <a:rPr lang="nl-BE" dirty="0" err="1" smtClean="0"/>
              <a:t>Jobcrafting</a:t>
            </a:r>
            <a:r>
              <a:rPr lang="nl-BE" dirty="0" smtClean="0"/>
              <a:t> </a:t>
            </a:r>
            <a:r>
              <a:rPr lang="nl-BE" b="0" dirty="0" smtClean="0"/>
              <a:t>helpt om de functie meer ‘eigen’ te maken</a:t>
            </a:r>
          </a:p>
          <a:p>
            <a:pPr marL="612775" lvl="1" indent="-342900">
              <a:spcAft>
                <a:spcPts val="1200"/>
              </a:spcAft>
            </a:pPr>
            <a:r>
              <a:rPr lang="nl-BE" dirty="0" smtClean="0"/>
              <a:t>Talentgerichte </a:t>
            </a:r>
            <a:r>
              <a:rPr lang="nl-BE" b="1" dirty="0" smtClean="0"/>
              <a:t>functioneringsgesprekken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pPr algn="l"/>
            <a:r>
              <a:rPr lang="nl-BE" sz="3500" dirty="0" smtClean="0"/>
              <a:t>Personeelsbeleid: door welke bril kijk je?</a:t>
            </a:r>
            <a:endParaRPr lang="nl-BE" sz="3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7614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340768"/>
            <a:ext cx="8219256" cy="5256584"/>
          </a:xfrm>
        </p:spPr>
        <p:txBody>
          <a:bodyPr>
            <a:normAutofit fontScale="55000" lnSpcReduction="20000"/>
          </a:bodyPr>
          <a:lstStyle/>
          <a:p>
            <a:r>
              <a:rPr lang="nl-BE" sz="4500" b="0" dirty="0" smtClean="0"/>
              <a:t>(2) Aangepast aan </a:t>
            </a:r>
            <a:r>
              <a:rPr lang="nl-BE" sz="4500" dirty="0" smtClean="0"/>
              <a:t>kennisintensieve organisatie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800" b="0" dirty="0" smtClean="0"/>
              <a:t>Kenmerken kenniswerkers/professionals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800" b="0" dirty="0" smtClean="0"/>
              <a:t>hoog </a:t>
            </a:r>
            <a:r>
              <a:rPr lang="nl-BE" sz="2800" b="0" dirty="0"/>
              <a:t>opleidings- en deskundigheidsniveau, rechtstreeks in contact met ‘klant’, onvoorspelbaarheid in </a:t>
            </a:r>
            <a:r>
              <a:rPr lang="nl-BE" sz="2800" b="0" dirty="0" smtClean="0"/>
              <a:t>werk </a:t>
            </a:r>
            <a:r>
              <a:rPr lang="nl-BE" sz="2800" b="0" dirty="0" smtClean="0">
                <a:sym typeface="Wingdings" panose="05000000000000000000" pitchFamily="2" charset="2"/>
              </a:rPr>
              <a:t> veel autonomie nodig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800" b="0" dirty="0" smtClean="0"/>
              <a:t>aanvaarden </a:t>
            </a:r>
            <a:r>
              <a:rPr lang="nl-BE" sz="2800" b="0" dirty="0"/>
              <a:t>weinig </a:t>
            </a:r>
            <a:r>
              <a:rPr lang="nl-BE" sz="2800" b="0" dirty="0" smtClean="0"/>
              <a:t>autoriteit. </a:t>
            </a:r>
            <a:r>
              <a:rPr lang="nl-BE" sz="2800" dirty="0"/>
              <a:t>Van leidinggevenden wordt verwacht dat ze ‘ruis’ buiten houden en een omgeving creëren waarin kan gewerkt worden. </a:t>
            </a:r>
            <a:endParaRPr lang="nl-BE" sz="2800" b="0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800" b="0" dirty="0" smtClean="0"/>
              <a:t>regels </a:t>
            </a:r>
            <a:r>
              <a:rPr lang="nl-BE" sz="2800" b="0" dirty="0"/>
              <a:t>en </a:t>
            </a:r>
            <a:r>
              <a:rPr lang="nl-BE" sz="2800" b="0" dirty="0" smtClean="0"/>
              <a:t>procedures leiden tot ‘</a:t>
            </a:r>
            <a:r>
              <a:rPr lang="nl-BE" sz="2800" b="0" dirty="0" err="1"/>
              <a:t>meestribbelen</a:t>
            </a:r>
            <a:r>
              <a:rPr lang="nl-BE" sz="2800" b="0" dirty="0" smtClean="0"/>
              <a:t>’ maar werken niet. Kenniswerker heeft een ‘pocket veto’.</a:t>
            </a:r>
            <a:endParaRPr lang="nl-BE" sz="2800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800" b="0" dirty="0"/>
              <a:t>Geef aandacht aan een </a:t>
            </a:r>
            <a:r>
              <a:rPr lang="nl-BE" sz="3800" dirty="0"/>
              <a:t>collectieve ambitie </a:t>
            </a:r>
            <a:r>
              <a:rPr lang="nl-BE" sz="3800" b="0" dirty="0"/>
              <a:t>(waarden, doelen, </a:t>
            </a:r>
            <a:r>
              <a:rPr lang="nl-BE" sz="3800" b="0" dirty="0" smtClean="0"/>
              <a:t>…)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800" b="0" dirty="0" smtClean="0"/>
              <a:t>Wees streng aan de ingangspoort. Selecteer profielen die goed ‘gedijen’ in een onderwijsorganisatie.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800" b="0" dirty="0" smtClean="0"/>
              <a:t>Stuur </a:t>
            </a:r>
            <a:r>
              <a:rPr lang="nl-BE" sz="3800" b="0" dirty="0"/>
              <a:t>op </a:t>
            </a:r>
            <a:r>
              <a:rPr lang="nl-BE" sz="3800" dirty="0" smtClean="0"/>
              <a:t>output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800" dirty="0" smtClean="0"/>
              <a:t>Differentieer</a:t>
            </a:r>
            <a:r>
              <a:rPr lang="nl-BE" sz="3800" b="0" dirty="0" smtClean="0"/>
              <a:t>: </a:t>
            </a:r>
            <a:r>
              <a:rPr lang="nl-BE" sz="3800" b="0" dirty="0"/>
              <a:t>niets is zo ongelijk als de gelijke behandeling van ongelijken. Evenwicht tussen collectieve en </a:t>
            </a:r>
            <a:r>
              <a:rPr lang="nl-BE" sz="3800" b="0" dirty="0" smtClean="0"/>
              <a:t>maatwerk-afspraken</a:t>
            </a:r>
            <a:endParaRPr lang="nl-BE" sz="3800" b="0" dirty="0"/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endParaRPr lang="nl-BE" b="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pPr algn="l"/>
            <a:r>
              <a:rPr lang="nl-BE" sz="3500" dirty="0" smtClean="0"/>
              <a:t>Personeelsbeleid: door welke bril kijk je?</a:t>
            </a:r>
            <a:endParaRPr lang="nl-BE" sz="3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676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124744"/>
            <a:ext cx="8219256" cy="4824536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nl-BE" sz="2800" dirty="0" smtClean="0"/>
              <a:t>(3) Andere leidende principes</a:t>
            </a:r>
            <a:r>
              <a:rPr lang="nl-BE" sz="2800" b="0" dirty="0" smtClean="0"/>
              <a:t> </a:t>
            </a:r>
          </a:p>
          <a:p>
            <a:pPr lvl="2">
              <a:spcAft>
                <a:spcPts val="1200"/>
              </a:spcAft>
            </a:pPr>
            <a:r>
              <a:rPr lang="nl-BE" sz="2200" dirty="0"/>
              <a:t>Functie- en competentieprofielen als rode draad doorheen </a:t>
            </a:r>
            <a:r>
              <a:rPr lang="nl-BE" sz="2200" dirty="0" smtClean="0"/>
              <a:t>HR-processen. </a:t>
            </a:r>
          </a:p>
          <a:p>
            <a:pPr lvl="2">
              <a:spcAft>
                <a:spcPts val="1200"/>
              </a:spcAft>
            </a:pPr>
            <a:r>
              <a:rPr lang="nl-BE" sz="2200" dirty="0" smtClean="0"/>
              <a:t>Schoolopdracht uitgedrukt in opdrachtpercentage. Bevat alle taken en verantwoordelijkheden. Sterke functiedifferentiatie. </a:t>
            </a:r>
          </a:p>
          <a:p>
            <a:pPr lvl="2">
              <a:spcAft>
                <a:spcPts val="1200"/>
              </a:spcAft>
            </a:pPr>
            <a:r>
              <a:rPr lang="nl-BE" sz="2200" b="0" dirty="0" smtClean="0"/>
              <a:t>Personeelsbeleid is er voor alle personeelsgroepen. Opletten voor </a:t>
            </a:r>
            <a:r>
              <a:rPr lang="nl-BE" sz="2200" b="0" dirty="0" err="1" smtClean="0"/>
              <a:t>Matteüs</a:t>
            </a:r>
            <a:r>
              <a:rPr lang="nl-BE" sz="2200" b="0" dirty="0" smtClean="0"/>
              <a:t>-effect.</a:t>
            </a:r>
          </a:p>
          <a:p>
            <a:pPr lvl="2">
              <a:spcAft>
                <a:spcPts val="1200"/>
              </a:spcAft>
            </a:pPr>
            <a:r>
              <a:rPr lang="nl-BE" sz="2200" dirty="0" smtClean="0"/>
              <a:t>Leidinggevenden zijn de dragers van het personeelsbeleid</a:t>
            </a:r>
            <a:endParaRPr lang="nl-BE" sz="2200" b="0" dirty="0" smtClean="0"/>
          </a:p>
          <a:p>
            <a:pPr lvl="2">
              <a:spcAft>
                <a:spcPts val="1200"/>
              </a:spcAft>
            </a:pPr>
            <a:r>
              <a:rPr lang="nl-BE" sz="2200" b="0" dirty="0" smtClean="0"/>
              <a:t>Personeelsadministratie en –beleid gaan hand in hand. 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endParaRPr lang="nl-BE" sz="2800" b="0" dirty="0" smtClean="0"/>
          </a:p>
          <a:p>
            <a:pPr marL="265113" indent="-265113">
              <a:buFont typeface="Arial" panose="020B0604020202020204" pitchFamily="34" charset="0"/>
              <a:buChar char="•"/>
            </a:pPr>
            <a:endParaRPr lang="nl-BE" b="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pPr algn="l"/>
            <a:r>
              <a:rPr lang="nl-BE" sz="3500" dirty="0" smtClean="0"/>
              <a:t>Personeelsbeleid: door welke bril kijk je?</a:t>
            </a:r>
            <a:endParaRPr lang="nl-BE" sz="35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7910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500" dirty="0"/>
              <a:t>Veranderingsbegeleiding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half" idx="1"/>
          </p:nvPr>
        </p:nvSpPr>
        <p:spPr>
          <a:xfrm>
            <a:off x="657948" y="1916832"/>
            <a:ext cx="3837852" cy="4209331"/>
          </a:xfrm>
        </p:spPr>
        <p:txBody>
          <a:bodyPr>
            <a:normAutofit fontScale="85000" lnSpcReduction="20000"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Voordelen: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Hoe complexer, hoe meer aangewezen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Externe kan </a:t>
            </a:r>
            <a:r>
              <a:rPr lang="nl-BE" b="0" dirty="0"/>
              <a:t>op discrete wijze informatie verzamelen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Onafhankelijkheid externe is belangrijke troef: voorstellen worden makkelijker aanvaard</a:t>
            </a:r>
          </a:p>
          <a:p>
            <a:endParaRPr lang="nl-BE" dirty="0"/>
          </a:p>
        </p:txBody>
      </p:sp>
      <p:sp>
        <p:nvSpPr>
          <p:cNvPr id="7" name="Tijdelijke aanduiding voor inhoud 6"/>
          <p:cNvSpPr>
            <a:spLocks noGrp="1"/>
          </p:cNvSpPr>
          <p:nvPr>
            <p:ph sz="half" idx="2"/>
          </p:nvPr>
        </p:nvSpPr>
        <p:spPr>
          <a:xfrm>
            <a:off x="4648200" y="1916832"/>
            <a:ext cx="4038600" cy="4209331"/>
          </a:xfrm>
        </p:spPr>
        <p:txBody>
          <a:bodyPr>
            <a:normAutofit fontScale="85000" lnSpcReduction="20000"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Nadelen: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Is duur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Tragere opstart fusieproces en vergt veel tijd van internen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Kan indruk wekken dat men het zelf niet aankan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8" name="Tekstvak 7"/>
          <p:cNvSpPr txBox="1"/>
          <p:nvPr/>
        </p:nvSpPr>
        <p:spPr>
          <a:xfrm>
            <a:off x="688817" y="1354883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000" b="1" dirty="0">
                <a:latin typeface="Corbel" panose="020B0503020204020204" pitchFamily="34" charset="0"/>
              </a:rPr>
              <a:t>(1) Externe begeleiding bij verandering?</a:t>
            </a:r>
          </a:p>
          <a:p>
            <a:endParaRPr lang="nl-BE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717542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500" dirty="0"/>
              <a:t>Veranderingsbegeleiding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8" name="Tekstvak 7"/>
          <p:cNvSpPr txBox="1"/>
          <p:nvPr/>
        </p:nvSpPr>
        <p:spPr>
          <a:xfrm>
            <a:off x="688817" y="1354883"/>
            <a:ext cx="75608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000" b="1" dirty="0" smtClean="0">
                <a:latin typeface="Corbel" panose="020B0503020204020204" pitchFamily="34" charset="0"/>
              </a:rPr>
              <a:t>(2) Waarderend veranderen: versterk wat werkt</a:t>
            </a:r>
            <a:endParaRPr lang="nl-BE" sz="3000" b="1" dirty="0">
              <a:latin typeface="Corbel" panose="020B0503020204020204" pitchFamily="34" charset="0"/>
            </a:endParaRPr>
          </a:p>
          <a:p>
            <a:endParaRPr lang="nl-BE" dirty="0"/>
          </a:p>
        </p:txBody>
      </p:sp>
      <p:pic>
        <p:nvPicPr>
          <p:cNvPr id="9" name="Tijdelijke aanduiding voor inhoud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680" y="2204864"/>
            <a:ext cx="5671025" cy="372161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687002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nl-BE" sz="3500" dirty="0" smtClean="0"/>
              <a:t>Organisatiestructuur</a:t>
            </a:r>
            <a:endParaRPr lang="nl-BE" sz="35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745374" y="2059612"/>
            <a:ext cx="3837852" cy="4525963"/>
          </a:xfrm>
        </p:spPr>
        <p:txBody>
          <a:bodyPr>
            <a:normAutofit fontScale="85000" lnSpcReduction="20000"/>
          </a:bodyPr>
          <a:lstStyle/>
          <a:p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Nadelen decentrale organisatie: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Kleine entiteiten blijven op zichzelf bestaan/aangewezen: veel blijft bij het oude en nieuwe organisatie komt  niet van de grond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Transversale processen worden bemoeilijkt  /tegengewerkt</a:t>
            </a:r>
          </a:p>
        </p:txBody>
      </p:sp>
      <p:sp>
        <p:nvSpPr>
          <p:cNvPr id="2" name="Tijdelijke aanduiding voor inhoud 1"/>
          <p:cNvSpPr>
            <a:spLocks noGrp="1"/>
          </p:cNvSpPr>
          <p:nvPr>
            <p:ph sz="half" idx="2"/>
          </p:nvPr>
        </p:nvSpPr>
        <p:spPr>
          <a:xfrm>
            <a:off x="4686760" y="2059612"/>
            <a:ext cx="4089469" cy="4525963"/>
          </a:xfrm>
        </p:spPr>
        <p:txBody>
          <a:bodyPr>
            <a:normAutofit fontScale="85000" lnSpcReduction="20000"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Voordelen </a:t>
            </a:r>
            <a:r>
              <a:rPr lang="nl-BE" dirty="0" err="1">
                <a:solidFill>
                  <a:schemeClr val="accent1">
                    <a:lumMod val="75000"/>
                  </a:schemeClr>
                </a:solidFill>
              </a:rPr>
              <a:t>instellingsbrede</a:t>
            </a:r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organisatie</a:t>
            </a:r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Fusie wordt snel werkelijkheid, maar tegenstand niet te vermijden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Transversale processen kunnen snel worden opgestart en iedereen bouwt mee aan de nieuwe organisatie</a:t>
            </a:r>
          </a:p>
          <a:p>
            <a:endParaRPr lang="nl-BE" b="0" dirty="0"/>
          </a:p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Tekstvak 4"/>
          <p:cNvSpPr txBox="1"/>
          <p:nvPr/>
        </p:nvSpPr>
        <p:spPr>
          <a:xfrm>
            <a:off x="755576" y="1138535"/>
            <a:ext cx="7056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300" b="1" dirty="0" smtClean="0">
                <a:latin typeface="Corbel" panose="020B0503020204020204" pitchFamily="34" charset="0"/>
              </a:rPr>
              <a:t>(1) </a:t>
            </a:r>
            <a:r>
              <a:rPr lang="nl-BE" sz="2300" b="1" dirty="0">
                <a:latin typeface="Corbel" panose="020B0503020204020204" pitchFamily="34" charset="0"/>
              </a:rPr>
              <a:t>Keuze van het organisatiemodel: </a:t>
            </a:r>
            <a:r>
              <a:rPr lang="nl-BE" sz="2300" b="1" dirty="0" err="1">
                <a:latin typeface="Corbel" panose="020B0503020204020204" pitchFamily="34" charset="0"/>
              </a:rPr>
              <a:t>instellingsbrede</a:t>
            </a:r>
            <a:r>
              <a:rPr lang="nl-BE" sz="2300" b="1" dirty="0">
                <a:latin typeface="Corbel" panose="020B0503020204020204" pitchFamily="34" charset="0"/>
              </a:rPr>
              <a:t>  organisatie of </a:t>
            </a:r>
            <a:r>
              <a:rPr lang="nl-BE" sz="2300" b="1" dirty="0" smtClean="0">
                <a:latin typeface="Corbel" panose="020B0503020204020204" pitchFamily="34" charset="0"/>
              </a:rPr>
              <a:t>decentrale organisatie?</a:t>
            </a:r>
            <a:endParaRPr lang="nl-BE" sz="2300" b="1" dirty="0">
              <a:latin typeface="Corbel" panose="020B0503020204020204" pitchFamily="34" charset="0"/>
            </a:endParaRPr>
          </a:p>
          <a:p>
            <a:endParaRPr lang="nl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408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745374" y="2059612"/>
            <a:ext cx="3837852" cy="4525963"/>
          </a:xfrm>
        </p:spPr>
        <p:txBody>
          <a:bodyPr>
            <a:normAutofit lnSpcReduction="10000"/>
          </a:bodyPr>
          <a:lstStyle/>
          <a:p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Nadelen decentrale organisatie: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sz="2600" b="0" dirty="0" smtClean="0"/>
              <a:t>Vroegere leidinggevende van </a:t>
            </a:r>
            <a:r>
              <a:rPr lang="nl-BE" sz="2600" b="0" dirty="0" smtClean="0"/>
              <a:t>dezelfde entiteit </a:t>
            </a:r>
            <a:r>
              <a:rPr lang="nl-BE" sz="2600" b="0" dirty="0" smtClean="0"/>
              <a:t>behouden voor directiefunctie op die campus houdt grote risico’s in!</a:t>
            </a:r>
            <a:endParaRPr lang="nl-BE" sz="2600" b="0" dirty="0"/>
          </a:p>
        </p:txBody>
      </p:sp>
      <p:sp>
        <p:nvSpPr>
          <p:cNvPr id="2" name="Tijdelijke aanduiding voor inhoud 1"/>
          <p:cNvSpPr>
            <a:spLocks noGrp="1"/>
          </p:cNvSpPr>
          <p:nvPr>
            <p:ph sz="half" idx="2"/>
          </p:nvPr>
        </p:nvSpPr>
        <p:spPr>
          <a:xfrm>
            <a:off x="4686760" y="2059612"/>
            <a:ext cx="4089469" cy="4525963"/>
          </a:xfrm>
        </p:spPr>
        <p:txBody>
          <a:bodyPr>
            <a:normAutofit lnSpcReduction="10000"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Voordelen </a:t>
            </a:r>
            <a:r>
              <a:rPr lang="nl-BE" dirty="0" err="1">
                <a:solidFill>
                  <a:schemeClr val="accent1">
                    <a:lumMod val="75000"/>
                  </a:schemeClr>
                </a:solidFill>
              </a:rPr>
              <a:t>instellingsbrede</a:t>
            </a:r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organisatie</a:t>
            </a:r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sz="2600" b="0" dirty="0" err="1" smtClean="0"/>
              <a:t>Underdog-positie</a:t>
            </a:r>
            <a:r>
              <a:rPr lang="nl-BE" sz="2600" b="0" dirty="0" smtClean="0"/>
              <a:t> </a:t>
            </a:r>
            <a:r>
              <a:rPr lang="nl-BE" sz="2600" b="0" dirty="0"/>
              <a:t>vermijden: geen ‘wij’- en ‘zij’-verhaal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sz="2600" b="0" dirty="0"/>
              <a:t>MAAR: ICT moet </a:t>
            </a:r>
            <a:r>
              <a:rPr lang="nl-BE" sz="2600" b="0" dirty="0" err="1"/>
              <a:t>instellingsbrede</a:t>
            </a:r>
            <a:r>
              <a:rPr lang="nl-BE" sz="2600" b="0" dirty="0"/>
              <a:t> aanpak kunnen ondersteunen!</a:t>
            </a:r>
          </a:p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Tekstvak 4"/>
          <p:cNvSpPr txBox="1"/>
          <p:nvPr/>
        </p:nvSpPr>
        <p:spPr>
          <a:xfrm>
            <a:off x="755576" y="1138535"/>
            <a:ext cx="705678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200" b="1" dirty="0" smtClean="0">
                <a:latin typeface="Corbel" panose="020B0503020204020204" pitchFamily="34" charset="0"/>
              </a:rPr>
              <a:t>(1) </a:t>
            </a:r>
            <a:r>
              <a:rPr lang="nl-BE" sz="2200" b="1" dirty="0">
                <a:latin typeface="Corbel" panose="020B0503020204020204" pitchFamily="34" charset="0"/>
              </a:rPr>
              <a:t>Keuze van het organisatiemodel: </a:t>
            </a:r>
            <a:r>
              <a:rPr lang="nl-BE" sz="2200" b="1" dirty="0" err="1">
                <a:latin typeface="Corbel" panose="020B0503020204020204" pitchFamily="34" charset="0"/>
              </a:rPr>
              <a:t>instellingsbrede</a:t>
            </a:r>
            <a:r>
              <a:rPr lang="nl-BE" sz="2200" b="1" dirty="0">
                <a:latin typeface="Corbel" panose="020B0503020204020204" pitchFamily="34" charset="0"/>
              </a:rPr>
              <a:t>  organisatie of </a:t>
            </a:r>
            <a:r>
              <a:rPr lang="nl-BE" sz="2200" b="1" dirty="0" smtClean="0">
                <a:latin typeface="Corbel" panose="020B0503020204020204" pitchFamily="34" charset="0"/>
              </a:rPr>
              <a:t>decentrale organisatie?</a:t>
            </a:r>
            <a:endParaRPr lang="nl-BE" sz="2200" b="1" dirty="0">
              <a:latin typeface="Corbel" panose="020B0503020204020204" pitchFamily="34" charset="0"/>
            </a:endParaRPr>
          </a:p>
          <a:p>
            <a:endParaRPr lang="nl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4696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484784"/>
            <a:ext cx="8219256" cy="4464496"/>
          </a:xfrm>
        </p:spPr>
        <p:txBody>
          <a:bodyPr>
            <a:normAutofit/>
          </a:bodyPr>
          <a:lstStyle/>
          <a:p>
            <a:r>
              <a:rPr lang="nl-BE" dirty="0" smtClean="0"/>
              <a:t>(2) Opzetten van een nieuwe dienstenstructuur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nl-BE" b="0" dirty="0" smtClean="0"/>
              <a:t>Diensten hebben een </a:t>
            </a:r>
            <a:r>
              <a:rPr lang="nl-BE" dirty="0" smtClean="0"/>
              <a:t>faciliterende</a:t>
            </a:r>
            <a:r>
              <a:rPr lang="nl-BE" b="0" dirty="0" smtClean="0"/>
              <a:t> en </a:t>
            </a:r>
            <a:r>
              <a:rPr lang="nl-BE" dirty="0" smtClean="0"/>
              <a:t>ondersteunende</a:t>
            </a:r>
            <a:r>
              <a:rPr lang="nl-BE" b="0" dirty="0" smtClean="0"/>
              <a:t> rol. Moeten een </a:t>
            </a:r>
            <a:r>
              <a:rPr lang="nl-BE" dirty="0" smtClean="0"/>
              <a:t>meerwaarde </a:t>
            </a:r>
            <a:r>
              <a:rPr lang="nl-BE" b="0" dirty="0" smtClean="0"/>
              <a:t>voor de organisatie opleveren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nl-BE" dirty="0" smtClean="0"/>
              <a:t>Hoe organiseren? Centraal of decentraal?</a:t>
            </a:r>
          </a:p>
          <a:p>
            <a:r>
              <a:rPr lang="nl-BE" dirty="0" smtClean="0"/>
              <a:t>	Centraal ≠ alles op één campus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51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Voordelen centrale dienstenstructuur: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Bundeling expertise en competenties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/>
              <a:t>Medewerkers rapporteren enkel aan hun diensthoofd </a:t>
            </a:r>
            <a:r>
              <a:rPr lang="nl-BE" b="0" dirty="0">
                <a:sym typeface="Wingdings" panose="05000000000000000000" pitchFamily="2" charset="2"/>
              </a:rPr>
              <a:t></a:t>
            </a:r>
            <a:r>
              <a:rPr lang="nl-BE" b="0" dirty="0"/>
              <a:t> geen twee bazen </a:t>
            </a:r>
            <a:r>
              <a:rPr lang="nl-BE" b="0" dirty="0">
                <a:sym typeface="Wingdings" panose="05000000000000000000" pitchFamily="2" charset="2"/>
              </a:rPr>
              <a:t> </a:t>
            </a:r>
            <a:r>
              <a:rPr lang="nl-BE" b="0" dirty="0"/>
              <a:t>matrixstructuur </a:t>
            </a:r>
            <a:r>
              <a:rPr lang="nl-BE" b="0" dirty="0" smtClean="0"/>
              <a:t>vermijden!</a:t>
            </a:r>
            <a:endParaRPr lang="nl-BE" b="0" dirty="0" smtClean="0"/>
          </a:p>
          <a:p>
            <a:endParaRPr lang="nl-BE" b="0" dirty="0" smtClean="0"/>
          </a:p>
          <a:p>
            <a:endParaRPr lang="nl-BE" dirty="0" smtClean="0"/>
          </a:p>
        </p:txBody>
      </p:sp>
      <p:sp>
        <p:nvSpPr>
          <p:cNvPr id="2" name="Tijdelijke aanduiding voor inhoud 1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596208" cy="4525963"/>
          </a:xfrm>
        </p:spPr>
        <p:txBody>
          <a:bodyPr>
            <a:normAutofit fontScale="92500" lnSpcReduction="20000"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Nadelen centrale dienstenstructuur:</a:t>
            </a:r>
          </a:p>
          <a:p>
            <a:pPr marL="357188" indent="-357188">
              <a:buFont typeface="Wingdings" panose="05000000000000000000" pitchFamily="2" charset="2"/>
              <a:buChar char="Ø"/>
            </a:pPr>
            <a:r>
              <a:rPr lang="nl-BE" b="0" dirty="0"/>
              <a:t> </a:t>
            </a:r>
            <a:r>
              <a:rPr lang="nl-BE" sz="2900" b="0" dirty="0"/>
              <a:t>Grote impact bij start van de fusie </a:t>
            </a:r>
          </a:p>
          <a:p>
            <a:pPr marL="357188" indent="-357188">
              <a:buFont typeface="Wingdings" panose="05000000000000000000" pitchFamily="2" charset="2"/>
              <a:buChar char="Ø"/>
            </a:pPr>
            <a:r>
              <a:rPr lang="nl-BE" sz="2900" b="0" dirty="0" smtClean="0"/>
              <a:t>Kritiek </a:t>
            </a:r>
            <a:r>
              <a:rPr lang="nl-BE" sz="2900" b="0" dirty="0"/>
              <a:t>dat men de plaatselijke situatie niet kent	</a:t>
            </a:r>
          </a:p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274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nl-BE" dirty="0" smtClean="0">
                <a:solidFill>
                  <a:schemeClr val="accent1">
                    <a:lumMod val="75000"/>
                  </a:schemeClr>
                </a:solidFill>
              </a:rPr>
              <a:t>Voordelen centrale dienstenstructuur: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Makkelijker opzetten van transversale processen: meer draagkracht voor  de organisatie: iedereen levert bijdrage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BE" b="0" dirty="0" smtClean="0"/>
          </a:p>
          <a:p>
            <a:endParaRPr lang="nl-BE" dirty="0" smtClean="0"/>
          </a:p>
        </p:txBody>
      </p:sp>
      <p:sp>
        <p:nvSpPr>
          <p:cNvPr id="2" name="Tijdelijke aanduiding voor inhoud 1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596208" cy="4525963"/>
          </a:xfrm>
        </p:spPr>
        <p:txBody>
          <a:bodyPr>
            <a:normAutofit/>
          </a:bodyPr>
          <a:lstStyle/>
          <a:p>
            <a:r>
              <a:rPr lang="nl-BE" dirty="0">
                <a:solidFill>
                  <a:schemeClr val="accent1">
                    <a:lumMod val="75000"/>
                  </a:schemeClr>
                </a:solidFill>
              </a:rPr>
              <a:t>Nadelen centrale dienstenstructuur:</a:t>
            </a:r>
          </a:p>
          <a:p>
            <a:pPr marL="357188" indent="-357188">
              <a:buFont typeface="Wingdings" panose="05000000000000000000" pitchFamily="2" charset="2"/>
              <a:buChar char="Ø"/>
            </a:pPr>
            <a:r>
              <a:rPr lang="nl-BE" sz="2900" b="0" dirty="0" smtClean="0"/>
              <a:t>Kostprijs </a:t>
            </a:r>
            <a:r>
              <a:rPr lang="nl-BE" sz="2900" b="0" dirty="0"/>
              <a:t>op vlak van ICT</a:t>
            </a:r>
          </a:p>
          <a:p>
            <a:pPr marL="357188" indent="-357188">
              <a:buFont typeface="Wingdings" panose="05000000000000000000" pitchFamily="2" charset="2"/>
              <a:buChar char="Ø"/>
            </a:pPr>
            <a:r>
              <a:rPr lang="nl-BE" sz="2900" b="0" dirty="0" smtClean="0"/>
              <a:t>Extra </a:t>
            </a:r>
            <a:r>
              <a:rPr lang="nl-BE" sz="2900" b="0" dirty="0"/>
              <a:t>tijd nodig voor overleg en verplaatsingen</a:t>
            </a:r>
          </a:p>
          <a:p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1128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484784"/>
            <a:ext cx="8219256" cy="4464496"/>
          </a:xfrm>
        </p:spPr>
        <p:txBody>
          <a:bodyPr>
            <a:normAutofit fontScale="40000" lnSpcReduction="20000"/>
          </a:bodyPr>
          <a:lstStyle/>
          <a:p>
            <a:r>
              <a:rPr lang="nl-BE" sz="7000" dirty="0" smtClean="0"/>
              <a:t>(3) Organisatie van het onderwijs: hoe leidinggevende posities binnen het onderwijs organiseren? </a:t>
            </a:r>
          </a:p>
          <a:p>
            <a:r>
              <a:rPr lang="nl-BE" sz="5900" b="0" dirty="0" smtClean="0"/>
              <a:t>Men kan clusters vormen:</a:t>
            </a:r>
          </a:p>
          <a:p>
            <a:pPr marL="457200" indent="-7938">
              <a:buFont typeface="Courier New" panose="02070309020205020404" pitchFamily="49" charset="0"/>
              <a:buChar char="o"/>
            </a:pPr>
            <a:r>
              <a:rPr lang="nl-BE" sz="5900" b="0" dirty="0"/>
              <a:t>	</a:t>
            </a:r>
            <a:r>
              <a:rPr lang="nl-BE" sz="5900" b="0" dirty="0" smtClean="0"/>
              <a:t>in functie van campussen</a:t>
            </a:r>
          </a:p>
          <a:p>
            <a:pPr marL="457200" indent="-7938">
              <a:buFont typeface="Courier New" panose="02070309020205020404" pitchFamily="49" charset="0"/>
              <a:buChar char="o"/>
            </a:pPr>
            <a:r>
              <a:rPr lang="nl-BE" sz="5900" b="0" dirty="0"/>
              <a:t>	</a:t>
            </a:r>
            <a:r>
              <a:rPr lang="nl-BE" sz="5900" b="0" dirty="0" smtClean="0"/>
              <a:t>in functie van de aard van het onderwijs 	(professioneel/HBO5)</a:t>
            </a:r>
          </a:p>
          <a:p>
            <a:pPr marL="457200" indent="-7938">
              <a:buFont typeface="Courier New" panose="02070309020205020404" pitchFamily="49" charset="0"/>
              <a:buChar char="o"/>
            </a:pPr>
            <a:r>
              <a:rPr lang="nl-BE" sz="5900" b="0" dirty="0"/>
              <a:t>	</a:t>
            </a:r>
            <a:r>
              <a:rPr lang="nl-BE" sz="5900" b="0" dirty="0" smtClean="0"/>
              <a:t>in functie van studiegebieden</a:t>
            </a:r>
          </a:p>
          <a:p>
            <a:pPr marL="457200" indent="-7938">
              <a:buFont typeface="Courier New" panose="02070309020205020404" pitchFamily="49" charset="0"/>
              <a:buChar char="o"/>
            </a:pPr>
            <a:r>
              <a:rPr lang="nl-BE" sz="5900" b="0" dirty="0"/>
              <a:t>	</a:t>
            </a:r>
            <a:r>
              <a:rPr lang="nl-BE" sz="5900" b="0" dirty="0" smtClean="0"/>
              <a:t>in functie van opleidingen</a:t>
            </a:r>
          </a:p>
          <a:p>
            <a:r>
              <a:rPr lang="nl-BE" sz="3300" dirty="0"/>
              <a:t>	</a:t>
            </a:r>
            <a:endParaRPr lang="nl-BE" sz="3300" b="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228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484784"/>
            <a:ext cx="8219256" cy="4464496"/>
          </a:xfrm>
        </p:spPr>
        <p:txBody>
          <a:bodyPr>
            <a:normAutofit/>
          </a:bodyPr>
          <a:lstStyle/>
          <a:p>
            <a:r>
              <a:rPr lang="nl-BE" dirty="0" smtClean="0"/>
              <a:t> Welke elementen zijn bepalend?  </a:t>
            </a:r>
          </a:p>
          <a:p>
            <a:r>
              <a:rPr lang="nl-BE" b="0" dirty="0" smtClean="0"/>
              <a:t>Eerst grondig nadenken over essentiële HR-aspecten: wie zal docenten evalueren? Wie zal functionerings- en planningsgesprekken voeren? Wie zal het opleidingsbudget beheren? </a:t>
            </a:r>
            <a:r>
              <a:rPr lang="nl-BE" b="0" dirty="0" smtClean="0"/>
              <a:t>Wie krijgt (mede)-verantwoordelijkheid bij selecties?</a:t>
            </a:r>
            <a:endParaRPr lang="nl-BE" b="0" dirty="0" smtClean="0"/>
          </a:p>
          <a:p>
            <a:r>
              <a:rPr lang="nl-BE" dirty="0"/>
              <a:t>	</a:t>
            </a:r>
            <a:endParaRPr lang="nl-BE" b="0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8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11560" y="1484784"/>
            <a:ext cx="8219256" cy="4464496"/>
          </a:xfrm>
        </p:spPr>
        <p:txBody>
          <a:bodyPr>
            <a:normAutofit fontScale="92500" lnSpcReduction="10000"/>
          </a:bodyPr>
          <a:lstStyle/>
          <a:p>
            <a:r>
              <a:rPr lang="nl-BE" dirty="0" smtClean="0"/>
              <a:t>Schaalgrootte</a:t>
            </a:r>
            <a:r>
              <a:rPr lang="nl-BE" b="0" dirty="0" smtClean="0"/>
              <a:t> van cluster speelt een </a:t>
            </a:r>
            <a:r>
              <a:rPr lang="nl-BE" dirty="0" smtClean="0"/>
              <a:t>essentiële rol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Span of control binnen cluster mag niet te groot zijn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Zorgen voor </a:t>
            </a:r>
            <a:r>
              <a:rPr lang="nl-BE" dirty="0" smtClean="0"/>
              <a:t>zo weinig mogelijk versnippering </a:t>
            </a:r>
            <a:r>
              <a:rPr lang="nl-BE" b="0" dirty="0" smtClean="0"/>
              <a:t>van opdrachten </a:t>
            </a:r>
            <a:r>
              <a:rPr lang="nl-BE" b="0" dirty="0" smtClean="0"/>
              <a:t>van docenten </a:t>
            </a:r>
            <a:r>
              <a:rPr lang="nl-BE" dirty="0" smtClean="0"/>
              <a:t>over </a:t>
            </a:r>
            <a:r>
              <a:rPr lang="nl-BE" dirty="0" smtClean="0"/>
              <a:t>leidinggevenden</a:t>
            </a:r>
            <a:r>
              <a:rPr lang="nl-BE" b="0" dirty="0" smtClean="0"/>
              <a:t> </a:t>
            </a:r>
            <a:endParaRPr lang="nl-BE" b="0" dirty="0" smtClean="0"/>
          </a:p>
          <a:p>
            <a:r>
              <a:rPr lang="nl-BE" b="0" dirty="0"/>
              <a:t>	</a:t>
            </a:r>
            <a:r>
              <a:rPr lang="nl-BE" b="0" dirty="0" smtClean="0"/>
              <a:t>(1 </a:t>
            </a:r>
            <a:r>
              <a:rPr lang="nl-BE" b="0" dirty="0" smtClean="0"/>
              <a:t>baas!)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BE" b="0" dirty="0" smtClean="0"/>
              <a:t>Eerst alles overwegen en dan structuur vastleggen voor een behoorlijke periode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720080"/>
          </a:xfrm>
        </p:spPr>
        <p:txBody>
          <a:bodyPr>
            <a:noAutofit/>
          </a:bodyPr>
          <a:lstStyle/>
          <a:p>
            <a:r>
              <a:rPr lang="nl-BE" sz="3500" dirty="0"/>
              <a:t>Organisatiestructuur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6590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/>
          </a:bodyPr>
          <a:lstStyle/>
          <a:p>
            <a:pPr algn="l"/>
            <a:r>
              <a:rPr lang="nl-BE" sz="3600" dirty="0" smtClean="0"/>
              <a:t>Werving en selectie</a:t>
            </a:r>
            <a:endParaRPr lang="nl-BE" sz="36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83568" y="1268760"/>
            <a:ext cx="8003232" cy="4824536"/>
          </a:xfrm>
        </p:spPr>
        <p:txBody>
          <a:bodyPr>
            <a:noAutofit/>
          </a:bodyPr>
          <a:lstStyle/>
          <a:p>
            <a:pPr marL="0" lvl="1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nl-BE" sz="2800" b="1" dirty="0" smtClean="0"/>
              <a:t>(1) Werving/rekrutering</a:t>
            </a:r>
          </a:p>
          <a:p>
            <a:pPr marL="636588" lvl="2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Communiceren met de arbeidsmarkt</a:t>
            </a:r>
          </a:p>
          <a:p>
            <a:pPr marL="815975" lvl="3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/>
              <a:t>C</a:t>
            </a:r>
            <a:r>
              <a:rPr lang="nl-BE" sz="2400" dirty="0" smtClean="0"/>
              <a:t>orporate communicatie en ’</a:t>
            </a:r>
            <a:r>
              <a:rPr lang="nl-BE" sz="2400" dirty="0" err="1" smtClean="0"/>
              <a:t>employer</a:t>
            </a:r>
            <a:r>
              <a:rPr lang="nl-BE" sz="2400" dirty="0" smtClean="0"/>
              <a:t> branding’</a:t>
            </a:r>
          </a:p>
          <a:p>
            <a:pPr marL="815975" lvl="3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Opletten met jargon en ‘technische’ informatie</a:t>
            </a:r>
          </a:p>
          <a:p>
            <a:pPr marL="815975" lvl="3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Sociale media nemen de plaats in van de klassieke wervingskanalen</a:t>
            </a:r>
          </a:p>
          <a:p>
            <a:pPr marL="636588" lvl="2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Medewerkers betrekken als ambassadeur</a:t>
            </a:r>
          </a:p>
          <a:p>
            <a:pPr marL="636588" lvl="2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Stages als instroomkanaal</a:t>
            </a:r>
          </a:p>
          <a:p>
            <a:pPr marL="636588" lvl="2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Eigen </a:t>
            </a:r>
            <a:r>
              <a:rPr lang="nl-BE" sz="2800" dirty="0" err="1" smtClean="0"/>
              <a:t>jobevenement</a:t>
            </a:r>
            <a:r>
              <a:rPr lang="nl-BE" sz="2800" dirty="0" smtClean="0"/>
              <a:t>?</a:t>
            </a:r>
          </a:p>
          <a:p>
            <a:pPr marL="636588" lvl="2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Kandidatenbeheer</a:t>
            </a:r>
            <a:endParaRPr lang="nl-BE" sz="2800" b="0" dirty="0" smtClean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9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/>
          </a:bodyPr>
          <a:lstStyle/>
          <a:p>
            <a:pPr algn="l"/>
            <a:r>
              <a:rPr lang="nl-BE" sz="3600" dirty="0" smtClean="0"/>
              <a:t>Werving en selectie</a:t>
            </a:r>
            <a:endParaRPr lang="nl-BE" sz="36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83568" y="1268760"/>
            <a:ext cx="8003232" cy="5256584"/>
          </a:xfrm>
        </p:spPr>
        <p:txBody>
          <a:bodyPr>
            <a:noAutofit/>
          </a:bodyPr>
          <a:lstStyle/>
          <a:p>
            <a:pPr marL="0" lvl="1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nl-BE" sz="2800" b="1" dirty="0" smtClean="0"/>
              <a:t>(2) Selectie</a:t>
            </a:r>
          </a:p>
          <a:p>
            <a:pPr marL="457200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Basisregel: zorg </a:t>
            </a:r>
            <a:r>
              <a:rPr lang="nl-BE" sz="2800" dirty="0"/>
              <a:t>dat iedereen die duurzaam in de organisatie werkt langs de ‘grote poort’ binnenkomt. </a:t>
            </a:r>
            <a:r>
              <a:rPr lang="nl-BE" sz="2800" dirty="0" smtClean="0"/>
              <a:t>Sluit de achterpoortjes.</a:t>
            </a:r>
            <a:endParaRPr lang="nl-BE" sz="2800" dirty="0"/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b="0" dirty="0" smtClean="0"/>
              <a:t>Ontwerpen van de selectieprocedure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Wie betrekken? Centraal, decentraal, extern?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Individuele, panel- of seriële interviews. Aantal gespreksrondes. 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Instrumentarium: proefles?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b="0" dirty="0" smtClean="0"/>
              <a:t>Selectiecriteria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b="0" dirty="0" smtClean="0"/>
              <a:t>Feedback &amp; nazorg</a:t>
            </a:r>
            <a:endParaRPr lang="nl-BE" sz="2800" b="0" dirty="0"/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nl-BE" sz="2400" dirty="0" smtClean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327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 fontScale="90000"/>
          </a:bodyPr>
          <a:lstStyle/>
          <a:p>
            <a:pPr algn="l"/>
            <a:r>
              <a:rPr lang="nl-BE" sz="3600" dirty="0" err="1" smtClean="0"/>
              <a:t>Funtionerings</a:t>
            </a:r>
            <a:r>
              <a:rPr lang="nl-BE" sz="3600" dirty="0" smtClean="0"/>
              <a:t>-, plannings- en evaluatiegesprekken</a:t>
            </a:r>
            <a:endParaRPr lang="nl-BE" sz="3600" dirty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9" name="Ovale toelichting 7"/>
          <p:cNvSpPr/>
          <p:nvPr/>
        </p:nvSpPr>
        <p:spPr>
          <a:xfrm>
            <a:off x="5435496" y="999433"/>
            <a:ext cx="1728192" cy="792088"/>
          </a:xfrm>
          <a:prstGeom prst="wedgeEllipseCallout">
            <a:avLst>
              <a:gd name="adj1" fmla="val -45680"/>
              <a:gd name="adj2" fmla="val 5371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400" dirty="0" smtClean="0"/>
          </a:p>
          <a:p>
            <a:pPr algn="ctr"/>
            <a:r>
              <a:rPr lang="nl-BE" sz="1400" dirty="0" smtClean="0"/>
              <a:t>Wat wordt er </a:t>
            </a:r>
            <a:r>
              <a:rPr lang="nl-BE" sz="1300" dirty="0" smtClean="0"/>
              <a:t>verwacht</a:t>
            </a:r>
            <a:r>
              <a:rPr lang="nl-BE" sz="1400" dirty="0" smtClean="0"/>
              <a:t>?</a:t>
            </a:r>
          </a:p>
          <a:p>
            <a:pPr algn="ctr"/>
            <a:endParaRPr lang="nl-BE" dirty="0"/>
          </a:p>
        </p:txBody>
      </p:sp>
      <p:graphicFrame>
        <p:nvGraphicFramePr>
          <p:cNvPr id="10" name="Tijdelijke aanduiding voor inhoud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1155632"/>
              </p:ext>
            </p:extLst>
          </p:nvPr>
        </p:nvGraphicFramePr>
        <p:xfrm>
          <a:off x="899417" y="1628800"/>
          <a:ext cx="7416055" cy="3556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Ovale toelichting 8"/>
          <p:cNvSpPr/>
          <p:nvPr/>
        </p:nvSpPr>
        <p:spPr>
          <a:xfrm>
            <a:off x="6660232" y="2334890"/>
            <a:ext cx="1728192" cy="792088"/>
          </a:xfrm>
          <a:prstGeom prst="wedgeEllipseCallout">
            <a:avLst>
              <a:gd name="adj1" fmla="val -45680"/>
              <a:gd name="adj2" fmla="val 5371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400" dirty="0" smtClean="0"/>
          </a:p>
          <a:p>
            <a:pPr algn="ctr"/>
            <a:r>
              <a:rPr lang="nl-BE" sz="1400" dirty="0" smtClean="0"/>
              <a:t>Hoe loopt het?</a:t>
            </a:r>
          </a:p>
          <a:p>
            <a:pPr algn="ctr"/>
            <a:endParaRPr lang="nl-BE" dirty="0"/>
          </a:p>
        </p:txBody>
      </p:sp>
      <p:sp>
        <p:nvSpPr>
          <p:cNvPr id="12" name="Ovale toelichting 9"/>
          <p:cNvSpPr/>
          <p:nvPr/>
        </p:nvSpPr>
        <p:spPr>
          <a:xfrm>
            <a:off x="719544" y="3622360"/>
            <a:ext cx="1728192" cy="792088"/>
          </a:xfrm>
          <a:prstGeom prst="wedgeEllipseCallout">
            <a:avLst>
              <a:gd name="adj1" fmla="val 43669"/>
              <a:gd name="adj2" fmla="val -6281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300" dirty="0" smtClean="0"/>
          </a:p>
          <a:p>
            <a:pPr algn="ctr"/>
            <a:r>
              <a:rPr lang="nl-BE" sz="1300" dirty="0" smtClean="0"/>
              <a:t>Zijn de doelen gerealiseerd</a:t>
            </a:r>
            <a:r>
              <a:rPr lang="nl-BE" sz="1400" dirty="0" smtClean="0"/>
              <a:t>?</a:t>
            </a:r>
          </a:p>
          <a:p>
            <a:pPr algn="ctr"/>
            <a:endParaRPr lang="nl-BE" dirty="0"/>
          </a:p>
        </p:txBody>
      </p:sp>
      <p:sp>
        <p:nvSpPr>
          <p:cNvPr id="13" name="Ovale toelichting 10"/>
          <p:cNvSpPr/>
          <p:nvPr/>
        </p:nvSpPr>
        <p:spPr>
          <a:xfrm>
            <a:off x="2123728" y="5229200"/>
            <a:ext cx="1728192" cy="792088"/>
          </a:xfrm>
          <a:prstGeom prst="wedgeEllipseCallout">
            <a:avLst>
              <a:gd name="adj1" fmla="val 43669"/>
              <a:gd name="adj2" fmla="val -6281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300" dirty="0" smtClean="0"/>
              <a:t>Medewerker én organisatie betrokken</a:t>
            </a:r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3612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 fontScale="90000"/>
          </a:bodyPr>
          <a:lstStyle/>
          <a:p>
            <a:pPr algn="l"/>
            <a:r>
              <a:rPr lang="nl-BE" sz="3600" dirty="0" err="1" smtClean="0"/>
              <a:t>Funtionerings</a:t>
            </a:r>
            <a:r>
              <a:rPr lang="nl-BE" sz="3600" dirty="0" smtClean="0"/>
              <a:t>-, plannings- en evaluatiegesprekken</a:t>
            </a:r>
            <a:endParaRPr lang="nl-BE" sz="3600" dirty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57948" y="1340768"/>
            <a:ext cx="8028852" cy="511256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dirty="0" smtClean="0"/>
              <a:t>Planning &amp; opdrachttoewijzing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smtClean="0"/>
              <a:t>Wie betrekken?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smtClean="0"/>
              <a:t>Continuïteit versus variatie/denken over loopbanen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smtClean="0"/>
              <a:t>Aandacht voor desiderata en talenten</a:t>
            </a:r>
            <a:endParaRPr lang="nl-BE" sz="2400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/>
              <a:t>Opdrachten kwantificeren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err="1" smtClean="0"/>
              <a:t>Jobcrafting</a:t>
            </a:r>
            <a:r>
              <a:rPr lang="nl-BE" sz="2400" dirty="0" smtClean="0"/>
              <a:t>: sleutelen aan je functie</a:t>
            </a:r>
          </a:p>
          <a:p>
            <a:pPr lvl="4"/>
            <a:r>
              <a:rPr lang="nl-NL" dirty="0" smtClean="0"/>
              <a:t>TAKEN</a:t>
            </a:r>
            <a:r>
              <a:rPr lang="nl-NL" dirty="0"/>
              <a:t>: aanpassingen in takenpakket of aanpak</a:t>
            </a:r>
          </a:p>
          <a:p>
            <a:pPr lvl="4"/>
            <a:r>
              <a:rPr lang="nl-NL" dirty="0" smtClean="0"/>
              <a:t>RELATIES</a:t>
            </a:r>
            <a:r>
              <a:rPr lang="nl-NL" dirty="0"/>
              <a:t>: interactie en betrokkenen</a:t>
            </a:r>
          </a:p>
          <a:p>
            <a:pPr lvl="4"/>
            <a:r>
              <a:rPr lang="nl-NL" dirty="0" smtClean="0"/>
              <a:t>CONTEXT</a:t>
            </a:r>
            <a:r>
              <a:rPr lang="nl-NL" dirty="0"/>
              <a:t>: tijd en plaats</a:t>
            </a:r>
          </a:p>
          <a:p>
            <a:pPr lvl="4"/>
            <a:r>
              <a:rPr lang="nl-NL" dirty="0" smtClean="0"/>
              <a:t>MENTAAL/COGNITIEF</a:t>
            </a:r>
            <a:r>
              <a:rPr lang="nl-NL" dirty="0"/>
              <a:t>: betekenis/waarom</a:t>
            </a:r>
            <a:endParaRPr lang="nl-BE" dirty="0"/>
          </a:p>
          <a:p>
            <a:pPr marL="906463" lvl="2" indent="-4572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674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 fontScale="90000"/>
          </a:bodyPr>
          <a:lstStyle/>
          <a:p>
            <a:pPr algn="l"/>
            <a:r>
              <a:rPr lang="nl-BE" sz="3600" dirty="0" smtClean="0"/>
              <a:t>Functionerings-, plannings- en evaluatiegesprekken</a:t>
            </a:r>
            <a:endParaRPr lang="nl-BE" sz="3600" dirty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57948" y="1340768"/>
            <a:ext cx="8028852" cy="5112568"/>
          </a:xfrm>
        </p:spPr>
        <p:txBody>
          <a:bodyPr>
            <a:normAutofit/>
          </a:bodyPr>
          <a:lstStyle/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nl-BE" sz="2800" dirty="0" smtClean="0"/>
              <a:t>Afschaffen dan maar? </a:t>
            </a:r>
          </a:p>
          <a:p>
            <a:pPr lvl="2">
              <a:spcAft>
                <a:spcPts val="1200"/>
              </a:spcAft>
              <a:buFont typeface="Arial" pitchFamily="34" charset="0"/>
              <a:buChar char="•"/>
            </a:pPr>
            <a:r>
              <a:rPr lang="nl-BE" sz="2200" b="0" dirty="0" smtClean="0"/>
              <a:t>Debat </a:t>
            </a:r>
            <a:r>
              <a:rPr lang="nl-BE" sz="2200" b="0" dirty="0"/>
              <a:t>in organisaties gaande over nut van functionerings- en evaluatiegesprekken. Vaststelling: moeheid, te weinig opbrengst. </a:t>
            </a:r>
            <a:endParaRPr lang="nl-BE" sz="2200" b="0" dirty="0" smtClean="0"/>
          </a:p>
          <a:p>
            <a:pPr lvl="2">
              <a:spcAft>
                <a:spcPts val="1200"/>
              </a:spcAft>
              <a:buFont typeface="Arial" pitchFamily="34" charset="0"/>
              <a:buChar char="•"/>
            </a:pPr>
            <a:r>
              <a:rPr lang="nl-BE" sz="2200" dirty="0"/>
              <a:t>S</a:t>
            </a:r>
            <a:r>
              <a:rPr lang="nl-BE" sz="2200" b="0" dirty="0" smtClean="0"/>
              <a:t>tel </a:t>
            </a:r>
            <a:r>
              <a:rPr lang="nl-BE" sz="2200" b="0" dirty="0"/>
              <a:t>de spelregels in vraag, niet het spel! Behoefte aan dialoog over functioneren, ontwikkeling, loopbaan, … </a:t>
            </a:r>
            <a:r>
              <a:rPr lang="nl-BE" sz="2200" b="0" dirty="0" smtClean="0"/>
              <a:t>blijft.</a:t>
            </a:r>
            <a:endParaRPr lang="nl-BE" sz="2200" b="0" dirty="0"/>
          </a:p>
          <a:p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637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 fontScale="90000"/>
          </a:bodyPr>
          <a:lstStyle/>
          <a:p>
            <a:pPr algn="l"/>
            <a:r>
              <a:rPr lang="nl-BE" sz="3600" dirty="0" err="1" smtClean="0"/>
              <a:t>Funtionerings</a:t>
            </a:r>
            <a:r>
              <a:rPr lang="nl-BE" sz="3600" dirty="0" smtClean="0"/>
              <a:t>-, plannings- en evaluatiegesprekken</a:t>
            </a:r>
            <a:endParaRPr lang="nl-BE" sz="3600" dirty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57948" y="1340768"/>
            <a:ext cx="8028852" cy="511256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Functioneringsgesprek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b="0" dirty="0" smtClean="0"/>
              <a:t>geen </a:t>
            </a:r>
            <a:r>
              <a:rPr lang="nl-BE" sz="2400" b="0" dirty="0"/>
              <a:t>doel op zich maar een middel tot ontwikkeling, kwaliteitsverbetering, </a:t>
            </a:r>
            <a:r>
              <a:rPr lang="nl-BE" sz="2400" b="0" dirty="0" err="1"/>
              <a:t>jobtevredenheid</a:t>
            </a:r>
            <a:r>
              <a:rPr lang="nl-BE" sz="2400" b="0" dirty="0"/>
              <a:t>, </a:t>
            </a:r>
            <a:r>
              <a:rPr lang="nl-BE" sz="2400" b="0" dirty="0" smtClean="0"/>
              <a:t>…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smtClean="0"/>
              <a:t>Afspraken maken &amp; opvolgen is de essentie</a:t>
            </a:r>
            <a:endParaRPr lang="nl-BE" sz="2400" b="0" dirty="0"/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b="0" dirty="0" smtClean="0"/>
              <a:t>Balans bewaren </a:t>
            </a:r>
            <a:r>
              <a:rPr lang="nl-BE" sz="2400" dirty="0" smtClean="0"/>
              <a:t>tussen </a:t>
            </a:r>
            <a:r>
              <a:rPr lang="nl-BE" sz="2400" b="0" dirty="0" smtClean="0"/>
              <a:t>organisatie- versus medewerkersgericht</a:t>
            </a:r>
          </a:p>
          <a:p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39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47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 fontScale="90000"/>
          </a:bodyPr>
          <a:lstStyle/>
          <a:p>
            <a:pPr algn="l"/>
            <a:r>
              <a:rPr lang="nl-BE" sz="3600" dirty="0" err="1" smtClean="0"/>
              <a:t>Funtionerings</a:t>
            </a:r>
            <a:r>
              <a:rPr lang="nl-BE" sz="3600" dirty="0" smtClean="0"/>
              <a:t>-, plannings- en evaluatiegesprekken</a:t>
            </a:r>
            <a:endParaRPr lang="nl-BE" sz="3600" dirty="0"/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57948" y="1340768"/>
            <a:ext cx="8028852" cy="511256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800" dirty="0" smtClean="0"/>
              <a:t>Evaluatiegesprek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b="0" dirty="0" smtClean="0"/>
              <a:t>Slagkracht?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b="0" dirty="0" smtClean="0"/>
              <a:t>Er </a:t>
            </a:r>
            <a:r>
              <a:rPr lang="nl-BE" sz="2400" b="0" dirty="0"/>
              <a:t>is een </a:t>
            </a:r>
            <a:r>
              <a:rPr lang="nl-BE" sz="2400" b="0" dirty="0" smtClean="0"/>
              <a:t>inherente spanning </a:t>
            </a:r>
            <a:r>
              <a:rPr lang="nl-BE" sz="2400" b="0" dirty="0"/>
              <a:t>tussen ontwikkeling en </a:t>
            </a:r>
            <a:r>
              <a:rPr lang="nl-BE" sz="2400" b="0" dirty="0" smtClean="0"/>
              <a:t>evaluatie.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b="0" dirty="0" smtClean="0"/>
              <a:t>Voorkom dat evaluatie de ontwikkelingsdynamiek overschaduwd.  Wees transparant over de in evaluatie gebruikte informatiebronnen.</a:t>
            </a:r>
          </a:p>
          <a:p>
            <a:pPr marL="727075" lvl="1" indent="-457200">
              <a:buFont typeface="Arial" panose="020B0604020202020204" pitchFamily="34" charset="0"/>
              <a:buChar char="•"/>
            </a:pPr>
            <a:r>
              <a:rPr lang="nl-BE" sz="2400" dirty="0" smtClean="0"/>
              <a:t>Evaluatie wordt steeds voorafgegaan door functioneringsgesprekken en desgevallend remediëring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4788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/>
          </a:bodyPr>
          <a:lstStyle/>
          <a:p>
            <a:pPr algn="l"/>
            <a:r>
              <a:rPr lang="nl-BE" sz="3600" dirty="0" smtClean="0"/>
              <a:t>Professionalisering</a:t>
            </a:r>
            <a:endParaRPr lang="nl-BE" sz="36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83568" y="1052736"/>
            <a:ext cx="8003232" cy="5040560"/>
          </a:xfrm>
        </p:spPr>
        <p:txBody>
          <a:bodyPr>
            <a:noAutofit/>
          </a:bodyPr>
          <a:lstStyle/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Dubbele sturing</a:t>
            </a:r>
            <a:r>
              <a:rPr lang="nl-BE" sz="2800" b="0" dirty="0" smtClean="0"/>
              <a:t>: medewerker en organisatie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Professionalisering als hefboom voor verandering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b="0" dirty="0" smtClean="0"/>
              <a:t>Zelfdeterminatietheorie: autonomie, betrokkenheid en gevoel van competentie zorgen voor motivatie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/>
              <a:t>Koppelen aan functie- en </a:t>
            </a:r>
            <a:r>
              <a:rPr lang="nl-BE" sz="2400" dirty="0" smtClean="0"/>
              <a:t>competentieprofiel</a:t>
            </a:r>
            <a:endParaRPr lang="nl-BE" sz="2400" b="0" dirty="0" smtClean="0"/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Effectiviteit</a:t>
            </a:r>
            <a:r>
              <a:rPr lang="nl-BE" sz="2800" b="0" dirty="0" smtClean="0"/>
              <a:t>: wat zorgt voor duurzame gedragsverandering?</a:t>
            </a:r>
          </a:p>
          <a:p>
            <a:pPr marL="727075" lvl="1" indent="-457200" fontAlgn="ctr">
              <a:buFont typeface="Arial" panose="020B0604020202020204" pitchFamily="34" charset="0"/>
              <a:buChar char="•"/>
            </a:pPr>
            <a:r>
              <a:rPr lang="nl-BE" sz="2400" b="0" dirty="0" smtClean="0"/>
              <a:t>Activerend</a:t>
            </a:r>
            <a:endParaRPr lang="nl-BE" sz="2400" b="0" dirty="0"/>
          </a:p>
          <a:p>
            <a:pPr marL="727075" lvl="1" indent="-457200" fontAlgn="ctr">
              <a:buFont typeface="Arial" panose="020B0604020202020204" pitchFamily="34" charset="0"/>
              <a:buChar char="•"/>
            </a:pPr>
            <a:r>
              <a:rPr lang="nl-BE" sz="2400" b="0" dirty="0"/>
              <a:t>Vertrekkend vanuit de eigen </a:t>
            </a:r>
            <a:r>
              <a:rPr lang="nl-BE" sz="2400" b="0" dirty="0" smtClean="0"/>
              <a:t>(onderwijs)praktijk</a:t>
            </a:r>
            <a:endParaRPr lang="nl-BE" sz="2400" b="0" dirty="0"/>
          </a:p>
          <a:p>
            <a:pPr marL="727075" lvl="1" indent="-457200" fontAlgn="ctr">
              <a:buFont typeface="Arial" panose="020B0604020202020204" pitchFamily="34" charset="0"/>
              <a:buChar char="•"/>
            </a:pPr>
            <a:r>
              <a:rPr lang="nl-BE" sz="2400" b="0" dirty="0" smtClean="0"/>
              <a:t>Groepsleren</a:t>
            </a:r>
            <a:endParaRPr lang="nl-BE" sz="2400" b="0" dirty="0"/>
          </a:p>
          <a:p>
            <a:pPr marL="727075" lvl="1" indent="-457200" fontAlgn="ctr">
              <a:buFont typeface="Arial" panose="020B0604020202020204" pitchFamily="34" charset="0"/>
              <a:buChar char="•"/>
            </a:pPr>
            <a:r>
              <a:rPr lang="nl-BE" sz="2400" b="0" dirty="0" smtClean="0"/>
              <a:t>Opvolging</a:t>
            </a:r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0229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/>
          </a:bodyPr>
          <a:lstStyle/>
          <a:p>
            <a:pPr algn="l"/>
            <a:r>
              <a:rPr lang="nl-BE" sz="3600" dirty="0" smtClean="0"/>
              <a:t>Professionalisering</a:t>
            </a:r>
            <a:endParaRPr lang="nl-BE" sz="36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83568" y="1196752"/>
            <a:ext cx="8208912" cy="4896544"/>
          </a:xfrm>
        </p:spPr>
        <p:txBody>
          <a:bodyPr>
            <a:noAutofit/>
          </a:bodyPr>
          <a:lstStyle/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Gelaagd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Individueel intern ‘open aanbod’ en interne studiedagen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Individueel extern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Teamgericht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b="0" dirty="0" smtClean="0"/>
              <a:t>Groeiend belang van </a:t>
            </a:r>
            <a:r>
              <a:rPr lang="nl-BE" sz="2800" dirty="0" smtClean="0"/>
              <a:t>niet-formeel leren </a:t>
            </a:r>
            <a:r>
              <a:rPr lang="nl-BE" sz="2800" b="0" dirty="0" smtClean="0"/>
              <a:t>en </a:t>
            </a:r>
            <a:r>
              <a:rPr lang="nl-BE" sz="2800" dirty="0" err="1" smtClean="0"/>
              <a:t>blended</a:t>
            </a:r>
            <a:r>
              <a:rPr lang="nl-BE" sz="2800" dirty="0" smtClean="0"/>
              <a:t> leren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Ontmoeting </a:t>
            </a:r>
            <a:r>
              <a:rPr lang="nl-BE" sz="2800" b="0" dirty="0" smtClean="0"/>
              <a:t>tussen medewerkers is een belangrijke hefboom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 smtClean="0"/>
              <a:t>Eigen medewerkers </a:t>
            </a:r>
            <a:r>
              <a:rPr lang="nl-BE" sz="2800" b="0" dirty="0" smtClean="0"/>
              <a:t>inzetten in professionalisering</a:t>
            </a:r>
          </a:p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dirty="0"/>
              <a:t>Tijd en ruimte </a:t>
            </a:r>
            <a:r>
              <a:rPr lang="nl-BE" sz="2800" b="0" dirty="0"/>
              <a:t>voor </a:t>
            </a:r>
            <a:r>
              <a:rPr lang="nl-BE" sz="2800" b="0" dirty="0" smtClean="0"/>
              <a:t>professionalisering</a:t>
            </a:r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0589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91264" cy="864096"/>
          </a:xfrm>
        </p:spPr>
        <p:txBody>
          <a:bodyPr>
            <a:normAutofit/>
          </a:bodyPr>
          <a:lstStyle/>
          <a:p>
            <a:pPr algn="l"/>
            <a:r>
              <a:rPr lang="nl-BE" sz="3600" dirty="0" smtClean="0"/>
              <a:t>Professionalisering</a:t>
            </a:r>
            <a:endParaRPr lang="nl-BE" sz="36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>
          <a:xfrm>
            <a:off x="683568" y="1196752"/>
            <a:ext cx="8208912" cy="4896544"/>
          </a:xfrm>
        </p:spPr>
        <p:txBody>
          <a:bodyPr>
            <a:noAutofit/>
          </a:bodyPr>
          <a:lstStyle/>
          <a:p>
            <a:pPr marL="457200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800" b="0" dirty="0" smtClean="0"/>
              <a:t>Bijzondere aandacht voor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b="0" dirty="0" smtClean="0"/>
              <a:t>Aanvangs- en ingroeibegeleiding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dirty="0" smtClean="0"/>
              <a:t>Onderwijskundige professionalisering</a:t>
            </a:r>
          </a:p>
          <a:p>
            <a:pPr marL="727075" lvl="1" indent="-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l-BE" sz="2400" b="0" dirty="0" smtClean="0"/>
              <a:t>Leiderschapsontwikkeling</a:t>
            </a:r>
          </a:p>
        </p:txBody>
      </p:sp>
      <p:sp>
        <p:nvSpPr>
          <p:cNvPr id="2" name="Tijdelijke aanduiding voor voettekst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5136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00">
        <p:fade/>
      </p:transition>
    </mc:Choice>
    <mc:Fallback xmlns="">
      <p:transition spd="med" advClick="0" advTm="30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Tenslotte…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3600" dirty="0" smtClean="0"/>
              <a:t>Wat heeft deze dag opgeleverd?</a:t>
            </a:r>
            <a:endParaRPr lang="nl-BE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BE" smtClean="0"/>
              <a:t>Opzetten van een HR-beleid als basis voor gemotiveerde en deskundige medewerkers</a:t>
            </a:r>
            <a:endParaRPr lang="nl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90184-3242-4A12-A303-6232A8AE9AB2}" type="slidenum">
              <a:rPr lang="nl-BE" smtClean="0"/>
              <a:t>44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392401"/>
      </p:ext>
    </p:extLst>
  </p:cSld>
  <p:clrMapOvr>
    <a:masterClrMapping/>
  </p:clrMapOvr>
</p:sld>
</file>

<file path=ppt/theme/theme1.xml><?xml version="1.0" encoding="utf-8"?>
<a:theme xmlns:a="http://schemas.openxmlformats.org/drawingml/2006/main" name="odisee_template">
  <a:themeElements>
    <a:clrScheme name="Odisee">
      <a:dk1>
        <a:srgbClr val="000000"/>
      </a:dk1>
      <a:lt1>
        <a:sysClr val="window" lastClr="FFFFFF"/>
      </a:lt1>
      <a:dk2>
        <a:srgbClr val="E6E6E6"/>
      </a:dk2>
      <a:lt2>
        <a:srgbClr val="E6E6E6"/>
      </a:lt2>
      <a:accent1>
        <a:srgbClr val="89B368"/>
      </a:accent1>
      <a:accent2>
        <a:srgbClr val="4E8DCC"/>
      </a:accent2>
      <a:accent3>
        <a:srgbClr val="447E90"/>
      </a:accent3>
      <a:accent4>
        <a:srgbClr val="3F9A79"/>
      </a:accent4>
      <a:accent5>
        <a:srgbClr val="6B4189"/>
      </a:accent5>
      <a:accent6>
        <a:srgbClr val="DCA655"/>
      </a:accent6>
      <a:hlink>
        <a:srgbClr val="000000"/>
      </a:hlink>
      <a:folHlink>
        <a:srgbClr val="6B418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disee_template">
  <a:themeElements>
    <a:clrScheme name="Odisee">
      <a:dk1>
        <a:srgbClr val="000000"/>
      </a:dk1>
      <a:lt1>
        <a:sysClr val="window" lastClr="FFFFFF"/>
      </a:lt1>
      <a:dk2>
        <a:srgbClr val="E6E6E6"/>
      </a:dk2>
      <a:lt2>
        <a:srgbClr val="E6E6E6"/>
      </a:lt2>
      <a:accent1>
        <a:srgbClr val="89B368"/>
      </a:accent1>
      <a:accent2>
        <a:srgbClr val="4E8DCC"/>
      </a:accent2>
      <a:accent3>
        <a:srgbClr val="447E90"/>
      </a:accent3>
      <a:accent4>
        <a:srgbClr val="3F9A79"/>
      </a:accent4>
      <a:accent5>
        <a:srgbClr val="6B4189"/>
      </a:accent5>
      <a:accent6>
        <a:srgbClr val="DCA655"/>
      </a:accent6>
      <a:hlink>
        <a:srgbClr val="000000"/>
      </a:hlink>
      <a:folHlink>
        <a:srgbClr val="6B418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disee_template">
  <a:themeElements>
    <a:clrScheme name="Odisee">
      <a:dk1>
        <a:srgbClr val="000000"/>
      </a:dk1>
      <a:lt1>
        <a:sysClr val="window" lastClr="FFFFFF"/>
      </a:lt1>
      <a:dk2>
        <a:srgbClr val="E6E6E6"/>
      </a:dk2>
      <a:lt2>
        <a:srgbClr val="E6E6E6"/>
      </a:lt2>
      <a:accent1>
        <a:srgbClr val="89B368"/>
      </a:accent1>
      <a:accent2>
        <a:srgbClr val="4E8DCC"/>
      </a:accent2>
      <a:accent3>
        <a:srgbClr val="447E90"/>
      </a:accent3>
      <a:accent4>
        <a:srgbClr val="3F9A79"/>
      </a:accent4>
      <a:accent5>
        <a:srgbClr val="6B4189"/>
      </a:accent5>
      <a:accent6>
        <a:srgbClr val="DCA655"/>
      </a:accent6>
      <a:hlink>
        <a:srgbClr val="000000"/>
      </a:hlink>
      <a:folHlink>
        <a:srgbClr val="6B418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disee">
    <a:dk1>
      <a:srgbClr val="000000"/>
    </a:dk1>
    <a:lt1>
      <a:sysClr val="window" lastClr="FFFFFF"/>
    </a:lt1>
    <a:dk2>
      <a:srgbClr val="E6E6E6"/>
    </a:dk2>
    <a:lt2>
      <a:srgbClr val="E6E6E6"/>
    </a:lt2>
    <a:accent1>
      <a:srgbClr val="89B368"/>
    </a:accent1>
    <a:accent2>
      <a:srgbClr val="4E8DCC"/>
    </a:accent2>
    <a:accent3>
      <a:srgbClr val="447E90"/>
    </a:accent3>
    <a:accent4>
      <a:srgbClr val="3F9A79"/>
    </a:accent4>
    <a:accent5>
      <a:srgbClr val="6B4189"/>
    </a:accent5>
    <a:accent6>
      <a:srgbClr val="DCA655"/>
    </a:accent6>
    <a:hlink>
      <a:srgbClr val="000000"/>
    </a:hlink>
    <a:folHlink>
      <a:srgbClr val="6B418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HUBKAHO_Powerpoint</Template>
  <TotalTime>4888</TotalTime>
  <Words>2354</Words>
  <Application>Microsoft Office PowerPoint</Application>
  <PresentationFormat>On-screen Show (4:3)</PresentationFormat>
  <Paragraphs>386</Paragraphs>
  <Slides>44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Calibri</vt:lpstr>
      <vt:lpstr>Corbel</vt:lpstr>
      <vt:lpstr>Courier New</vt:lpstr>
      <vt:lpstr>Verdana</vt:lpstr>
      <vt:lpstr>Wingdings</vt:lpstr>
      <vt:lpstr>odisee_template</vt:lpstr>
      <vt:lpstr>1_odisee_template</vt:lpstr>
      <vt:lpstr>2_odisee_template</vt:lpstr>
      <vt:lpstr>Fusies in het hoger onderwijs</vt:lpstr>
      <vt:lpstr>Fusies in het hoger onderwijs</vt:lpstr>
      <vt:lpstr>Fusies in het hoger onderwijs</vt:lpstr>
      <vt:lpstr>Vragen aan de deelnemers</vt:lpstr>
      <vt:lpstr>Oorsprong fusiebewegingen</vt:lpstr>
      <vt:lpstr>Fusiebewegingen in EHSAL, HUB en Odisee</vt:lpstr>
      <vt:lpstr>Enkele cijfers</vt:lpstr>
      <vt:lpstr>Enkele cijfers</vt:lpstr>
      <vt:lpstr>Aanpak van de verschillende fusies</vt:lpstr>
      <vt:lpstr>Aanpak van de verschillende fusies</vt:lpstr>
      <vt:lpstr>Specifieke personeelsaspecten</vt:lpstr>
      <vt:lpstr>Specifieke personeelsaspecten</vt:lpstr>
      <vt:lpstr>Specifieke personeelsaspecten</vt:lpstr>
      <vt:lpstr>Specifieke personeelsaspecten</vt:lpstr>
      <vt:lpstr>Specifieke personeelsaspecten</vt:lpstr>
      <vt:lpstr>Specifieke personeelsaspecten</vt:lpstr>
      <vt:lpstr>Specifieke personeelsaspecten</vt:lpstr>
      <vt:lpstr>Specifieke personeelsaspecten</vt:lpstr>
      <vt:lpstr>Specifieke personeelsaspecten</vt:lpstr>
      <vt:lpstr>Personeelsbeleid: door welke bril kijk je?</vt:lpstr>
      <vt:lpstr>Personeelsbeleid: door welke bril kijk je?</vt:lpstr>
      <vt:lpstr>Personeelsbeleid: door welke bril kijk je?</vt:lpstr>
      <vt:lpstr>Personeelsbeleid: door welke bril kijk je?</vt:lpstr>
      <vt:lpstr>Veranderingsbegeleiding</vt:lpstr>
      <vt:lpstr>Veranderingsbegeleiding</vt:lpstr>
      <vt:lpstr>Organisatiestructuur</vt:lpstr>
      <vt:lpstr>Organisatiestructuur</vt:lpstr>
      <vt:lpstr>Organisatiestructuur</vt:lpstr>
      <vt:lpstr>Organisatiestructuur</vt:lpstr>
      <vt:lpstr>Organisatiestructuur</vt:lpstr>
      <vt:lpstr>Organisatiestructuur</vt:lpstr>
      <vt:lpstr>Organisatiestructuur</vt:lpstr>
      <vt:lpstr>Organisatiestructuur</vt:lpstr>
      <vt:lpstr>Werving en selectie</vt:lpstr>
      <vt:lpstr>Werving en selectie</vt:lpstr>
      <vt:lpstr>Funtionerings-, plannings- en evaluatiegesprekken</vt:lpstr>
      <vt:lpstr>Funtionerings-, plannings- en evaluatiegesprekken</vt:lpstr>
      <vt:lpstr>Functionerings-, plannings- en evaluatiegesprekken</vt:lpstr>
      <vt:lpstr>Funtionerings-, plannings- en evaluatiegesprekken</vt:lpstr>
      <vt:lpstr>Funtionerings-, plannings- en evaluatiegesprekken</vt:lpstr>
      <vt:lpstr>Professionalisering</vt:lpstr>
      <vt:lpstr>Professionalisering</vt:lpstr>
      <vt:lpstr>Professionalisering</vt:lpstr>
      <vt:lpstr>Tenslotte…</vt:lpstr>
    </vt:vector>
  </TitlesOfParts>
  <Company>KaHo Sint-Lieven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Sabine West</dc:creator>
  <cp:lastModifiedBy>Denise Lanneau</cp:lastModifiedBy>
  <cp:revision>377</cp:revision>
  <cp:lastPrinted>2014-10-15T14:01:14Z</cp:lastPrinted>
  <dcterms:created xsi:type="dcterms:W3CDTF">2012-11-19T12:36:44Z</dcterms:created>
  <dcterms:modified xsi:type="dcterms:W3CDTF">2017-11-19T19:00:14Z</dcterms:modified>
</cp:coreProperties>
</file>