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2.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notesSlides/notesSlide17.xml" ContentType="application/vnd.openxmlformats-officedocument.presentationml.notesSlide+xml"/>
  <Override PartName="/ppt/charts/chart5.xml" ContentType="application/vnd.openxmlformats-officedocument.drawingml.chart+xml"/>
  <Override PartName="/ppt/notesSlides/notesSlide18.xml" ContentType="application/vnd.openxmlformats-officedocument.presentationml.notesSlide+xml"/>
  <Override PartName="/ppt/charts/chart6.xml" ContentType="application/vnd.openxmlformats-officedocument.drawingml.chart+xml"/>
  <Override PartName="/ppt/notesSlides/notesSlide19.xml" ContentType="application/vnd.openxmlformats-officedocument.presentationml.notesSlide+xml"/>
  <Override PartName="/ppt/charts/chart7.xml" ContentType="application/vnd.openxmlformats-officedocument.drawingml.chart+xml"/>
  <Override PartName="/ppt/drawings/drawing1.xml" ContentType="application/vnd.openxmlformats-officedocument.drawingml.chartshape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8.xml" ContentType="application/vnd.openxmlformats-officedocument.drawingml.chart+xml"/>
  <Override PartName="/ppt/drawings/drawing2.xml" ContentType="application/vnd.openxmlformats-officedocument.drawingml.chartshape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9.xml" ContentType="application/vnd.openxmlformats-officedocument.drawingml.chart+xml"/>
  <Override PartName="/ppt/drawings/drawing3.xml" ContentType="application/vnd.openxmlformats-officedocument.drawingml.chartshapes+xml"/>
  <Override PartName="/ppt/notesSlides/notesSlide24.xml" ContentType="application/vnd.openxmlformats-officedocument.presentationml.notesSlide+xml"/>
  <Override PartName="/ppt/charts/chart10.xml" ContentType="application/vnd.openxmlformats-officedocument.drawingml.chart+xml"/>
  <Override PartName="/ppt/drawings/drawing4.xml" ContentType="application/vnd.openxmlformats-officedocument.drawingml.chartshape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5"/>
  </p:notesMasterIdLst>
  <p:handoutMasterIdLst>
    <p:handoutMasterId r:id="rId76"/>
  </p:handoutMasterIdLst>
  <p:sldIdLst>
    <p:sldId id="587" r:id="rId2"/>
    <p:sldId id="588" r:id="rId3"/>
    <p:sldId id="300" r:id="rId4"/>
    <p:sldId id="543" r:id="rId5"/>
    <p:sldId id="464" r:id="rId6"/>
    <p:sldId id="465" r:id="rId7"/>
    <p:sldId id="466" r:id="rId8"/>
    <p:sldId id="591" r:id="rId9"/>
    <p:sldId id="589" r:id="rId10"/>
    <p:sldId id="447" r:id="rId11"/>
    <p:sldId id="318" r:id="rId12"/>
    <p:sldId id="528" r:id="rId13"/>
    <p:sldId id="439" r:id="rId14"/>
    <p:sldId id="467" r:id="rId15"/>
    <p:sldId id="592" r:id="rId16"/>
    <p:sldId id="342" r:id="rId17"/>
    <p:sldId id="393" r:id="rId18"/>
    <p:sldId id="474" r:id="rId19"/>
    <p:sldId id="344" r:id="rId20"/>
    <p:sldId id="349" r:id="rId21"/>
    <p:sldId id="354" r:id="rId22"/>
    <p:sldId id="394" r:id="rId23"/>
    <p:sldId id="355" r:id="rId24"/>
    <p:sldId id="431" r:id="rId25"/>
    <p:sldId id="471" r:id="rId26"/>
    <p:sldId id="472" r:id="rId27"/>
    <p:sldId id="359" r:id="rId28"/>
    <p:sldId id="360" r:id="rId29"/>
    <p:sldId id="367" r:id="rId30"/>
    <p:sldId id="475" r:id="rId31"/>
    <p:sldId id="476" r:id="rId32"/>
    <p:sldId id="480" r:id="rId33"/>
    <p:sldId id="479" r:id="rId34"/>
    <p:sldId id="594" r:id="rId35"/>
    <p:sldId id="477" r:id="rId36"/>
    <p:sldId id="481" r:id="rId37"/>
    <p:sldId id="532" r:id="rId38"/>
    <p:sldId id="531" r:id="rId39"/>
    <p:sldId id="590" r:id="rId40"/>
    <p:sldId id="496" r:id="rId41"/>
    <p:sldId id="497" r:id="rId42"/>
    <p:sldId id="498" r:id="rId43"/>
    <p:sldId id="499" r:id="rId44"/>
    <p:sldId id="500" r:id="rId45"/>
    <p:sldId id="545" r:id="rId46"/>
    <p:sldId id="546" r:id="rId47"/>
    <p:sldId id="547" r:id="rId48"/>
    <p:sldId id="548" r:id="rId49"/>
    <p:sldId id="549" r:id="rId50"/>
    <p:sldId id="505" r:id="rId51"/>
    <p:sldId id="506" r:id="rId52"/>
    <p:sldId id="507" r:id="rId53"/>
    <p:sldId id="508" r:id="rId54"/>
    <p:sldId id="509" r:id="rId55"/>
    <p:sldId id="510" r:id="rId56"/>
    <p:sldId id="511" r:id="rId57"/>
    <p:sldId id="512" r:id="rId58"/>
    <p:sldId id="513" r:id="rId59"/>
    <p:sldId id="514" r:id="rId60"/>
    <p:sldId id="515" r:id="rId61"/>
    <p:sldId id="516" r:id="rId62"/>
    <p:sldId id="517" r:id="rId63"/>
    <p:sldId id="518" r:id="rId64"/>
    <p:sldId id="519" r:id="rId65"/>
    <p:sldId id="520" r:id="rId66"/>
    <p:sldId id="521" r:id="rId67"/>
    <p:sldId id="522" r:id="rId68"/>
    <p:sldId id="523" r:id="rId69"/>
    <p:sldId id="524" r:id="rId70"/>
    <p:sldId id="525" r:id="rId71"/>
    <p:sldId id="550" r:id="rId72"/>
    <p:sldId id="526" r:id="rId73"/>
    <p:sldId id="593" r:id="rId74"/>
  </p:sldIdLst>
  <p:sldSz cx="9144000" cy="6858000" type="screen4x3"/>
  <p:notesSz cx="6797675" cy="9926638"/>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ECE8"/>
    <a:srgbClr val="B9CD3F"/>
    <a:srgbClr val="6D7A20"/>
    <a:srgbClr val="9905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93296810-A885-4BE3-A3E7-6D5BEEA58F35}" styleName="Stijl, gemiddeld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Stijl, gemiddeld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603" autoAdjust="0"/>
    <p:restoredTop sz="48545" autoAdjust="0"/>
  </p:normalViewPr>
  <p:slideViewPr>
    <p:cSldViewPr>
      <p:cViewPr varScale="1">
        <p:scale>
          <a:sx n="35" d="100"/>
          <a:sy n="35" d="100"/>
        </p:scale>
        <p:origin x="2484" y="60"/>
      </p:cViewPr>
      <p:guideLst>
        <p:guide orient="horz" pos="2160"/>
        <p:guide pos="2880"/>
      </p:guideLst>
    </p:cSldViewPr>
  </p:slideViewPr>
  <p:notesTextViewPr>
    <p:cViewPr>
      <p:scale>
        <a:sx n="75" d="100"/>
        <a:sy n="7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werkblad.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werkblad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werkblad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werkblad3.xlsx"/></Relationships>
</file>

<file path=ppt/charts/_rels/chart5.xml.rels><?xml version="1.0" encoding="UTF-8" standalone="yes"?>
<Relationships xmlns="http://schemas.openxmlformats.org/package/2006/relationships"><Relationship Id="rId1" Type="http://schemas.openxmlformats.org/officeDocument/2006/relationships/oleObject" Target="file:///C:\Users\jerissa.debilde001\Dropbox\Project%20Datagebruik\DATABRONNEN\Databundels%20&amp;%20instellingsprofielen\instellingsprofiel%20Katrien\2013-2014%20Context-inputprofiel%20.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7.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werkblad4.xlsx"/></Relationships>
</file>

<file path=ppt/charts/_rels/chart8.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werkblad5.xlsx"/></Relationships>
</file>

<file path=ppt/charts/_rels/chart9.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Excel-werkblad6.xlsx"/></Relationships>
</file>

<file path=ppt/charts/_rels/chart10.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Microsoft_Excel-werkblad7.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Blad1!$B$1</c:f>
              <c:strCache>
                <c:ptCount val="1"/>
                <c:pt idx="0">
                  <c:v>Reeks 1</c:v>
                </c:pt>
              </c:strCache>
            </c:strRef>
          </c:tx>
          <c:invertIfNegative val="0"/>
          <c:dPt>
            <c:idx val="1"/>
            <c:invertIfNegative val="0"/>
            <c:bubble3D val="0"/>
            <c:spPr>
              <a:solidFill>
                <a:schemeClr val="accent2"/>
              </a:solidFill>
            </c:spPr>
            <c:extLst>
              <c:ext xmlns:c16="http://schemas.microsoft.com/office/drawing/2014/chart" uri="{C3380CC4-5D6E-409C-BE32-E72D297353CC}">
                <c16:uniqueId val="{00000001-F576-4221-BEDC-6B05222BE739}"/>
              </c:ext>
            </c:extLst>
          </c:dPt>
          <c:dPt>
            <c:idx val="2"/>
            <c:invertIfNegative val="0"/>
            <c:bubble3D val="0"/>
            <c:spPr>
              <a:solidFill>
                <a:schemeClr val="bg1">
                  <a:lumMod val="75000"/>
                </a:schemeClr>
              </a:solidFill>
            </c:spPr>
            <c:extLst>
              <c:ext xmlns:c16="http://schemas.microsoft.com/office/drawing/2014/chart" uri="{C3380CC4-5D6E-409C-BE32-E72D297353CC}">
                <c16:uniqueId val="{00000003-F576-4221-BEDC-6B05222BE739}"/>
              </c:ext>
            </c:extLst>
          </c:dPt>
          <c:dPt>
            <c:idx val="3"/>
            <c:invertIfNegative val="0"/>
            <c:bubble3D val="0"/>
            <c:spPr>
              <a:solidFill>
                <a:schemeClr val="accent1">
                  <a:lumMod val="50000"/>
                </a:schemeClr>
              </a:solidFill>
            </c:spPr>
            <c:extLst>
              <c:ext xmlns:c16="http://schemas.microsoft.com/office/drawing/2014/chart" uri="{C3380CC4-5D6E-409C-BE32-E72D297353CC}">
                <c16:uniqueId val="{00000005-F576-4221-BEDC-6B05222BE739}"/>
              </c:ext>
            </c:extLst>
          </c:dPt>
          <c:cat>
            <c:strRef>
              <c:f>Blad1!$A$2:$A$5</c:f>
              <c:strCache>
                <c:ptCount val="4"/>
                <c:pt idx="0">
                  <c:v>Categorie 1</c:v>
                </c:pt>
                <c:pt idx="1">
                  <c:v>Categorie 2</c:v>
                </c:pt>
                <c:pt idx="2">
                  <c:v>Categorie 3</c:v>
                </c:pt>
                <c:pt idx="3">
                  <c:v>Categorie 4</c:v>
                </c:pt>
              </c:strCache>
            </c:strRef>
          </c:cat>
          <c:val>
            <c:numRef>
              <c:f>Blad1!$B$2:$B$5</c:f>
              <c:numCache>
                <c:formatCode>General</c:formatCode>
                <c:ptCount val="4"/>
                <c:pt idx="0">
                  <c:v>2</c:v>
                </c:pt>
                <c:pt idx="1">
                  <c:v>2.5</c:v>
                </c:pt>
                <c:pt idx="2">
                  <c:v>3.5</c:v>
                </c:pt>
                <c:pt idx="3">
                  <c:v>4.5</c:v>
                </c:pt>
              </c:numCache>
            </c:numRef>
          </c:val>
          <c:extLst>
            <c:ext xmlns:c16="http://schemas.microsoft.com/office/drawing/2014/chart" uri="{C3380CC4-5D6E-409C-BE32-E72D297353CC}">
              <c16:uniqueId val="{00000006-F576-4221-BEDC-6B05222BE739}"/>
            </c:ext>
          </c:extLst>
        </c:ser>
        <c:ser>
          <c:idx val="2"/>
          <c:order val="1"/>
          <c:tx>
            <c:strRef>
              <c:f>Blad1!$D$1</c:f>
              <c:strCache>
                <c:ptCount val="1"/>
                <c:pt idx="0">
                  <c:v>Kolom2</c:v>
                </c:pt>
              </c:strCache>
            </c:strRef>
          </c:tx>
          <c:invertIfNegative val="0"/>
          <c:cat>
            <c:strRef>
              <c:f>Blad1!$A$2:$A$5</c:f>
              <c:strCache>
                <c:ptCount val="4"/>
                <c:pt idx="0">
                  <c:v>Categorie 1</c:v>
                </c:pt>
                <c:pt idx="1">
                  <c:v>Categorie 2</c:v>
                </c:pt>
                <c:pt idx="2">
                  <c:v>Categorie 3</c:v>
                </c:pt>
                <c:pt idx="3">
                  <c:v>Categorie 4</c:v>
                </c:pt>
              </c:strCache>
            </c:strRef>
          </c:cat>
          <c:val>
            <c:numRef>
              <c:f>Blad1!$D$2:$D$5</c:f>
              <c:numCache>
                <c:formatCode>General</c:formatCode>
                <c:ptCount val="4"/>
              </c:numCache>
            </c:numRef>
          </c:val>
          <c:extLst>
            <c:ext xmlns:c16="http://schemas.microsoft.com/office/drawing/2014/chart" uri="{C3380CC4-5D6E-409C-BE32-E72D297353CC}">
              <c16:uniqueId val="{00000007-F576-4221-BEDC-6B05222BE739}"/>
            </c:ext>
          </c:extLst>
        </c:ser>
        <c:dLbls>
          <c:showLegendKey val="0"/>
          <c:showVal val="0"/>
          <c:showCatName val="0"/>
          <c:showSerName val="0"/>
          <c:showPercent val="0"/>
          <c:showBubbleSize val="0"/>
        </c:dLbls>
        <c:gapWidth val="0"/>
        <c:overlap val="85"/>
        <c:axId val="1384920352"/>
        <c:axId val="1384924160"/>
      </c:barChart>
      <c:catAx>
        <c:axId val="1384920352"/>
        <c:scaling>
          <c:orientation val="minMax"/>
        </c:scaling>
        <c:delete val="1"/>
        <c:axPos val="b"/>
        <c:numFmt formatCode="General" sourceLinked="0"/>
        <c:majorTickMark val="out"/>
        <c:minorTickMark val="none"/>
        <c:tickLblPos val="nextTo"/>
        <c:crossAx val="1384924160"/>
        <c:crosses val="autoZero"/>
        <c:auto val="1"/>
        <c:lblAlgn val="ctr"/>
        <c:lblOffset val="100"/>
        <c:noMultiLvlLbl val="0"/>
      </c:catAx>
      <c:valAx>
        <c:axId val="1384924160"/>
        <c:scaling>
          <c:orientation val="minMax"/>
        </c:scaling>
        <c:delete val="0"/>
        <c:axPos val="l"/>
        <c:majorGridlines/>
        <c:numFmt formatCode="General" sourceLinked="1"/>
        <c:majorTickMark val="none"/>
        <c:minorTickMark val="none"/>
        <c:tickLblPos val="none"/>
        <c:crossAx val="1384920352"/>
        <c:crosses val="autoZero"/>
        <c:crossBetween val="between"/>
      </c:valAx>
    </c:plotArea>
    <c:plotVisOnly val="1"/>
    <c:dispBlanksAs val="gap"/>
    <c:showDLblsOverMax val="0"/>
  </c:chart>
  <c:txPr>
    <a:bodyPr/>
    <a:lstStyle/>
    <a:p>
      <a:pPr>
        <a:defRPr sz="1800"/>
      </a:pPr>
      <a:endParaRPr lang="nl-BE"/>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Blad1!$B$1</c:f>
              <c:strCache>
                <c:ptCount val="1"/>
                <c:pt idx="0">
                  <c:v>Reeks 1</c:v>
                </c:pt>
              </c:strCache>
            </c:strRef>
          </c:tx>
          <c:invertIfNegative val="0"/>
          <c:dPt>
            <c:idx val="1"/>
            <c:invertIfNegative val="0"/>
            <c:bubble3D val="0"/>
            <c:spPr>
              <a:solidFill>
                <a:schemeClr val="accent2"/>
              </a:solidFill>
            </c:spPr>
            <c:extLst>
              <c:ext xmlns:c16="http://schemas.microsoft.com/office/drawing/2014/chart" uri="{C3380CC4-5D6E-409C-BE32-E72D297353CC}">
                <c16:uniqueId val="{00000001-F576-4221-BEDC-6B05222BE739}"/>
              </c:ext>
            </c:extLst>
          </c:dPt>
          <c:dPt>
            <c:idx val="2"/>
            <c:invertIfNegative val="0"/>
            <c:bubble3D val="0"/>
            <c:spPr>
              <a:solidFill>
                <a:schemeClr val="bg1">
                  <a:lumMod val="75000"/>
                </a:schemeClr>
              </a:solidFill>
            </c:spPr>
            <c:extLst>
              <c:ext xmlns:c16="http://schemas.microsoft.com/office/drawing/2014/chart" uri="{C3380CC4-5D6E-409C-BE32-E72D297353CC}">
                <c16:uniqueId val="{00000003-F576-4221-BEDC-6B05222BE739}"/>
              </c:ext>
            </c:extLst>
          </c:dPt>
          <c:dPt>
            <c:idx val="3"/>
            <c:invertIfNegative val="0"/>
            <c:bubble3D val="0"/>
            <c:spPr>
              <a:solidFill>
                <a:schemeClr val="accent1">
                  <a:lumMod val="50000"/>
                </a:schemeClr>
              </a:solidFill>
            </c:spPr>
            <c:extLst>
              <c:ext xmlns:c16="http://schemas.microsoft.com/office/drawing/2014/chart" uri="{C3380CC4-5D6E-409C-BE32-E72D297353CC}">
                <c16:uniqueId val="{00000005-F576-4221-BEDC-6B05222BE739}"/>
              </c:ext>
            </c:extLst>
          </c:dPt>
          <c:cat>
            <c:strRef>
              <c:f>Blad1!$A$2:$A$5</c:f>
              <c:strCache>
                <c:ptCount val="4"/>
                <c:pt idx="0">
                  <c:v>Categorie 1</c:v>
                </c:pt>
                <c:pt idx="1">
                  <c:v>Categorie 2</c:v>
                </c:pt>
                <c:pt idx="2">
                  <c:v>Categorie 3</c:v>
                </c:pt>
                <c:pt idx="3">
                  <c:v>Categorie 4</c:v>
                </c:pt>
              </c:strCache>
            </c:strRef>
          </c:cat>
          <c:val>
            <c:numRef>
              <c:f>Blad1!$B$2:$B$5</c:f>
              <c:numCache>
                <c:formatCode>General</c:formatCode>
                <c:ptCount val="4"/>
                <c:pt idx="0">
                  <c:v>2</c:v>
                </c:pt>
                <c:pt idx="1">
                  <c:v>2.5</c:v>
                </c:pt>
                <c:pt idx="2">
                  <c:v>3.5</c:v>
                </c:pt>
                <c:pt idx="3">
                  <c:v>4.5</c:v>
                </c:pt>
              </c:numCache>
            </c:numRef>
          </c:val>
          <c:extLst>
            <c:ext xmlns:c16="http://schemas.microsoft.com/office/drawing/2014/chart" uri="{C3380CC4-5D6E-409C-BE32-E72D297353CC}">
              <c16:uniqueId val="{00000006-F576-4221-BEDC-6B05222BE739}"/>
            </c:ext>
          </c:extLst>
        </c:ser>
        <c:ser>
          <c:idx val="2"/>
          <c:order val="1"/>
          <c:tx>
            <c:strRef>
              <c:f>Blad1!$D$1</c:f>
              <c:strCache>
                <c:ptCount val="1"/>
                <c:pt idx="0">
                  <c:v>Kolom2</c:v>
                </c:pt>
              </c:strCache>
            </c:strRef>
          </c:tx>
          <c:invertIfNegative val="0"/>
          <c:cat>
            <c:strRef>
              <c:f>Blad1!$A$2:$A$5</c:f>
              <c:strCache>
                <c:ptCount val="4"/>
                <c:pt idx="0">
                  <c:v>Categorie 1</c:v>
                </c:pt>
                <c:pt idx="1">
                  <c:v>Categorie 2</c:v>
                </c:pt>
                <c:pt idx="2">
                  <c:v>Categorie 3</c:v>
                </c:pt>
                <c:pt idx="3">
                  <c:v>Categorie 4</c:v>
                </c:pt>
              </c:strCache>
            </c:strRef>
          </c:cat>
          <c:val>
            <c:numRef>
              <c:f>Blad1!$D$2:$D$5</c:f>
              <c:numCache>
                <c:formatCode>General</c:formatCode>
                <c:ptCount val="4"/>
              </c:numCache>
            </c:numRef>
          </c:val>
          <c:extLst>
            <c:ext xmlns:c16="http://schemas.microsoft.com/office/drawing/2014/chart" uri="{C3380CC4-5D6E-409C-BE32-E72D297353CC}">
              <c16:uniqueId val="{00000007-F576-4221-BEDC-6B05222BE739}"/>
            </c:ext>
          </c:extLst>
        </c:ser>
        <c:dLbls>
          <c:showLegendKey val="0"/>
          <c:showVal val="0"/>
          <c:showCatName val="0"/>
          <c:showSerName val="0"/>
          <c:showPercent val="0"/>
          <c:showBubbleSize val="0"/>
        </c:dLbls>
        <c:gapWidth val="0"/>
        <c:overlap val="85"/>
        <c:axId val="1384920352"/>
        <c:axId val="1384924160"/>
      </c:barChart>
      <c:catAx>
        <c:axId val="1384920352"/>
        <c:scaling>
          <c:orientation val="minMax"/>
        </c:scaling>
        <c:delete val="1"/>
        <c:axPos val="b"/>
        <c:numFmt formatCode="General" sourceLinked="0"/>
        <c:majorTickMark val="out"/>
        <c:minorTickMark val="none"/>
        <c:tickLblPos val="nextTo"/>
        <c:crossAx val="1384924160"/>
        <c:crosses val="autoZero"/>
        <c:auto val="1"/>
        <c:lblAlgn val="ctr"/>
        <c:lblOffset val="100"/>
        <c:noMultiLvlLbl val="0"/>
      </c:catAx>
      <c:valAx>
        <c:axId val="1384924160"/>
        <c:scaling>
          <c:orientation val="minMax"/>
        </c:scaling>
        <c:delete val="0"/>
        <c:axPos val="l"/>
        <c:majorGridlines/>
        <c:numFmt formatCode="General" sourceLinked="1"/>
        <c:majorTickMark val="none"/>
        <c:minorTickMark val="none"/>
        <c:tickLblPos val="none"/>
        <c:crossAx val="1384920352"/>
        <c:crosses val="autoZero"/>
        <c:crossBetween val="between"/>
      </c:valAx>
    </c:plotArea>
    <c:plotVisOnly val="1"/>
    <c:dispBlanksAs val="gap"/>
    <c:showDLblsOverMax val="0"/>
  </c:chart>
  <c:txPr>
    <a:bodyPr/>
    <a:lstStyle/>
    <a:p>
      <a:pPr>
        <a:defRPr sz="1800"/>
      </a:pPr>
      <a:endParaRPr lang="nl-BE"/>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pivotSource>
    <c:name>[VoorbeeldDataKoppelen.xlsx]Blad3!Draaitabel1</c:name>
    <c:fmtId val="-1"/>
  </c:pivotSource>
  <c:chart>
    <c:autoTitleDeleted val="1"/>
    <c:pivotFmts>
      <c:pivotFmt>
        <c:idx val="0"/>
        <c:marker>
          <c:symbol val="none"/>
        </c:marker>
      </c:pivotFmt>
      <c:pivotFmt>
        <c:idx val="1"/>
        <c:marker>
          <c:symbol val="none"/>
        </c:marker>
      </c:pivotFmt>
      <c:pivotFmt>
        <c:idx val="2"/>
        <c:marker>
          <c:symbol val="none"/>
        </c:marker>
      </c:pivotFmt>
      <c:pivotFmt>
        <c:idx val="3"/>
        <c:marker>
          <c:symbol val="none"/>
        </c:marker>
      </c:pivotFmt>
      <c:pivotFmt>
        <c:idx val="4"/>
        <c:marker>
          <c:symbol val="none"/>
        </c:marker>
      </c:pivotFmt>
      <c:pivotFmt>
        <c:idx val="5"/>
        <c:marker>
          <c:symbol val="none"/>
        </c:marker>
      </c:pivotFmt>
      <c:pivotFmt>
        <c:idx val="6"/>
        <c:marker>
          <c:symbol val="none"/>
        </c:marker>
      </c:pivotFmt>
      <c:pivotFmt>
        <c:idx val="7"/>
        <c:marker>
          <c:symbol val="none"/>
        </c:marker>
      </c:pivotFmt>
      <c:pivotFmt>
        <c:idx val="8"/>
        <c:marker>
          <c:symbol val="none"/>
        </c:marker>
      </c:pivotFmt>
    </c:pivotFmts>
    <c:plotArea>
      <c:layout>
        <c:manualLayout>
          <c:layoutTarget val="inner"/>
          <c:xMode val="edge"/>
          <c:yMode val="edge"/>
          <c:x val="0.1781975933219811"/>
          <c:y val="8.6762260054052784E-2"/>
          <c:w val="0.79214637595266202"/>
          <c:h val="0.6641721142962741"/>
        </c:manualLayout>
      </c:layout>
      <c:barChart>
        <c:barDir val="col"/>
        <c:grouping val="clustered"/>
        <c:varyColors val="0"/>
        <c:ser>
          <c:idx val="0"/>
          <c:order val="0"/>
          <c:tx>
            <c:strRef>
              <c:f>Blad3!$B$3</c:f>
              <c:strCache>
                <c:ptCount val="1"/>
                <c:pt idx="0">
                  <c:v>Totaal</c:v>
                </c:pt>
              </c:strCache>
            </c:strRef>
          </c:tx>
          <c:spPr>
            <a:solidFill>
              <a:schemeClr val="accent6"/>
            </a:solidFill>
          </c:spPr>
          <c:invertIfNegative val="0"/>
          <c:cat>
            <c:strRef>
              <c:f>Blad3!$A$4:$A$7</c:f>
              <c:strCache>
                <c:ptCount val="3"/>
                <c:pt idx="0">
                  <c:v>17</c:v>
                </c:pt>
                <c:pt idx="1">
                  <c:v>18</c:v>
                </c:pt>
                <c:pt idx="2">
                  <c:v>19</c:v>
                </c:pt>
              </c:strCache>
            </c:strRef>
          </c:cat>
          <c:val>
            <c:numRef>
              <c:f>Blad3!$B$4:$B$7</c:f>
              <c:numCache>
                <c:formatCode>General</c:formatCode>
                <c:ptCount val="3"/>
                <c:pt idx="0">
                  <c:v>2</c:v>
                </c:pt>
                <c:pt idx="1">
                  <c:v>3</c:v>
                </c:pt>
                <c:pt idx="2">
                  <c:v>1</c:v>
                </c:pt>
              </c:numCache>
            </c:numRef>
          </c:val>
          <c:extLst>
            <c:ext xmlns:c16="http://schemas.microsoft.com/office/drawing/2014/chart" uri="{C3380CC4-5D6E-409C-BE32-E72D297353CC}">
              <c16:uniqueId val="{00000000-F29D-4B7B-9C4D-F83DC7EC9C64}"/>
            </c:ext>
          </c:extLst>
        </c:ser>
        <c:dLbls>
          <c:showLegendKey val="0"/>
          <c:showVal val="0"/>
          <c:showCatName val="0"/>
          <c:showSerName val="0"/>
          <c:showPercent val="0"/>
          <c:showBubbleSize val="0"/>
        </c:dLbls>
        <c:gapWidth val="52"/>
        <c:axId val="1384930144"/>
        <c:axId val="1384931232"/>
      </c:barChart>
      <c:catAx>
        <c:axId val="1384930144"/>
        <c:scaling>
          <c:orientation val="minMax"/>
        </c:scaling>
        <c:delete val="0"/>
        <c:axPos val="b"/>
        <c:title>
          <c:tx>
            <c:rich>
              <a:bodyPr/>
              <a:lstStyle/>
              <a:p>
                <a:pPr>
                  <a:defRPr b="0"/>
                </a:pPr>
                <a:r>
                  <a:rPr lang="nl-BE" b="0" dirty="0" smtClean="0"/>
                  <a:t>Leeftijd</a:t>
                </a:r>
                <a:endParaRPr lang="nl-BE" b="0" dirty="0"/>
              </a:p>
            </c:rich>
          </c:tx>
          <c:layout/>
          <c:overlay val="0"/>
        </c:title>
        <c:numFmt formatCode="General" sourceLinked="0"/>
        <c:majorTickMark val="out"/>
        <c:minorTickMark val="none"/>
        <c:tickLblPos val="nextTo"/>
        <c:crossAx val="1384931232"/>
        <c:crosses val="autoZero"/>
        <c:auto val="1"/>
        <c:lblAlgn val="ctr"/>
        <c:lblOffset val="100"/>
        <c:noMultiLvlLbl val="0"/>
      </c:catAx>
      <c:valAx>
        <c:axId val="1384931232"/>
        <c:scaling>
          <c:orientation val="minMax"/>
        </c:scaling>
        <c:delete val="0"/>
        <c:axPos val="l"/>
        <c:majorGridlines/>
        <c:title>
          <c:tx>
            <c:rich>
              <a:bodyPr rot="-5400000" vert="horz"/>
              <a:lstStyle/>
              <a:p>
                <a:pPr>
                  <a:defRPr b="0"/>
                </a:pPr>
                <a:r>
                  <a:rPr lang="nl-BE" b="0" dirty="0" smtClean="0"/>
                  <a:t>Frequentie</a:t>
                </a:r>
                <a:endParaRPr lang="nl-BE" b="0" dirty="0"/>
              </a:p>
            </c:rich>
          </c:tx>
          <c:layout>
            <c:manualLayout>
              <c:xMode val="edge"/>
              <c:yMode val="edge"/>
              <c:x val="2.0487928011237201E-3"/>
              <c:y val="0.29116155782957198"/>
            </c:manualLayout>
          </c:layout>
          <c:overlay val="0"/>
        </c:title>
        <c:numFmt formatCode="General" sourceLinked="1"/>
        <c:majorTickMark val="out"/>
        <c:minorTickMark val="none"/>
        <c:tickLblPos val="nextTo"/>
        <c:crossAx val="1384930144"/>
        <c:crosses val="autoZero"/>
        <c:crossBetween val="between"/>
        <c:majorUnit val="1"/>
      </c:valAx>
    </c:plotArea>
    <c:plotVisOnly val="1"/>
    <c:dispBlanksAs val="gap"/>
    <c:showDLblsOverMax val="0"/>
  </c:chart>
  <c:externalData r:id="rId1">
    <c:autoUpdate val="0"/>
  </c:externalData>
  <c:extLst>
    <c:ext xmlns:c14="http://schemas.microsoft.com/office/drawing/2007/8/2/chart" uri="{781A3756-C4B2-4CAC-9D66-4F8BD8637D16}">
      <c14:pivotOptions>
        <c14:dropZoneFilter val="1"/>
        <c14:dropZoneCategories val="1"/>
        <c14:dropZoneData val="1"/>
        <c14:dropZonesVisible val="1"/>
      </c14:pivotOptions>
    </c:ext>
  </c:extLst>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pivotSource>
    <c:name>[VoorbeeldDataKoppelen.xlsx]Blad3!Draaitabel1</c:name>
    <c:fmtId val="-1"/>
  </c:pivotSource>
  <c:chart>
    <c:title>
      <c:tx>
        <c:rich>
          <a:bodyPr/>
          <a:lstStyle/>
          <a:p>
            <a:pPr>
              <a:defRPr b="0"/>
            </a:pPr>
            <a:r>
              <a:rPr lang="en-US" sz="1200" b="0" dirty="0" err="1" smtClean="0"/>
              <a:t>Verdeling</a:t>
            </a:r>
            <a:r>
              <a:rPr lang="en-US" sz="1200" b="0" dirty="0" smtClean="0"/>
              <a:t> </a:t>
            </a:r>
            <a:r>
              <a:rPr lang="en-US" sz="1200" b="0" dirty="0" err="1" smtClean="0"/>
              <a:t>leeftijd</a:t>
            </a:r>
            <a:endParaRPr lang="en-US" sz="1200" b="0" dirty="0"/>
          </a:p>
        </c:rich>
      </c:tx>
      <c:layout>
        <c:manualLayout>
          <c:xMode val="edge"/>
          <c:yMode val="edge"/>
          <c:x val="0.21870678419748496"/>
          <c:y val="9.2173743217279308E-2"/>
        </c:manualLayout>
      </c:layout>
      <c:overlay val="0"/>
    </c:title>
    <c:autoTitleDeleted val="0"/>
    <c:pivotFmts>
      <c:pivotFmt>
        <c:idx val="0"/>
        <c:marker>
          <c:symbol val="none"/>
        </c:marker>
      </c:pivotFmt>
      <c:pivotFmt>
        <c:idx val="1"/>
        <c:marker>
          <c:symbol val="none"/>
        </c:marker>
      </c:pivotFmt>
      <c:pivotFmt>
        <c:idx val="2"/>
        <c:marker>
          <c:symbol val="none"/>
        </c:marker>
      </c:pivotFmt>
      <c:pivotFmt>
        <c:idx val="3"/>
        <c:marker>
          <c:symbol val="none"/>
        </c:marker>
      </c:pivotFmt>
      <c:pivotFmt>
        <c:idx val="4"/>
        <c:marker>
          <c:symbol val="none"/>
        </c:marker>
      </c:pivotFmt>
      <c:pivotFmt>
        <c:idx val="5"/>
        <c:marker>
          <c:symbol val="none"/>
        </c:marker>
      </c:pivotFmt>
      <c:pivotFmt>
        <c:idx val="6"/>
        <c:marker>
          <c:symbol val="none"/>
        </c:marker>
      </c:pivotFmt>
      <c:pivotFmt>
        <c:idx val="7"/>
        <c:marker>
          <c:symbol val="none"/>
        </c:marker>
      </c:pivotFmt>
      <c:pivotFmt>
        <c:idx val="8"/>
        <c:marker>
          <c:symbol val="none"/>
        </c:marker>
      </c:pivotFmt>
    </c:pivotFmts>
    <c:plotArea>
      <c:layout/>
      <c:pieChart>
        <c:varyColors val="1"/>
        <c:ser>
          <c:idx val="0"/>
          <c:order val="0"/>
          <c:tx>
            <c:strRef>
              <c:f>Blad3!$B$3</c:f>
              <c:strCache>
                <c:ptCount val="1"/>
                <c:pt idx="0">
                  <c:v>Totaal</c:v>
                </c:pt>
              </c:strCache>
            </c:strRef>
          </c:tx>
          <c:dPt>
            <c:idx val="2"/>
            <c:bubble3D val="0"/>
            <c:spPr>
              <a:solidFill>
                <a:schemeClr val="bg1">
                  <a:lumMod val="65000"/>
                </a:schemeClr>
              </a:solidFill>
            </c:spPr>
            <c:extLst>
              <c:ext xmlns:c16="http://schemas.microsoft.com/office/drawing/2014/chart" uri="{C3380CC4-5D6E-409C-BE32-E72D297353CC}">
                <c16:uniqueId val="{00000001-A657-43B9-A13E-AAC8F9856FF0}"/>
              </c:ext>
            </c:extLst>
          </c:dPt>
          <c:cat>
            <c:strRef>
              <c:f>Blad3!$A$4:$A$7</c:f>
              <c:strCache>
                <c:ptCount val="3"/>
                <c:pt idx="0">
                  <c:v>17</c:v>
                </c:pt>
                <c:pt idx="1">
                  <c:v>18</c:v>
                </c:pt>
                <c:pt idx="2">
                  <c:v>19</c:v>
                </c:pt>
              </c:strCache>
            </c:strRef>
          </c:cat>
          <c:val>
            <c:numRef>
              <c:f>Blad3!$B$4:$B$7</c:f>
              <c:numCache>
                <c:formatCode>General</c:formatCode>
                <c:ptCount val="3"/>
                <c:pt idx="0">
                  <c:v>2</c:v>
                </c:pt>
                <c:pt idx="1">
                  <c:v>3</c:v>
                </c:pt>
                <c:pt idx="2">
                  <c:v>1</c:v>
                </c:pt>
              </c:numCache>
            </c:numRef>
          </c:val>
          <c:extLst>
            <c:ext xmlns:c16="http://schemas.microsoft.com/office/drawing/2014/chart" uri="{C3380CC4-5D6E-409C-BE32-E72D297353CC}">
              <c16:uniqueId val="{00000002-A657-43B9-A13E-AAC8F9856FF0}"/>
            </c:ext>
          </c:extLst>
        </c:ser>
        <c:dLbls>
          <c:showLegendKey val="0"/>
          <c:showVal val="0"/>
          <c:showCatName val="0"/>
          <c:showSerName val="0"/>
          <c:showPercent val="0"/>
          <c:showBubbleSize val="0"/>
          <c:showLeaderLines val="1"/>
        </c:dLbls>
        <c:firstSliceAng val="0"/>
      </c:pieChart>
    </c:plotArea>
    <c:legend>
      <c:legendPos val="r"/>
      <c:layout>
        <c:manualLayout>
          <c:xMode val="edge"/>
          <c:yMode val="edge"/>
          <c:x val="0.65045160983933203"/>
          <c:y val="0.38481383147182402"/>
          <c:w val="0.12019005505202034"/>
          <c:h val="0.38861822519688366"/>
        </c:manualLayout>
      </c:layout>
      <c:overlay val="0"/>
    </c:legend>
    <c:plotVisOnly val="1"/>
    <c:dispBlanksAs val="gap"/>
    <c:showDLblsOverMax val="0"/>
  </c:chart>
  <c:externalData r:id="rId1">
    <c:autoUpdate val="0"/>
  </c:externalData>
  <c:extLst>
    <c:ext xmlns:c14="http://schemas.microsoft.com/office/drawing/2007/8/2/chart" uri="{781A3756-C4B2-4CAC-9D66-4F8BD8637D16}">
      <c14:pivotOptions>
        <c14:dropZoneFilter val="1"/>
        <c14:dropZoneCategories val="1"/>
        <c14:dropZoneData val="1"/>
        <c14:dropZoneSeries val="1"/>
        <c14:dropZonesVisible val="1"/>
      </c14:pivotOptions>
    </c:ext>
  </c:extLst>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000" b="0" i="0" u="none" strike="noStrike">
                <a:solidFill>
                  <a:srgbClr val="000000"/>
                </a:solidFill>
                <a:latin typeface="Andale WT"/>
                <a:ea typeface="Andale WT"/>
                <a:cs typeface="Andale WT"/>
              </a:defRPr>
            </a:pPr>
            <a:r>
              <a:rPr lang="nl-BE"/>
              <a:t>2013</a:t>
            </a:r>
          </a:p>
        </c:rich>
      </c:tx>
      <c:layout/>
      <c:overlay val="0"/>
    </c:title>
    <c:autoTitleDeleted val="0"/>
    <c:plotArea>
      <c:layout/>
      <c:pieChart>
        <c:varyColors val="1"/>
        <c:ser>
          <c:idx val="0"/>
          <c:order val="0"/>
          <c:tx>
            <c:strRef>
              <c:f>'s_18data_I2.5 Interne en Ex_3'!$B$1</c:f>
              <c:strCache>
                <c:ptCount val="1"/>
                <c:pt idx="0">
                  <c:v>2013</c:v>
                </c:pt>
              </c:strCache>
            </c:strRef>
          </c:tx>
          <c:dPt>
            <c:idx val="0"/>
            <c:bubble3D val="0"/>
            <c:spPr>
              <a:solidFill>
                <a:srgbClr val="333399"/>
              </a:solidFill>
              <a:ln>
                <a:noFill/>
              </a:ln>
            </c:spPr>
            <c:extLst>
              <c:ext xmlns:c16="http://schemas.microsoft.com/office/drawing/2014/chart" uri="{C3380CC4-5D6E-409C-BE32-E72D297353CC}">
                <c16:uniqueId val="{00000001-E769-43F3-91DB-1ECD43F01B4B}"/>
              </c:ext>
            </c:extLst>
          </c:dPt>
          <c:dPt>
            <c:idx val="1"/>
            <c:bubble3D val="0"/>
            <c:spPr>
              <a:solidFill>
                <a:srgbClr val="CC9933"/>
              </a:solidFill>
              <a:ln>
                <a:noFill/>
              </a:ln>
            </c:spPr>
            <c:extLst>
              <c:ext xmlns:c16="http://schemas.microsoft.com/office/drawing/2014/chart" uri="{C3380CC4-5D6E-409C-BE32-E72D297353CC}">
                <c16:uniqueId val="{00000003-E769-43F3-91DB-1ECD43F01B4B}"/>
              </c:ext>
            </c:extLst>
          </c:dPt>
          <c:dPt>
            <c:idx val="2"/>
            <c:bubble3D val="0"/>
            <c:spPr>
              <a:solidFill>
                <a:srgbClr val="993333"/>
              </a:solidFill>
              <a:ln>
                <a:noFill/>
              </a:ln>
            </c:spPr>
            <c:extLst>
              <c:ext xmlns:c16="http://schemas.microsoft.com/office/drawing/2014/chart" uri="{C3380CC4-5D6E-409C-BE32-E72D297353CC}">
                <c16:uniqueId val="{00000005-E769-43F3-91DB-1ECD43F01B4B}"/>
              </c:ext>
            </c:extLst>
          </c:dPt>
          <c:dPt>
            <c:idx val="3"/>
            <c:bubble3D val="0"/>
            <c:spPr>
              <a:solidFill>
                <a:srgbClr val="CCCC00"/>
              </a:solidFill>
              <a:ln>
                <a:noFill/>
              </a:ln>
            </c:spPr>
            <c:extLst>
              <c:ext xmlns:c16="http://schemas.microsoft.com/office/drawing/2014/chart" uri="{C3380CC4-5D6E-409C-BE32-E72D297353CC}">
                <c16:uniqueId val="{00000007-E769-43F3-91DB-1ECD43F01B4B}"/>
              </c:ext>
            </c:extLst>
          </c:dPt>
          <c:dPt>
            <c:idx val="4"/>
            <c:bubble3D val="0"/>
            <c:spPr>
              <a:solidFill>
                <a:srgbClr val="B9CD3F"/>
              </a:solidFill>
              <a:ln>
                <a:noFill/>
              </a:ln>
            </c:spPr>
            <c:extLst>
              <c:ext xmlns:c16="http://schemas.microsoft.com/office/drawing/2014/chart" uri="{C3380CC4-5D6E-409C-BE32-E72D297353CC}">
                <c16:uniqueId val="{00000009-E769-43F3-91DB-1ECD43F01B4B}"/>
              </c:ext>
            </c:extLst>
          </c:dPt>
          <c:cat>
            <c:strRef>
              <c:f>'s_18data_I2.5 Interne en Ex_3'!$A$2:$A$6</c:f>
              <c:strCache>
                <c:ptCount val="5"/>
                <c:pt idx="0">
                  <c:v>Bisser</c:v>
                </c:pt>
                <c:pt idx="1">
                  <c:v>Doorstromer</c:v>
                </c:pt>
                <c:pt idx="2">
                  <c:v>Instromer</c:v>
                </c:pt>
                <c:pt idx="3">
                  <c:v>NVT methode intern</c:v>
                </c:pt>
                <c:pt idx="4">
                  <c:v>Onbekend</c:v>
                </c:pt>
              </c:strCache>
            </c:strRef>
          </c:cat>
          <c:val>
            <c:numRef>
              <c:f>'s_18data_I2.5 Interne en Ex_3'!$B$2:$B$6</c:f>
              <c:numCache>
                <c:formatCode>General</c:formatCode>
                <c:ptCount val="5"/>
                <c:pt idx="0">
                  <c:v>4.8673000000000001E-2</c:v>
                </c:pt>
                <c:pt idx="1">
                  <c:v>0.89822999999999997</c:v>
                </c:pt>
                <c:pt idx="2">
                  <c:v>4.8673000000000001E-2</c:v>
                </c:pt>
                <c:pt idx="3">
                  <c:v>4.4250000000000001E-3</c:v>
                </c:pt>
                <c:pt idx="4">
                  <c:v>0</c:v>
                </c:pt>
              </c:numCache>
            </c:numRef>
          </c:val>
          <c:extLst>
            <c:ext xmlns:c16="http://schemas.microsoft.com/office/drawing/2014/chart" uri="{C3380CC4-5D6E-409C-BE32-E72D297353CC}">
              <c16:uniqueId val="{0000000A-E769-43F3-91DB-1ECD43F01B4B}"/>
            </c:ext>
          </c:extLst>
        </c:ser>
        <c:dLbls>
          <c:showLegendKey val="0"/>
          <c:showVal val="0"/>
          <c:showCatName val="0"/>
          <c:showSerName val="0"/>
          <c:showPercent val="0"/>
          <c:showBubbleSize val="0"/>
          <c:showLeaderLines val="1"/>
        </c:dLbls>
        <c:firstSliceAng val="90"/>
      </c:pieChart>
      <c:spPr>
        <a:noFill/>
      </c:spPr>
    </c:plotArea>
    <c:legend>
      <c:legendPos val="r"/>
      <c:legendEntry>
        <c:idx val="3"/>
        <c:delete val="1"/>
      </c:legendEntry>
      <c:layout>
        <c:manualLayout>
          <c:xMode val="edge"/>
          <c:yMode val="edge"/>
          <c:x val="0.70255763985384179"/>
          <c:y val="0.12454918829590744"/>
          <c:w val="0.27946850393700789"/>
          <c:h val="0.87545081170409245"/>
        </c:manualLayout>
      </c:layout>
      <c:overlay val="0"/>
      <c:spPr>
        <a:noFill/>
        <a:ln>
          <a:noFill/>
        </a:ln>
      </c:spPr>
      <c:txPr>
        <a:bodyPr/>
        <a:lstStyle/>
        <a:p>
          <a:pPr>
            <a:defRPr sz="1800" b="0" i="0" u="none" strike="noStrike" baseline="0">
              <a:solidFill>
                <a:srgbClr val="000000"/>
              </a:solidFill>
              <a:latin typeface="Tahoma"/>
              <a:ea typeface="Tahoma"/>
              <a:cs typeface="Tahoma"/>
            </a:defRPr>
          </a:pPr>
          <a:endParaRPr lang="nl-BE"/>
        </a:p>
      </c:txPr>
    </c:legend>
    <c:plotVisOnly val="0"/>
    <c:dispBlanksAs val="gap"/>
    <c:showDLblsOverMax val="0"/>
  </c:chart>
  <c:spPr>
    <a:ln>
      <a:noFill/>
    </a:ln>
  </c:sp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'[34025_Databundel_Leerlingenkenmerken_2014-04-10.xlsx]data_Pagina_SES_04_4_1'!$B$1</c:f>
              <c:strCache>
                <c:ptCount val="1"/>
                <c:pt idx="0">
                  <c:v>0</c:v>
                </c:pt>
              </c:strCache>
            </c:strRef>
          </c:tx>
          <c:spPr>
            <a:solidFill>
              <a:srgbClr val="333399"/>
            </a:solidFill>
            <a:ln>
              <a:noFill/>
            </a:ln>
          </c:spPr>
          <c:invertIfNegative val="0"/>
          <c:dLbls>
            <c:numFmt formatCode="#,##0" sourceLinked="0"/>
            <c:spPr>
              <a:noFill/>
              <a:ln>
                <a:noFill/>
              </a:ln>
              <a:effectLst/>
            </c:spPr>
            <c:txPr>
              <a:bodyPr/>
              <a:lstStyle/>
              <a:p>
                <a:pPr>
                  <a:defRPr sz="800" b="0" i="0" u="none" strike="noStrike">
                    <a:solidFill>
                      <a:srgbClr val="000000"/>
                    </a:solidFill>
                    <a:latin typeface="Tahoma"/>
                    <a:ea typeface="Tahoma"/>
                    <a:cs typeface="Tahoma"/>
                  </a:defRPr>
                </a:pPr>
                <a:endParaRPr lang="nl-BE"/>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'[34025_Databundel_Leerlingenkenmerken_2014-04-10.xlsx]data_Pagina_SES_04_4_1'!$A$2:$A$6</c:f>
              <c:strCache>
                <c:ptCount val="5"/>
                <c:pt idx="0">
                  <c:v>2008 - 2009</c:v>
                </c:pt>
                <c:pt idx="1">
                  <c:v>2009 - 2010</c:v>
                </c:pt>
                <c:pt idx="2">
                  <c:v>2010 - 2011</c:v>
                </c:pt>
                <c:pt idx="3">
                  <c:v>2011 - 2012</c:v>
                </c:pt>
                <c:pt idx="4">
                  <c:v>2012 - 2013</c:v>
                </c:pt>
              </c:strCache>
            </c:strRef>
          </c:cat>
          <c:val>
            <c:numRef>
              <c:f>'[34025_Databundel_Leerlingenkenmerken_2014-04-10.xlsx]data_Pagina_SES_04_4_1'!$B$2:$B$6</c:f>
              <c:numCache>
                <c:formatCode>General</c:formatCode>
                <c:ptCount val="5"/>
                <c:pt idx="0">
                  <c:v>104</c:v>
                </c:pt>
                <c:pt idx="1">
                  <c:v>98</c:v>
                </c:pt>
                <c:pt idx="2">
                  <c:v>79</c:v>
                </c:pt>
                <c:pt idx="3">
                  <c:v>71</c:v>
                </c:pt>
                <c:pt idx="4">
                  <c:v>70</c:v>
                </c:pt>
              </c:numCache>
            </c:numRef>
          </c:val>
          <c:extLst>
            <c:ext xmlns:c16="http://schemas.microsoft.com/office/drawing/2014/chart" uri="{C3380CC4-5D6E-409C-BE32-E72D297353CC}">
              <c16:uniqueId val="{00000000-A683-420A-8F01-B61D0E5DF66C}"/>
            </c:ext>
          </c:extLst>
        </c:ser>
        <c:ser>
          <c:idx val="1"/>
          <c:order val="1"/>
          <c:tx>
            <c:strRef>
              <c:f>'[34025_Databundel_Leerlingenkenmerken_2014-04-10.xlsx]data_Pagina_SES_04_4_1'!$C$1</c:f>
              <c:strCache>
                <c:ptCount val="1"/>
                <c:pt idx="0">
                  <c:v>1</c:v>
                </c:pt>
              </c:strCache>
            </c:strRef>
          </c:tx>
          <c:spPr>
            <a:solidFill>
              <a:srgbClr val="CC9933"/>
            </a:solidFill>
            <a:ln>
              <a:noFill/>
            </a:ln>
          </c:spPr>
          <c:invertIfNegative val="0"/>
          <c:dLbls>
            <c:numFmt formatCode="#,##0" sourceLinked="0"/>
            <c:spPr>
              <a:noFill/>
              <a:ln>
                <a:noFill/>
              </a:ln>
              <a:effectLst/>
            </c:spPr>
            <c:txPr>
              <a:bodyPr/>
              <a:lstStyle/>
              <a:p>
                <a:pPr>
                  <a:defRPr sz="800" b="0" i="0" u="none" strike="noStrike">
                    <a:solidFill>
                      <a:srgbClr val="000000"/>
                    </a:solidFill>
                    <a:latin typeface="Tahoma"/>
                    <a:ea typeface="Tahoma"/>
                    <a:cs typeface="Tahoma"/>
                  </a:defRPr>
                </a:pPr>
                <a:endParaRPr lang="nl-BE"/>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'[34025_Databundel_Leerlingenkenmerken_2014-04-10.xlsx]data_Pagina_SES_04_4_1'!$A$2:$A$6</c:f>
              <c:strCache>
                <c:ptCount val="5"/>
                <c:pt idx="0">
                  <c:v>2008 - 2009</c:v>
                </c:pt>
                <c:pt idx="1">
                  <c:v>2009 - 2010</c:v>
                </c:pt>
                <c:pt idx="2">
                  <c:v>2010 - 2011</c:v>
                </c:pt>
                <c:pt idx="3">
                  <c:v>2011 - 2012</c:v>
                </c:pt>
                <c:pt idx="4">
                  <c:v>2012 - 2013</c:v>
                </c:pt>
              </c:strCache>
            </c:strRef>
          </c:cat>
          <c:val>
            <c:numRef>
              <c:f>'[34025_Databundel_Leerlingenkenmerken_2014-04-10.xlsx]data_Pagina_SES_04_4_1'!$C$2:$C$6</c:f>
              <c:numCache>
                <c:formatCode>General</c:formatCode>
                <c:ptCount val="5"/>
                <c:pt idx="0">
                  <c:v>105</c:v>
                </c:pt>
                <c:pt idx="1">
                  <c:v>76</c:v>
                </c:pt>
                <c:pt idx="2">
                  <c:v>67</c:v>
                </c:pt>
                <c:pt idx="3">
                  <c:v>59</c:v>
                </c:pt>
                <c:pt idx="4">
                  <c:v>53</c:v>
                </c:pt>
              </c:numCache>
            </c:numRef>
          </c:val>
          <c:extLst>
            <c:ext xmlns:c16="http://schemas.microsoft.com/office/drawing/2014/chart" uri="{C3380CC4-5D6E-409C-BE32-E72D297353CC}">
              <c16:uniqueId val="{00000001-A683-420A-8F01-B61D0E5DF66C}"/>
            </c:ext>
          </c:extLst>
        </c:ser>
        <c:ser>
          <c:idx val="2"/>
          <c:order val="2"/>
          <c:tx>
            <c:strRef>
              <c:f>'[34025_Databundel_Leerlingenkenmerken_2014-04-10.xlsx]data_Pagina_SES_04_4_1'!$D$1</c:f>
              <c:strCache>
                <c:ptCount val="1"/>
                <c:pt idx="0">
                  <c:v>2</c:v>
                </c:pt>
              </c:strCache>
            </c:strRef>
          </c:tx>
          <c:spPr>
            <a:solidFill>
              <a:srgbClr val="993333"/>
            </a:solidFill>
            <a:ln>
              <a:noFill/>
            </a:ln>
          </c:spPr>
          <c:invertIfNegative val="0"/>
          <c:dLbls>
            <c:numFmt formatCode="#,##0" sourceLinked="0"/>
            <c:spPr>
              <a:noFill/>
              <a:ln>
                <a:noFill/>
              </a:ln>
              <a:effectLst/>
            </c:spPr>
            <c:txPr>
              <a:bodyPr/>
              <a:lstStyle/>
              <a:p>
                <a:pPr>
                  <a:defRPr sz="800" b="0" i="0" u="none" strike="noStrike">
                    <a:solidFill>
                      <a:srgbClr val="000000"/>
                    </a:solidFill>
                    <a:latin typeface="Tahoma"/>
                    <a:ea typeface="Tahoma"/>
                    <a:cs typeface="Tahoma"/>
                  </a:defRPr>
                </a:pPr>
                <a:endParaRPr lang="nl-BE"/>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'[34025_Databundel_Leerlingenkenmerken_2014-04-10.xlsx]data_Pagina_SES_04_4_1'!$A$2:$A$6</c:f>
              <c:strCache>
                <c:ptCount val="5"/>
                <c:pt idx="0">
                  <c:v>2008 - 2009</c:v>
                </c:pt>
                <c:pt idx="1">
                  <c:v>2009 - 2010</c:v>
                </c:pt>
                <c:pt idx="2">
                  <c:v>2010 - 2011</c:v>
                </c:pt>
                <c:pt idx="3">
                  <c:v>2011 - 2012</c:v>
                </c:pt>
                <c:pt idx="4">
                  <c:v>2012 - 2013</c:v>
                </c:pt>
              </c:strCache>
            </c:strRef>
          </c:cat>
          <c:val>
            <c:numRef>
              <c:f>'[34025_Databundel_Leerlingenkenmerken_2014-04-10.xlsx]data_Pagina_SES_04_4_1'!$D$2:$D$6</c:f>
              <c:numCache>
                <c:formatCode>General</c:formatCode>
                <c:ptCount val="5"/>
                <c:pt idx="0">
                  <c:v>31</c:v>
                </c:pt>
                <c:pt idx="1">
                  <c:v>33</c:v>
                </c:pt>
                <c:pt idx="2">
                  <c:v>33</c:v>
                </c:pt>
                <c:pt idx="3">
                  <c:v>35</c:v>
                </c:pt>
                <c:pt idx="4">
                  <c:v>37</c:v>
                </c:pt>
              </c:numCache>
            </c:numRef>
          </c:val>
          <c:extLst>
            <c:ext xmlns:c16="http://schemas.microsoft.com/office/drawing/2014/chart" uri="{C3380CC4-5D6E-409C-BE32-E72D297353CC}">
              <c16:uniqueId val="{00000002-A683-420A-8F01-B61D0E5DF66C}"/>
            </c:ext>
          </c:extLst>
        </c:ser>
        <c:ser>
          <c:idx val="3"/>
          <c:order val="3"/>
          <c:tx>
            <c:strRef>
              <c:f>'[34025_Databundel_Leerlingenkenmerken_2014-04-10.xlsx]data_Pagina_SES_04_4_1'!$E$1</c:f>
              <c:strCache>
                <c:ptCount val="1"/>
                <c:pt idx="0">
                  <c:v>3</c:v>
                </c:pt>
              </c:strCache>
            </c:strRef>
          </c:tx>
          <c:spPr>
            <a:solidFill>
              <a:srgbClr val="CCCC00"/>
            </a:solidFill>
            <a:ln>
              <a:noFill/>
            </a:ln>
          </c:spPr>
          <c:invertIfNegative val="0"/>
          <c:dLbls>
            <c:numFmt formatCode="#,##0" sourceLinked="0"/>
            <c:spPr>
              <a:noFill/>
              <a:ln>
                <a:noFill/>
              </a:ln>
              <a:effectLst/>
            </c:spPr>
            <c:txPr>
              <a:bodyPr/>
              <a:lstStyle/>
              <a:p>
                <a:pPr>
                  <a:defRPr sz="800" b="0" i="0" u="none" strike="noStrike">
                    <a:solidFill>
                      <a:srgbClr val="000000"/>
                    </a:solidFill>
                    <a:latin typeface="Tahoma"/>
                    <a:ea typeface="Tahoma"/>
                    <a:cs typeface="Tahoma"/>
                  </a:defRPr>
                </a:pPr>
                <a:endParaRPr lang="nl-BE"/>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'[34025_Databundel_Leerlingenkenmerken_2014-04-10.xlsx]data_Pagina_SES_04_4_1'!$A$2:$A$6</c:f>
              <c:strCache>
                <c:ptCount val="5"/>
                <c:pt idx="0">
                  <c:v>2008 - 2009</c:v>
                </c:pt>
                <c:pt idx="1">
                  <c:v>2009 - 2010</c:v>
                </c:pt>
                <c:pt idx="2">
                  <c:v>2010 - 2011</c:v>
                </c:pt>
                <c:pt idx="3">
                  <c:v>2011 - 2012</c:v>
                </c:pt>
                <c:pt idx="4">
                  <c:v>2012 - 2013</c:v>
                </c:pt>
              </c:strCache>
            </c:strRef>
          </c:cat>
          <c:val>
            <c:numRef>
              <c:f>'[34025_Databundel_Leerlingenkenmerken_2014-04-10.xlsx]data_Pagina_SES_04_4_1'!$E$2:$E$6</c:f>
              <c:numCache>
                <c:formatCode>General</c:formatCode>
                <c:ptCount val="5"/>
                <c:pt idx="0">
                  <c:v>12</c:v>
                </c:pt>
                <c:pt idx="1">
                  <c:v>12</c:v>
                </c:pt>
                <c:pt idx="2">
                  <c:v>10</c:v>
                </c:pt>
                <c:pt idx="3">
                  <c:v>9</c:v>
                </c:pt>
                <c:pt idx="4">
                  <c:v>12</c:v>
                </c:pt>
              </c:numCache>
            </c:numRef>
          </c:val>
          <c:extLst>
            <c:ext xmlns:c16="http://schemas.microsoft.com/office/drawing/2014/chart" uri="{C3380CC4-5D6E-409C-BE32-E72D297353CC}">
              <c16:uniqueId val="{00000003-A683-420A-8F01-B61D0E5DF66C}"/>
            </c:ext>
          </c:extLst>
        </c:ser>
        <c:ser>
          <c:idx val="4"/>
          <c:order val="4"/>
          <c:tx>
            <c:strRef>
              <c:f>'[34025_Databundel_Leerlingenkenmerken_2014-04-10.xlsx]data_Pagina_SES_04_4_1'!$F$1</c:f>
              <c:strCache>
                <c:ptCount val="1"/>
                <c:pt idx="0">
                  <c:v>4</c:v>
                </c:pt>
              </c:strCache>
            </c:strRef>
          </c:tx>
          <c:spPr>
            <a:solidFill>
              <a:srgbClr val="336633"/>
            </a:solidFill>
            <a:ln>
              <a:noFill/>
            </a:ln>
          </c:spPr>
          <c:invertIfNegative val="0"/>
          <c:dLbls>
            <c:numFmt formatCode="#,##0" sourceLinked="0"/>
            <c:spPr>
              <a:noFill/>
              <a:ln>
                <a:noFill/>
              </a:ln>
              <a:effectLst/>
            </c:spPr>
            <c:txPr>
              <a:bodyPr/>
              <a:lstStyle/>
              <a:p>
                <a:pPr>
                  <a:defRPr sz="800" b="0" i="0" u="none" strike="noStrike">
                    <a:solidFill>
                      <a:srgbClr val="000000"/>
                    </a:solidFill>
                    <a:latin typeface="Tahoma"/>
                    <a:ea typeface="Tahoma"/>
                    <a:cs typeface="Tahoma"/>
                  </a:defRPr>
                </a:pPr>
                <a:endParaRPr lang="nl-BE"/>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'[34025_Databundel_Leerlingenkenmerken_2014-04-10.xlsx]data_Pagina_SES_04_4_1'!$A$2:$A$6</c:f>
              <c:strCache>
                <c:ptCount val="5"/>
                <c:pt idx="0">
                  <c:v>2008 - 2009</c:v>
                </c:pt>
                <c:pt idx="1">
                  <c:v>2009 - 2010</c:v>
                </c:pt>
                <c:pt idx="2">
                  <c:v>2010 - 2011</c:v>
                </c:pt>
                <c:pt idx="3">
                  <c:v>2011 - 2012</c:v>
                </c:pt>
                <c:pt idx="4">
                  <c:v>2012 - 2013</c:v>
                </c:pt>
              </c:strCache>
            </c:strRef>
          </c:cat>
          <c:val>
            <c:numRef>
              <c:f>'[34025_Databundel_Leerlingenkenmerken_2014-04-10.xlsx]data_Pagina_SES_04_4_1'!$F$2:$F$6</c:f>
              <c:numCache>
                <c:formatCode>General</c:formatCode>
                <c:ptCount val="5"/>
                <c:pt idx="0">
                  <c:v>2</c:v>
                </c:pt>
                <c:pt idx="1">
                  <c:v>1</c:v>
                </c:pt>
                <c:pt idx="2">
                  <c:v>1</c:v>
                </c:pt>
                <c:pt idx="3">
                  <c:v>2</c:v>
                </c:pt>
                <c:pt idx="4">
                  <c:v>3</c:v>
                </c:pt>
              </c:numCache>
            </c:numRef>
          </c:val>
          <c:extLst>
            <c:ext xmlns:c16="http://schemas.microsoft.com/office/drawing/2014/chart" uri="{C3380CC4-5D6E-409C-BE32-E72D297353CC}">
              <c16:uniqueId val="{00000004-A683-420A-8F01-B61D0E5DF66C}"/>
            </c:ext>
          </c:extLst>
        </c:ser>
        <c:dLbls>
          <c:dLblPos val="ctr"/>
          <c:showLegendKey val="0"/>
          <c:showVal val="1"/>
          <c:showCatName val="0"/>
          <c:showSerName val="0"/>
          <c:showPercent val="0"/>
          <c:showBubbleSize val="0"/>
        </c:dLbls>
        <c:gapWidth val="150"/>
        <c:overlap val="100"/>
        <c:axId val="1368387392"/>
        <c:axId val="1368395008"/>
      </c:barChart>
      <c:catAx>
        <c:axId val="1368387392"/>
        <c:scaling>
          <c:orientation val="minMax"/>
        </c:scaling>
        <c:delete val="0"/>
        <c:axPos val="b"/>
        <c:title>
          <c:tx>
            <c:rich>
              <a:bodyPr/>
              <a:lstStyle/>
              <a:p>
                <a:pPr>
                  <a:defRPr sz="800" b="1" i="0" u="none" strike="noStrike">
                    <a:solidFill>
                      <a:srgbClr val="000000"/>
                    </a:solidFill>
                    <a:latin typeface="Tahoma"/>
                    <a:ea typeface="Tahoma"/>
                    <a:cs typeface="Tahoma"/>
                  </a:defRPr>
                </a:pPr>
                <a:r>
                  <a:rPr lang="nl-BE"/>
                  <a:t>Schooljaar</a:t>
                </a:r>
              </a:p>
            </c:rich>
          </c:tx>
          <c:layout/>
          <c:overlay val="0"/>
        </c:title>
        <c:numFmt formatCode="General" sourceLinked="1"/>
        <c:majorTickMark val="none"/>
        <c:minorTickMark val="none"/>
        <c:tickLblPos val="low"/>
        <c:spPr>
          <a:ln w="0">
            <a:solidFill>
              <a:srgbClr val="000000"/>
            </a:solidFill>
            <a:prstDash val="solid"/>
          </a:ln>
        </c:spPr>
        <c:txPr>
          <a:bodyPr/>
          <a:lstStyle/>
          <a:p>
            <a:pPr>
              <a:defRPr sz="800" b="0" i="0" u="none" strike="noStrike">
                <a:solidFill>
                  <a:srgbClr val="000000"/>
                </a:solidFill>
                <a:latin typeface="Tahoma"/>
                <a:ea typeface="Tahoma"/>
                <a:cs typeface="Tahoma"/>
              </a:defRPr>
            </a:pPr>
            <a:endParaRPr lang="nl-BE"/>
          </a:p>
        </c:txPr>
        <c:crossAx val="1368395008"/>
        <c:crosses val="autoZero"/>
        <c:auto val="0"/>
        <c:lblAlgn val="ctr"/>
        <c:lblOffset val="100"/>
        <c:noMultiLvlLbl val="0"/>
      </c:catAx>
      <c:valAx>
        <c:axId val="1368395008"/>
        <c:scaling>
          <c:orientation val="minMax"/>
        </c:scaling>
        <c:delete val="0"/>
        <c:axPos val="l"/>
        <c:majorGridlines>
          <c:spPr>
            <a:ln w="0">
              <a:solidFill>
                <a:srgbClr val="CCCCCC"/>
              </a:solidFill>
              <a:prstDash val="solid"/>
            </a:ln>
          </c:spPr>
        </c:majorGridlines>
        <c:numFmt formatCode="#,##0%" sourceLinked="0"/>
        <c:majorTickMark val="none"/>
        <c:minorTickMark val="none"/>
        <c:tickLblPos val="nextTo"/>
        <c:spPr>
          <a:ln w="0">
            <a:solidFill>
              <a:srgbClr val="000000"/>
            </a:solidFill>
            <a:prstDash val="solid"/>
          </a:ln>
        </c:spPr>
        <c:txPr>
          <a:bodyPr/>
          <a:lstStyle/>
          <a:p>
            <a:pPr>
              <a:defRPr sz="800" b="0" i="0" u="none" strike="noStrike">
                <a:solidFill>
                  <a:srgbClr val="000000"/>
                </a:solidFill>
                <a:latin typeface="Tahoma"/>
                <a:ea typeface="Tahoma"/>
                <a:cs typeface="Tahoma"/>
              </a:defRPr>
            </a:pPr>
            <a:endParaRPr lang="nl-BE"/>
          </a:p>
        </c:txPr>
        <c:crossAx val="1368387392"/>
        <c:crosses val="autoZero"/>
        <c:crossBetween val="between"/>
      </c:valAx>
      <c:spPr>
        <a:noFill/>
      </c:spPr>
    </c:plotArea>
    <c:legend>
      <c:legendPos val="b"/>
      <c:layout/>
      <c:overlay val="0"/>
      <c:spPr>
        <a:noFill/>
        <a:ln>
          <a:noFill/>
        </a:ln>
      </c:spPr>
      <c:txPr>
        <a:bodyPr/>
        <a:lstStyle/>
        <a:p>
          <a:pPr>
            <a:defRPr sz="800" b="0" i="0" u="none" strike="noStrike">
              <a:solidFill>
                <a:srgbClr val="000000"/>
              </a:solidFill>
              <a:latin typeface="Tahoma"/>
              <a:ea typeface="Tahoma"/>
              <a:cs typeface="Tahoma"/>
            </a:defRPr>
          </a:pPr>
          <a:endParaRPr lang="nl-BE"/>
        </a:p>
      </c:txPr>
    </c:legend>
    <c:plotVisOnly val="0"/>
    <c:dispBlanksAs val="gap"/>
    <c:showDLblsOverMax val="0"/>
  </c:chart>
  <c:spPr>
    <a:ln>
      <a:noFill/>
    </a:ln>
  </c:sp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nl-BE" dirty="0" smtClean="0"/>
              <a:t>Frequentieverdeling rekentoets</a:t>
            </a:r>
            <a:endParaRPr lang="nl-BE" dirty="0"/>
          </a:p>
        </c:rich>
      </c:tx>
      <c:layout/>
      <c:overlay val="0"/>
    </c:title>
    <c:autoTitleDeleted val="0"/>
    <c:plotArea>
      <c:layout/>
      <c:barChart>
        <c:barDir val="col"/>
        <c:grouping val="clustered"/>
        <c:varyColors val="0"/>
        <c:ser>
          <c:idx val="0"/>
          <c:order val="0"/>
          <c:tx>
            <c:strRef>
              <c:f>Blad1!$A$2</c:f>
              <c:strCache>
                <c:ptCount val="1"/>
                <c:pt idx="0">
                  <c:v>Frequentieverdeling</c:v>
                </c:pt>
              </c:strCache>
            </c:strRef>
          </c:tx>
          <c:invertIfNegative val="0"/>
          <c:cat>
            <c:strRef>
              <c:f>Blad1!$B$1:$K$1</c:f>
              <c:strCache>
                <c:ptCount val="10"/>
                <c:pt idx="0">
                  <c:v>10</c:v>
                </c:pt>
                <c:pt idx="1">
                  <c:v>20</c:v>
                </c:pt>
                <c:pt idx="2">
                  <c:v>30</c:v>
                </c:pt>
                <c:pt idx="3">
                  <c:v>40</c:v>
                </c:pt>
                <c:pt idx="4">
                  <c:v>50</c:v>
                </c:pt>
                <c:pt idx="5">
                  <c:v>60</c:v>
                </c:pt>
                <c:pt idx="6">
                  <c:v>70</c:v>
                </c:pt>
                <c:pt idx="7">
                  <c:v>80</c:v>
                </c:pt>
                <c:pt idx="8">
                  <c:v>90</c:v>
                </c:pt>
                <c:pt idx="9">
                  <c:v>100</c:v>
                </c:pt>
              </c:strCache>
            </c:strRef>
          </c:cat>
          <c:val>
            <c:numRef>
              <c:f>Blad1!$B$2:$K$2</c:f>
              <c:numCache>
                <c:formatCode>General</c:formatCode>
                <c:ptCount val="10"/>
                <c:pt idx="0">
                  <c:v>0</c:v>
                </c:pt>
                <c:pt idx="1">
                  <c:v>0</c:v>
                </c:pt>
                <c:pt idx="2">
                  <c:v>1</c:v>
                </c:pt>
                <c:pt idx="3">
                  <c:v>20</c:v>
                </c:pt>
                <c:pt idx="4">
                  <c:v>50</c:v>
                </c:pt>
                <c:pt idx="5">
                  <c:v>54</c:v>
                </c:pt>
                <c:pt idx="6">
                  <c:v>60</c:v>
                </c:pt>
                <c:pt idx="7">
                  <c:v>40</c:v>
                </c:pt>
                <c:pt idx="8">
                  <c:v>25</c:v>
                </c:pt>
                <c:pt idx="9">
                  <c:v>10</c:v>
                </c:pt>
              </c:numCache>
            </c:numRef>
          </c:val>
          <c:extLst>
            <c:ext xmlns:c16="http://schemas.microsoft.com/office/drawing/2014/chart" uri="{C3380CC4-5D6E-409C-BE32-E72D297353CC}">
              <c16:uniqueId val="{00000000-19DE-4A72-9754-0E07005009CD}"/>
            </c:ext>
          </c:extLst>
        </c:ser>
        <c:dLbls>
          <c:showLegendKey val="0"/>
          <c:showVal val="0"/>
          <c:showCatName val="0"/>
          <c:showSerName val="0"/>
          <c:showPercent val="0"/>
          <c:showBubbleSize val="0"/>
        </c:dLbls>
        <c:gapWidth val="4"/>
        <c:axId val="1342280800"/>
        <c:axId val="1342287872"/>
      </c:barChart>
      <c:catAx>
        <c:axId val="1342280800"/>
        <c:scaling>
          <c:orientation val="minMax"/>
        </c:scaling>
        <c:delete val="0"/>
        <c:axPos val="b"/>
        <c:numFmt formatCode="General" sourceLinked="1"/>
        <c:majorTickMark val="out"/>
        <c:minorTickMark val="none"/>
        <c:tickLblPos val="nextTo"/>
        <c:crossAx val="1342287872"/>
        <c:crosses val="autoZero"/>
        <c:auto val="1"/>
        <c:lblAlgn val="ctr"/>
        <c:lblOffset val="100"/>
        <c:noMultiLvlLbl val="0"/>
      </c:catAx>
      <c:valAx>
        <c:axId val="1342287872"/>
        <c:scaling>
          <c:orientation val="minMax"/>
        </c:scaling>
        <c:delete val="0"/>
        <c:axPos val="l"/>
        <c:majorGridlines>
          <c:spPr>
            <a:ln>
              <a:noFill/>
            </a:ln>
          </c:spPr>
        </c:majorGridlines>
        <c:numFmt formatCode="General" sourceLinked="1"/>
        <c:majorTickMark val="out"/>
        <c:minorTickMark val="none"/>
        <c:tickLblPos val="nextTo"/>
        <c:crossAx val="1342280800"/>
        <c:crosses val="autoZero"/>
        <c:crossBetween val="between"/>
      </c:valAx>
    </c:plotArea>
    <c:plotVisOnly val="1"/>
    <c:dispBlanksAs val="gap"/>
    <c:showDLblsOverMax val="0"/>
  </c:chart>
  <c:txPr>
    <a:bodyPr/>
    <a:lstStyle/>
    <a:p>
      <a:pPr>
        <a:defRPr sz="1800"/>
      </a:pPr>
      <a:endParaRPr lang="nl-BE"/>
    </a:p>
  </c:txPr>
  <c:externalData r:id="rId1">
    <c:autoUpdate val="0"/>
  </c:externalData>
  <c:userShapes r:id="rId2"/>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Blad1!$A$2</c:f>
              <c:strCache>
                <c:ptCount val="1"/>
                <c:pt idx="0">
                  <c:v>Frequentieverdeling</c:v>
                </c:pt>
              </c:strCache>
            </c:strRef>
          </c:tx>
          <c:invertIfNegative val="0"/>
          <c:dPt>
            <c:idx val="6"/>
            <c:invertIfNegative val="0"/>
            <c:bubble3D val="0"/>
            <c:spPr>
              <a:solidFill>
                <a:srgbClr val="FFFF00"/>
              </a:solidFill>
            </c:spPr>
            <c:extLst>
              <c:ext xmlns:c16="http://schemas.microsoft.com/office/drawing/2014/chart" uri="{C3380CC4-5D6E-409C-BE32-E72D297353CC}">
                <c16:uniqueId val="{00000001-6E16-4D32-9BFF-FC54CACCE520}"/>
              </c:ext>
            </c:extLst>
          </c:dPt>
          <c:cat>
            <c:strRef>
              <c:f>Blad1!$B$1:$K$1</c:f>
              <c:strCache>
                <c:ptCount val="10"/>
                <c:pt idx="0">
                  <c:v>10</c:v>
                </c:pt>
                <c:pt idx="1">
                  <c:v>20</c:v>
                </c:pt>
                <c:pt idx="2">
                  <c:v>30</c:v>
                </c:pt>
                <c:pt idx="3">
                  <c:v>40</c:v>
                </c:pt>
                <c:pt idx="4">
                  <c:v>50</c:v>
                </c:pt>
                <c:pt idx="5">
                  <c:v>60</c:v>
                </c:pt>
                <c:pt idx="6">
                  <c:v>70</c:v>
                </c:pt>
                <c:pt idx="7">
                  <c:v>80</c:v>
                </c:pt>
                <c:pt idx="8">
                  <c:v>90</c:v>
                </c:pt>
                <c:pt idx="9">
                  <c:v>100</c:v>
                </c:pt>
              </c:strCache>
            </c:strRef>
          </c:cat>
          <c:val>
            <c:numRef>
              <c:f>Blad1!$B$2:$K$2</c:f>
              <c:numCache>
                <c:formatCode>General</c:formatCode>
                <c:ptCount val="10"/>
                <c:pt idx="0">
                  <c:v>20</c:v>
                </c:pt>
                <c:pt idx="1">
                  <c:v>0</c:v>
                </c:pt>
                <c:pt idx="2">
                  <c:v>1</c:v>
                </c:pt>
                <c:pt idx="3">
                  <c:v>10</c:v>
                </c:pt>
                <c:pt idx="4">
                  <c:v>40</c:v>
                </c:pt>
                <c:pt idx="5">
                  <c:v>54</c:v>
                </c:pt>
                <c:pt idx="6">
                  <c:v>60</c:v>
                </c:pt>
                <c:pt idx="7">
                  <c:v>40</c:v>
                </c:pt>
                <c:pt idx="8">
                  <c:v>25</c:v>
                </c:pt>
                <c:pt idx="9">
                  <c:v>10</c:v>
                </c:pt>
              </c:numCache>
            </c:numRef>
          </c:val>
          <c:extLst>
            <c:ext xmlns:c16="http://schemas.microsoft.com/office/drawing/2014/chart" uri="{C3380CC4-5D6E-409C-BE32-E72D297353CC}">
              <c16:uniqueId val="{00000002-6E16-4D32-9BFF-FC54CACCE520}"/>
            </c:ext>
          </c:extLst>
        </c:ser>
        <c:dLbls>
          <c:showLegendKey val="0"/>
          <c:showVal val="0"/>
          <c:showCatName val="0"/>
          <c:showSerName val="0"/>
          <c:showPercent val="0"/>
          <c:showBubbleSize val="0"/>
        </c:dLbls>
        <c:gapWidth val="4"/>
        <c:axId val="1342285696"/>
        <c:axId val="1342279168"/>
      </c:barChart>
      <c:catAx>
        <c:axId val="1342285696"/>
        <c:scaling>
          <c:orientation val="minMax"/>
        </c:scaling>
        <c:delete val="0"/>
        <c:axPos val="b"/>
        <c:numFmt formatCode="General" sourceLinked="1"/>
        <c:majorTickMark val="out"/>
        <c:minorTickMark val="none"/>
        <c:tickLblPos val="nextTo"/>
        <c:crossAx val="1342279168"/>
        <c:crosses val="autoZero"/>
        <c:auto val="1"/>
        <c:lblAlgn val="ctr"/>
        <c:lblOffset val="100"/>
        <c:noMultiLvlLbl val="0"/>
      </c:catAx>
      <c:valAx>
        <c:axId val="1342279168"/>
        <c:scaling>
          <c:orientation val="minMax"/>
        </c:scaling>
        <c:delete val="0"/>
        <c:axPos val="l"/>
        <c:majorGridlines>
          <c:spPr>
            <a:ln>
              <a:noFill/>
            </a:ln>
          </c:spPr>
        </c:majorGridlines>
        <c:numFmt formatCode="General" sourceLinked="1"/>
        <c:majorTickMark val="out"/>
        <c:minorTickMark val="none"/>
        <c:tickLblPos val="nextTo"/>
        <c:crossAx val="1342285696"/>
        <c:crosses val="autoZero"/>
        <c:crossBetween val="between"/>
      </c:valAx>
    </c:plotArea>
    <c:plotVisOnly val="1"/>
    <c:dispBlanksAs val="gap"/>
    <c:showDLblsOverMax val="0"/>
  </c:chart>
  <c:txPr>
    <a:bodyPr/>
    <a:lstStyle/>
    <a:p>
      <a:pPr>
        <a:defRPr sz="1800"/>
      </a:pPr>
      <a:endParaRPr lang="nl-BE"/>
    </a:p>
  </c:txPr>
  <c:externalData r:id="rId1">
    <c:autoUpdate val="0"/>
  </c:externalData>
  <c:userShapes r:id="rId2"/>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Blad1!$A$2</c:f>
              <c:strCache>
                <c:ptCount val="1"/>
                <c:pt idx="0">
                  <c:v>Frequentieverdeling</c:v>
                </c:pt>
              </c:strCache>
            </c:strRef>
          </c:tx>
          <c:spPr>
            <a:solidFill>
              <a:schemeClr val="tx2">
                <a:lumMod val="40000"/>
                <a:lumOff val="60000"/>
              </a:schemeClr>
            </a:solidFill>
          </c:spPr>
          <c:invertIfNegative val="0"/>
          <c:cat>
            <c:strRef>
              <c:f>Blad1!$B$1:$K$1</c:f>
              <c:strCache>
                <c:ptCount val="10"/>
                <c:pt idx="0">
                  <c:v>10</c:v>
                </c:pt>
                <c:pt idx="1">
                  <c:v>20</c:v>
                </c:pt>
                <c:pt idx="2">
                  <c:v>30</c:v>
                </c:pt>
                <c:pt idx="3">
                  <c:v>40</c:v>
                </c:pt>
                <c:pt idx="4">
                  <c:v>50</c:v>
                </c:pt>
                <c:pt idx="5">
                  <c:v>60</c:v>
                </c:pt>
                <c:pt idx="6">
                  <c:v>70</c:v>
                </c:pt>
                <c:pt idx="7">
                  <c:v>80</c:v>
                </c:pt>
                <c:pt idx="8">
                  <c:v>90</c:v>
                </c:pt>
                <c:pt idx="9">
                  <c:v>100</c:v>
                </c:pt>
              </c:strCache>
            </c:strRef>
          </c:cat>
          <c:val>
            <c:numRef>
              <c:f>Blad1!$B$2:$K$2</c:f>
              <c:numCache>
                <c:formatCode>General</c:formatCode>
                <c:ptCount val="10"/>
                <c:pt idx="0">
                  <c:v>0</c:v>
                </c:pt>
                <c:pt idx="1">
                  <c:v>0</c:v>
                </c:pt>
                <c:pt idx="2">
                  <c:v>1</c:v>
                </c:pt>
                <c:pt idx="3">
                  <c:v>20</c:v>
                </c:pt>
                <c:pt idx="4">
                  <c:v>50</c:v>
                </c:pt>
                <c:pt idx="5">
                  <c:v>54</c:v>
                </c:pt>
                <c:pt idx="6">
                  <c:v>60</c:v>
                </c:pt>
                <c:pt idx="7">
                  <c:v>40</c:v>
                </c:pt>
                <c:pt idx="8">
                  <c:v>25</c:v>
                </c:pt>
                <c:pt idx="9">
                  <c:v>10</c:v>
                </c:pt>
              </c:numCache>
            </c:numRef>
          </c:val>
          <c:extLst>
            <c:ext xmlns:c16="http://schemas.microsoft.com/office/drawing/2014/chart" uri="{C3380CC4-5D6E-409C-BE32-E72D297353CC}">
              <c16:uniqueId val="{00000000-99BB-45EA-AA8C-5493ED76034A}"/>
            </c:ext>
          </c:extLst>
        </c:ser>
        <c:dLbls>
          <c:showLegendKey val="0"/>
          <c:showVal val="0"/>
          <c:showCatName val="0"/>
          <c:showSerName val="0"/>
          <c:showPercent val="0"/>
          <c:showBubbleSize val="0"/>
        </c:dLbls>
        <c:gapWidth val="4"/>
        <c:axId val="1342283520"/>
        <c:axId val="1342290592"/>
      </c:barChart>
      <c:catAx>
        <c:axId val="1342283520"/>
        <c:scaling>
          <c:orientation val="minMax"/>
        </c:scaling>
        <c:delete val="0"/>
        <c:axPos val="b"/>
        <c:numFmt formatCode="General" sourceLinked="1"/>
        <c:majorTickMark val="out"/>
        <c:minorTickMark val="none"/>
        <c:tickLblPos val="nextTo"/>
        <c:crossAx val="1342290592"/>
        <c:crosses val="autoZero"/>
        <c:auto val="1"/>
        <c:lblAlgn val="ctr"/>
        <c:lblOffset val="100"/>
        <c:noMultiLvlLbl val="0"/>
      </c:catAx>
      <c:valAx>
        <c:axId val="1342290592"/>
        <c:scaling>
          <c:orientation val="minMax"/>
        </c:scaling>
        <c:delete val="0"/>
        <c:axPos val="l"/>
        <c:majorGridlines>
          <c:spPr>
            <a:ln>
              <a:noFill/>
            </a:ln>
          </c:spPr>
        </c:majorGridlines>
        <c:numFmt formatCode="General" sourceLinked="1"/>
        <c:majorTickMark val="out"/>
        <c:minorTickMark val="none"/>
        <c:tickLblPos val="nextTo"/>
        <c:crossAx val="1342283520"/>
        <c:crosses val="autoZero"/>
        <c:crossBetween val="between"/>
      </c:valAx>
    </c:plotArea>
    <c:plotVisOnly val="1"/>
    <c:dispBlanksAs val="gap"/>
    <c:showDLblsOverMax val="0"/>
  </c:chart>
  <c:txPr>
    <a:bodyPr/>
    <a:lstStyle/>
    <a:p>
      <a:pPr>
        <a:defRPr sz="1800"/>
      </a:pPr>
      <a:endParaRPr lang="nl-BE"/>
    </a:p>
  </c:txPr>
  <c:externalData r:id="rId1">
    <c:autoUpdate val="0"/>
  </c:externalData>
  <c:userShapes r:id="rId2"/>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Blad1!$A$2</c:f>
              <c:strCache>
                <c:ptCount val="1"/>
                <c:pt idx="0">
                  <c:v>Frequentieverdeling</c:v>
                </c:pt>
              </c:strCache>
            </c:strRef>
          </c:tx>
          <c:spPr>
            <a:solidFill>
              <a:schemeClr val="tx2">
                <a:lumMod val="20000"/>
                <a:lumOff val="80000"/>
              </a:schemeClr>
            </a:solidFill>
          </c:spPr>
          <c:invertIfNegative val="0"/>
          <c:cat>
            <c:strRef>
              <c:f>Blad1!$B$1:$K$1</c:f>
              <c:strCache>
                <c:ptCount val="10"/>
                <c:pt idx="0">
                  <c:v>10</c:v>
                </c:pt>
                <c:pt idx="1">
                  <c:v>20</c:v>
                </c:pt>
                <c:pt idx="2">
                  <c:v>30</c:v>
                </c:pt>
                <c:pt idx="3">
                  <c:v>40</c:v>
                </c:pt>
                <c:pt idx="4">
                  <c:v>50</c:v>
                </c:pt>
                <c:pt idx="5">
                  <c:v>60</c:v>
                </c:pt>
                <c:pt idx="6">
                  <c:v>70</c:v>
                </c:pt>
                <c:pt idx="7">
                  <c:v>80</c:v>
                </c:pt>
                <c:pt idx="8">
                  <c:v>90</c:v>
                </c:pt>
                <c:pt idx="9">
                  <c:v>100</c:v>
                </c:pt>
              </c:strCache>
            </c:strRef>
          </c:cat>
          <c:val>
            <c:numRef>
              <c:f>Blad1!$B$2:$K$2</c:f>
              <c:numCache>
                <c:formatCode>General</c:formatCode>
                <c:ptCount val="10"/>
                <c:pt idx="0">
                  <c:v>0</c:v>
                </c:pt>
                <c:pt idx="1">
                  <c:v>0</c:v>
                </c:pt>
                <c:pt idx="2">
                  <c:v>1</c:v>
                </c:pt>
                <c:pt idx="3">
                  <c:v>20</c:v>
                </c:pt>
                <c:pt idx="4">
                  <c:v>50</c:v>
                </c:pt>
                <c:pt idx="5">
                  <c:v>54</c:v>
                </c:pt>
                <c:pt idx="6">
                  <c:v>60</c:v>
                </c:pt>
                <c:pt idx="7">
                  <c:v>40</c:v>
                </c:pt>
                <c:pt idx="8">
                  <c:v>25</c:v>
                </c:pt>
                <c:pt idx="9">
                  <c:v>10</c:v>
                </c:pt>
              </c:numCache>
            </c:numRef>
          </c:val>
          <c:extLst>
            <c:ext xmlns:c16="http://schemas.microsoft.com/office/drawing/2014/chart" uri="{C3380CC4-5D6E-409C-BE32-E72D297353CC}">
              <c16:uniqueId val="{00000000-8024-46F6-839A-5158804C8EA3}"/>
            </c:ext>
          </c:extLst>
        </c:ser>
        <c:dLbls>
          <c:showLegendKey val="0"/>
          <c:showVal val="0"/>
          <c:showCatName val="0"/>
          <c:showSerName val="0"/>
          <c:showPercent val="0"/>
          <c:showBubbleSize val="0"/>
        </c:dLbls>
        <c:gapWidth val="4"/>
        <c:axId val="1342280256"/>
        <c:axId val="1342281344"/>
      </c:barChart>
      <c:catAx>
        <c:axId val="1342280256"/>
        <c:scaling>
          <c:orientation val="minMax"/>
        </c:scaling>
        <c:delete val="0"/>
        <c:axPos val="b"/>
        <c:numFmt formatCode="General" sourceLinked="1"/>
        <c:majorTickMark val="out"/>
        <c:minorTickMark val="none"/>
        <c:tickLblPos val="nextTo"/>
        <c:crossAx val="1342281344"/>
        <c:crosses val="autoZero"/>
        <c:auto val="1"/>
        <c:lblAlgn val="ctr"/>
        <c:lblOffset val="100"/>
        <c:noMultiLvlLbl val="0"/>
      </c:catAx>
      <c:valAx>
        <c:axId val="1342281344"/>
        <c:scaling>
          <c:orientation val="minMax"/>
        </c:scaling>
        <c:delete val="0"/>
        <c:axPos val="l"/>
        <c:majorGridlines>
          <c:spPr>
            <a:ln>
              <a:noFill/>
            </a:ln>
          </c:spPr>
        </c:majorGridlines>
        <c:numFmt formatCode="General" sourceLinked="1"/>
        <c:majorTickMark val="out"/>
        <c:minorTickMark val="none"/>
        <c:tickLblPos val="nextTo"/>
        <c:crossAx val="1342280256"/>
        <c:crosses val="autoZero"/>
        <c:crossBetween val="between"/>
      </c:valAx>
    </c:plotArea>
    <c:plotVisOnly val="1"/>
    <c:dispBlanksAs val="gap"/>
    <c:showDLblsOverMax val="0"/>
  </c:chart>
  <c:txPr>
    <a:bodyPr/>
    <a:lstStyle/>
    <a:p>
      <a:pPr>
        <a:defRPr sz="1800"/>
      </a:pPr>
      <a:endParaRPr lang="nl-BE"/>
    </a:p>
  </c:txPr>
  <c:externalData r:id="rId1">
    <c:autoUpdate val="0"/>
  </c:externalData>
  <c:userShapes r:id="rId2"/>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47E183F-6805-41C7-B75D-659F7BD34899}"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nl-BE"/>
        </a:p>
      </dgm:t>
    </dgm:pt>
    <dgm:pt modelId="{3EB42AAE-2FF0-4C16-94DC-9BF5397759D1}">
      <dgm:prSet phldrT="[Tekst]" custT="1"/>
      <dgm:spPr>
        <a:solidFill>
          <a:schemeClr val="accent2"/>
        </a:solidFill>
      </dgm:spPr>
      <dgm:t>
        <a:bodyPr/>
        <a:lstStyle/>
        <a:p>
          <a:r>
            <a:rPr lang="nl-BE" sz="1800" dirty="0" smtClean="0"/>
            <a:t>vraag</a:t>
          </a:r>
          <a:endParaRPr lang="nl-BE" sz="1800" dirty="0"/>
        </a:p>
      </dgm:t>
    </dgm:pt>
    <dgm:pt modelId="{4FE39835-E163-48C5-86F7-B564CE7D6F77}" type="parTrans" cxnId="{EEB24ED0-4667-4E5E-BE28-7B41C1CD2387}">
      <dgm:prSet/>
      <dgm:spPr/>
      <dgm:t>
        <a:bodyPr/>
        <a:lstStyle/>
        <a:p>
          <a:endParaRPr lang="nl-BE" sz="2400"/>
        </a:p>
      </dgm:t>
    </dgm:pt>
    <dgm:pt modelId="{7ED75A5E-9A7B-4B26-AF5A-E5BB0CD027AD}" type="sibTrans" cxnId="{EEB24ED0-4667-4E5E-BE28-7B41C1CD2387}">
      <dgm:prSet/>
      <dgm:spPr>
        <a:ln>
          <a:solidFill>
            <a:schemeClr val="accent2"/>
          </a:solidFill>
        </a:ln>
      </dgm:spPr>
      <dgm:t>
        <a:bodyPr/>
        <a:lstStyle/>
        <a:p>
          <a:endParaRPr lang="nl-BE" sz="2400"/>
        </a:p>
      </dgm:t>
    </dgm:pt>
    <dgm:pt modelId="{76B5EF70-11B4-4519-88C3-B27511FEB9F5}">
      <dgm:prSet phldrT="[Tekst]" custT="1"/>
      <dgm:spPr>
        <a:solidFill>
          <a:schemeClr val="accent2"/>
        </a:solidFill>
      </dgm:spPr>
      <dgm:t>
        <a:bodyPr/>
        <a:lstStyle/>
        <a:p>
          <a:r>
            <a:rPr lang="nl-BE" sz="1800" dirty="0" smtClean="0"/>
            <a:t>plan  en verzamel</a:t>
          </a:r>
          <a:endParaRPr lang="nl-BE" sz="1800" dirty="0"/>
        </a:p>
      </dgm:t>
    </dgm:pt>
    <dgm:pt modelId="{4F3F6D14-D960-4D49-9E8F-91340C06DEF2}" type="parTrans" cxnId="{5AACF29A-EC48-4C99-AA96-1754CE04C1A1}">
      <dgm:prSet/>
      <dgm:spPr/>
      <dgm:t>
        <a:bodyPr/>
        <a:lstStyle/>
        <a:p>
          <a:endParaRPr lang="nl-BE" sz="2400"/>
        </a:p>
      </dgm:t>
    </dgm:pt>
    <dgm:pt modelId="{3B9B1C90-DBBC-4145-8DC4-06B0F316FDA3}" type="sibTrans" cxnId="{5AACF29A-EC48-4C99-AA96-1754CE04C1A1}">
      <dgm:prSet/>
      <dgm:spPr>
        <a:ln>
          <a:solidFill>
            <a:schemeClr val="accent2"/>
          </a:solidFill>
        </a:ln>
      </dgm:spPr>
      <dgm:t>
        <a:bodyPr/>
        <a:lstStyle/>
        <a:p>
          <a:endParaRPr lang="nl-BE" sz="2400"/>
        </a:p>
      </dgm:t>
    </dgm:pt>
    <dgm:pt modelId="{761154BA-B781-4164-ADDD-4FA91A76C7E5}">
      <dgm:prSet phldrT="[Tekst]" custT="1"/>
      <dgm:spPr>
        <a:solidFill>
          <a:schemeClr val="accent2"/>
        </a:solidFill>
      </dgm:spPr>
      <dgm:t>
        <a:bodyPr/>
        <a:lstStyle/>
        <a:p>
          <a:r>
            <a:rPr lang="nl-BE" sz="1800" dirty="0" smtClean="0"/>
            <a:t>analyseer</a:t>
          </a:r>
          <a:endParaRPr lang="nl-BE" sz="1800" dirty="0"/>
        </a:p>
      </dgm:t>
    </dgm:pt>
    <dgm:pt modelId="{43D7B291-F660-4735-8196-DE01A46C57D4}" type="parTrans" cxnId="{549A3F42-9920-4116-8E33-7BA877D3BAE9}">
      <dgm:prSet/>
      <dgm:spPr/>
      <dgm:t>
        <a:bodyPr/>
        <a:lstStyle/>
        <a:p>
          <a:endParaRPr lang="nl-BE" sz="2400"/>
        </a:p>
      </dgm:t>
    </dgm:pt>
    <dgm:pt modelId="{A1F9EDC1-2B70-4738-B3C3-A9ABA36FB868}" type="sibTrans" cxnId="{549A3F42-9920-4116-8E33-7BA877D3BAE9}">
      <dgm:prSet/>
      <dgm:spPr>
        <a:ln>
          <a:solidFill>
            <a:schemeClr val="accent2"/>
          </a:solidFill>
        </a:ln>
      </dgm:spPr>
      <dgm:t>
        <a:bodyPr/>
        <a:lstStyle/>
        <a:p>
          <a:endParaRPr lang="nl-BE" sz="2400"/>
        </a:p>
      </dgm:t>
    </dgm:pt>
    <dgm:pt modelId="{007BB4F6-F522-4781-A8C2-A9CC623E1357}">
      <dgm:prSet phldrT="[Tekst]" custT="1"/>
      <dgm:spPr>
        <a:solidFill>
          <a:schemeClr val="accent2"/>
        </a:solidFill>
      </dgm:spPr>
      <dgm:t>
        <a:bodyPr/>
        <a:lstStyle/>
        <a:p>
          <a:r>
            <a:rPr lang="nl-BE" sz="1800" dirty="0" smtClean="0"/>
            <a:t>gebruik</a:t>
          </a:r>
          <a:endParaRPr lang="nl-BE" sz="1800" dirty="0"/>
        </a:p>
      </dgm:t>
    </dgm:pt>
    <dgm:pt modelId="{74B7096B-E73E-4AA8-820C-88BD7D1ECFAD}" type="parTrans" cxnId="{268C2225-94F4-4F9E-9018-EA39A5833065}">
      <dgm:prSet/>
      <dgm:spPr/>
      <dgm:t>
        <a:bodyPr/>
        <a:lstStyle/>
        <a:p>
          <a:endParaRPr lang="nl-BE" sz="2400"/>
        </a:p>
      </dgm:t>
    </dgm:pt>
    <dgm:pt modelId="{10D78756-1004-4E81-A4A3-3A5C90E5CEAE}" type="sibTrans" cxnId="{268C2225-94F4-4F9E-9018-EA39A5833065}">
      <dgm:prSet/>
      <dgm:spPr>
        <a:ln>
          <a:solidFill>
            <a:schemeClr val="accent2"/>
          </a:solidFill>
        </a:ln>
      </dgm:spPr>
      <dgm:t>
        <a:bodyPr/>
        <a:lstStyle/>
        <a:p>
          <a:endParaRPr lang="nl-BE" sz="2400"/>
        </a:p>
      </dgm:t>
    </dgm:pt>
    <dgm:pt modelId="{6AE2A70C-F576-49B5-B19F-A1544DC23C76}">
      <dgm:prSet phldrT="[Tekst]" custT="1"/>
      <dgm:spPr>
        <a:solidFill>
          <a:schemeClr val="accent2"/>
        </a:solidFill>
      </dgm:spPr>
      <dgm:t>
        <a:bodyPr/>
        <a:lstStyle/>
        <a:p>
          <a:r>
            <a:rPr lang="nl-BE" sz="1800" dirty="0" smtClean="0"/>
            <a:t>interpreteer</a:t>
          </a:r>
          <a:endParaRPr lang="nl-BE" sz="1800" dirty="0"/>
        </a:p>
      </dgm:t>
    </dgm:pt>
    <dgm:pt modelId="{E666B401-705B-4C26-8B13-B13649CA961E}" type="parTrans" cxnId="{41799783-CF52-42E3-BF4C-B8062F9965CE}">
      <dgm:prSet/>
      <dgm:spPr/>
      <dgm:t>
        <a:bodyPr/>
        <a:lstStyle/>
        <a:p>
          <a:endParaRPr lang="nl-BE"/>
        </a:p>
      </dgm:t>
    </dgm:pt>
    <dgm:pt modelId="{7FCB335A-5DCC-42A5-8146-F7CC6B7F5E14}" type="sibTrans" cxnId="{41799783-CF52-42E3-BF4C-B8062F9965CE}">
      <dgm:prSet/>
      <dgm:spPr>
        <a:ln>
          <a:solidFill>
            <a:schemeClr val="accent2"/>
          </a:solidFill>
        </a:ln>
      </dgm:spPr>
      <dgm:t>
        <a:bodyPr/>
        <a:lstStyle/>
        <a:p>
          <a:endParaRPr lang="nl-BE"/>
        </a:p>
      </dgm:t>
    </dgm:pt>
    <dgm:pt modelId="{FD4AAE9C-D8D4-4605-B238-E1394B4855D5}">
      <dgm:prSet phldrT="[Tekst]" custT="1"/>
      <dgm:spPr>
        <a:solidFill>
          <a:schemeClr val="accent2"/>
        </a:solidFill>
      </dgm:spPr>
      <dgm:t>
        <a:bodyPr/>
        <a:lstStyle/>
        <a:p>
          <a:r>
            <a:rPr lang="nl-BE" sz="1800" dirty="0" smtClean="0"/>
            <a:t>communiceer</a:t>
          </a:r>
          <a:endParaRPr lang="nl-BE" sz="1800" dirty="0"/>
        </a:p>
      </dgm:t>
    </dgm:pt>
    <dgm:pt modelId="{18BD1A87-943B-4451-B915-A1F46205C24B}" type="sibTrans" cxnId="{E532ACC1-EFA0-410C-9154-955104177BD4}">
      <dgm:prSet/>
      <dgm:spPr>
        <a:ln>
          <a:solidFill>
            <a:schemeClr val="accent2"/>
          </a:solidFill>
        </a:ln>
      </dgm:spPr>
      <dgm:t>
        <a:bodyPr/>
        <a:lstStyle/>
        <a:p>
          <a:endParaRPr lang="nl-BE"/>
        </a:p>
      </dgm:t>
    </dgm:pt>
    <dgm:pt modelId="{8D21E9D7-F63C-4A11-B15B-BD8592ECA419}" type="parTrans" cxnId="{E532ACC1-EFA0-410C-9154-955104177BD4}">
      <dgm:prSet/>
      <dgm:spPr/>
      <dgm:t>
        <a:bodyPr/>
        <a:lstStyle/>
        <a:p>
          <a:endParaRPr lang="nl-BE"/>
        </a:p>
      </dgm:t>
    </dgm:pt>
    <dgm:pt modelId="{7EB0C428-BCB8-4640-9BA1-43BAE4799C77}" type="pres">
      <dgm:prSet presAssocID="{847E183F-6805-41C7-B75D-659F7BD34899}" presName="cycle" presStyleCnt="0">
        <dgm:presLayoutVars>
          <dgm:dir/>
          <dgm:resizeHandles val="exact"/>
        </dgm:presLayoutVars>
      </dgm:prSet>
      <dgm:spPr/>
      <dgm:t>
        <a:bodyPr/>
        <a:lstStyle/>
        <a:p>
          <a:endParaRPr lang="nl-BE"/>
        </a:p>
      </dgm:t>
    </dgm:pt>
    <dgm:pt modelId="{12364D98-80B7-42BD-B907-FC3648DB2B97}" type="pres">
      <dgm:prSet presAssocID="{3EB42AAE-2FF0-4C16-94DC-9BF5397759D1}" presName="node" presStyleLbl="node1" presStyleIdx="0" presStyleCnt="6" custScaleX="129987">
        <dgm:presLayoutVars>
          <dgm:bulletEnabled val="1"/>
        </dgm:presLayoutVars>
      </dgm:prSet>
      <dgm:spPr/>
      <dgm:t>
        <a:bodyPr/>
        <a:lstStyle/>
        <a:p>
          <a:endParaRPr lang="nl-BE"/>
        </a:p>
      </dgm:t>
    </dgm:pt>
    <dgm:pt modelId="{0FD95642-2EBC-4CA8-8EC7-A92A7B49E35C}" type="pres">
      <dgm:prSet presAssocID="{3EB42AAE-2FF0-4C16-94DC-9BF5397759D1}" presName="spNode" presStyleCnt="0"/>
      <dgm:spPr/>
      <dgm:t>
        <a:bodyPr/>
        <a:lstStyle/>
        <a:p>
          <a:endParaRPr lang="nl-BE"/>
        </a:p>
      </dgm:t>
    </dgm:pt>
    <dgm:pt modelId="{05341E92-AF38-4EA9-900E-90C0A87623E5}" type="pres">
      <dgm:prSet presAssocID="{7ED75A5E-9A7B-4B26-AF5A-E5BB0CD027AD}" presName="sibTrans" presStyleLbl="sibTrans1D1" presStyleIdx="0" presStyleCnt="6"/>
      <dgm:spPr/>
      <dgm:t>
        <a:bodyPr/>
        <a:lstStyle/>
        <a:p>
          <a:endParaRPr lang="nl-BE"/>
        </a:p>
      </dgm:t>
    </dgm:pt>
    <dgm:pt modelId="{FA59F4A8-2BD4-4169-A42E-078457C29166}" type="pres">
      <dgm:prSet presAssocID="{76B5EF70-11B4-4519-88C3-B27511FEB9F5}" presName="node" presStyleLbl="node1" presStyleIdx="1" presStyleCnt="6" custScaleX="129987">
        <dgm:presLayoutVars>
          <dgm:bulletEnabled val="1"/>
        </dgm:presLayoutVars>
      </dgm:prSet>
      <dgm:spPr/>
      <dgm:t>
        <a:bodyPr/>
        <a:lstStyle/>
        <a:p>
          <a:endParaRPr lang="nl-BE"/>
        </a:p>
      </dgm:t>
    </dgm:pt>
    <dgm:pt modelId="{8256B138-56C5-4692-A373-A3EF739ACA89}" type="pres">
      <dgm:prSet presAssocID="{76B5EF70-11B4-4519-88C3-B27511FEB9F5}" presName="spNode" presStyleCnt="0"/>
      <dgm:spPr/>
      <dgm:t>
        <a:bodyPr/>
        <a:lstStyle/>
        <a:p>
          <a:endParaRPr lang="nl-BE"/>
        </a:p>
      </dgm:t>
    </dgm:pt>
    <dgm:pt modelId="{C05707A2-7796-45E9-900A-A72EDCF17F0B}" type="pres">
      <dgm:prSet presAssocID="{3B9B1C90-DBBC-4145-8DC4-06B0F316FDA3}" presName="sibTrans" presStyleLbl="sibTrans1D1" presStyleIdx="1" presStyleCnt="6"/>
      <dgm:spPr/>
      <dgm:t>
        <a:bodyPr/>
        <a:lstStyle/>
        <a:p>
          <a:endParaRPr lang="nl-BE"/>
        </a:p>
      </dgm:t>
    </dgm:pt>
    <dgm:pt modelId="{80D93167-867E-4E6A-B5F9-5467638EBE51}" type="pres">
      <dgm:prSet presAssocID="{761154BA-B781-4164-ADDD-4FA91A76C7E5}" presName="node" presStyleLbl="node1" presStyleIdx="2" presStyleCnt="6" custScaleX="129987" custRadScaleRad="103551" custRadScaleInc="-68167">
        <dgm:presLayoutVars>
          <dgm:bulletEnabled val="1"/>
        </dgm:presLayoutVars>
      </dgm:prSet>
      <dgm:spPr/>
      <dgm:t>
        <a:bodyPr/>
        <a:lstStyle/>
        <a:p>
          <a:endParaRPr lang="nl-BE"/>
        </a:p>
      </dgm:t>
    </dgm:pt>
    <dgm:pt modelId="{42885315-8B23-4419-926E-6377CB9E707F}" type="pres">
      <dgm:prSet presAssocID="{761154BA-B781-4164-ADDD-4FA91A76C7E5}" presName="spNode" presStyleCnt="0"/>
      <dgm:spPr/>
      <dgm:t>
        <a:bodyPr/>
        <a:lstStyle/>
        <a:p>
          <a:endParaRPr lang="nl-BE"/>
        </a:p>
      </dgm:t>
    </dgm:pt>
    <dgm:pt modelId="{CDF4FACD-4F6F-41B3-B037-EB980CD301AF}" type="pres">
      <dgm:prSet presAssocID="{A1F9EDC1-2B70-4738-B3C3-A9ABA36FB868}" presName="sibTrans" presStyleLbl="sibTrans1D1" presStyleIdx="2" presStyleCnt="6"/>
      <dgm:spPr/>
      <dgm:t>
        <a:bodyPr/>
        <a:lstStyle/>
        <a:p>
          <a:endParaRPr lang="nl-BE"/>
        </a:p>
      </dgm:t>
    </dgm:pt>
    <dgm:pt modelId="{7D0B3075-395C-4909-8993-C0C1F7B32B88}" type="pres">
      <dgm:prSet presAssocID="{6AE2A70C-F576-49B5-B19F-A1544DC23C76}" presName="node" presStyleLbl="node1" presStyleIdx="3" presStyleCnt="6" custScaleX="129987">
        <dgm:presLayoutVars>
          <dgm:bulletEnabled val="1"/>
        </dgm:presLayoutVars>
      </dgm:prSet>
      <dgm:spPr/>
      <dgm:t>
        <a:bodyPr/>
        <a:lstStyle/>
        <a:p>
          <a:endParaRPr lang="nl-BE"/>
        </a:p>
      </dgm:t>
    </dgm:pt>
    <dgm:pt modelId="{99DC38A9-61BA-47A1-896C-AE5F2A507084}" type="pres">
      <dgm:prSet presAssocID="{6AE2A70C-F576-49B5-B19F-A1544DC23C76}" presName="spNode" presStyleCnt="0"/>
      <dgm:spPr/>
    </dgm:pt>
    <dgm:pt modelId="{A076D518-0B4C-46CE-BB0E-BF73C3F5223D}" type="pres">
      <dgm:prSet presAssocID="{7FCB335A-5DCC-42A5-8146-F7CC6B7F5E14}" presName="sibTrans" presStyleLbl="sibTrans1D1" presStyleIdx="3" presStyleCnt="6"/>
      <dgm:spPr/>
      <dgm:t>
        <a:bodyPr/>
        <a:lstStyle/>
        <a:p>
          <a:endParaRPr lang="nl-BE"/>
        </a:p>
      </dgm:t>
    </dgm:pt>
    <dgm:pt modelId="{350604D1-BF6F-4679-91A6-E9C601035CB0}" type="pres">
      <dgm:prSet presAssocID="{FD4AAE9C-D8D4-4605-B238-E1394B4855D5}" presName="node" presStyleLbl="node1" presStyleIdx="4" presStyleCnt="6" custScaleX="129987" custRadScaleRad="104427" custRadScaleInc="48147">
        <dgm:presLayoutVars>
          <dgm:bulletEnabled val="1"/>
        </dgm:presLayoutVars>
      </dgm:prSet>
      <dgm:spPr/>
      <dgm:t>
        <a:bodyPr/>
        <a:lstStyle/>
        <a:p>
          <a:endParaRPr lang="nl-BE"/>
        </a:p>
      </dgm:t>
    </dgm:pt>
    <dgm:pt modelId="{F63A6355-3276-4E94-AEA9-3532D4034C67}" type="pres">
      <dgm:prSet presAssocID="{FD4AAE9C-D8D4-4605-B238-E1394B4855D5}" presName="spNode" presStyleCnt="0"/>
      <dgm:spPr/>
      <dgm:t>
        <a:bodyPr/>
        <a:lstStyle/>
        <a:p>
          <a:endParaRPr lang="nl-BE"/>
        </a:p>
      </dgm:t>
    </dgm:pt>
    <dgm:pt modelId="{DE88328E-0505-4C7B-8B2D-2635BACCC8C5}" type="pres">
      <dgm:prSet presAssocID="{18BD1A87-943B-4451-B915-A1F46205C24B}" presName="sibTrans" presStyleLbl="sibTrans1D1" presStyleIdx="4" presStyleCnt="6"/>
      <dgm:spPr/>
      <dgm:t>
        <a:bodyPr/>
        <a:lstStyle/>
        <a:p>
          <a:endParaRPr lang="nl-BE"/>
        </a:p>
      </dgm:t>
    </dgm:pt>
    <dgm:pt modelId="{B5315990-5DCE-4F7A-B74C-B335CE282EED}" type="pres">
      <dgm:prSet presAssocID="{007BB4F6-F522-4781-A8C2-A9CC623E1357}" presName="node" presStyleLbl="node1" presStyleIdx="5" presStyleCnt="6" custScaleX="129987">
        <dgm:presLayoutVars>
          <dgm:bulletEnabled val="1"/>
        </dgm:presLayoutVars>
      </dgm:prSet>
      <dgm:spPr/>
      <dgm:t>
        <a:bodyPr/>
        <a:lstStyle/>
        <a:p>
          <a:endParaRPr lang="nl-BE"/>
        </a:p>
      </dgm:t>
    </dgm:pt>
    <dgm:pt modelId="{1F1ADFF3-B469-407D-A6D8-DE59B14692A7}" type="pres">
      <dgm:prSet presAssocID="{007BB4F6-F522-4781-A8C2-A9CC623E1357}" presName="spNode" presStyleCnt="0"/>
      <dgm:spPr/>
      <dgm:t>
        <a:bodyPr/>
        <a:lstStyle/>
        <a:p>
          <a:endParaRPr lang="nl-BE"/>
        </a:p>
      </dgm:t>
    </dgm:pt>
    <dgm:pt modelId="{459B3BC4-7A50-4E44-9930-DA61D6EBC769}" type="pres">
      <dgm:prSet presAssocID="{10D78756-1004-4E81-A4A3-3A5C90E5CEAE}" presName="sibTrans" presStyleLbl="sibTrans1D1" presStyleIdx="5" presStyleCnt="6"/>
      <dgm:spPr/>
      <dgm:t>
        <a:bodyPr/>
        <a:lstStyle/>
        <a:p>
          <a:endParaRPr lang="nl-BE"/>
        </a:p>
      </dgm:t>
    </dgm:pt>
  </dgm:ptLst>
  <dgm:cxnLst>
    <dgm:cxn modelId="{E532ACC1-EFA0-410C-9154-955104177BD4}" srcId="{847E183F-6805-41C7-B75D-659F7BD34899}" destId="{FD4AAE9C-D8D4-4605-B238-E1394B4855D5}" srcOrd="4" destOrd="0" parTransId="{8D21E9D7-F63C-4A11-B15B-BD8592ECA419}" sibTransId="{18BD1A87-943B-4451-B915-A1F46205C24B}"/>
    <dgm:cxn modelId="{6C5B761A-2FE8-4A47-A0B6-31C3A7EF6E22}" type="presOf" srcId="{761154BA-B781-4164-ADDD-4FA91A76C7E5}" destId="{80D93167-867E-4E6A-B5F9-5467638EBE51}" srcOrd="0" destOrd="0" presId="urn:microsoft.com/office/officeart/2005/8/layout/cycle5"/>
    <dgm:cxn modelId="{D5CC1C5F-505A-43AD-9739-82DCFADC4650}" type="presOf" srcId="{10D78756-1004-4E81-A4A3-3A5C90E5CEAE}" destId="{459B3BC4-7A50-4E44-9930-DA61D6EBC769}" srcOrd="0" destOrd="0" presId="urn:microsoft.com/office/officeart/2005/8/layout/cycle5"/>
    <dgm:cxn modelId="{AA69A4FD-F132-47AF-83BC-D62212BB1800}" type="presOf" srcId="{007BB4F6-F522-4781-A8C2-A9CC623E1357}" destId="{B5315990-5DCE-4F7A-B74C-B335CE282EED}" srcOrd="0" destOrd="0" presId="urn:microsoft.com/office/officeart/2005/8/layout/cycle5"/>
    <dgm:cxn modelId="{77BCC714-9174-40A0-96EE-63CEC4A9D4A7}" type="presOf" srcId="{76B5EF70-11B4-4519-88C3-B27511FEB9F5}" destId="{FA59F4A8-2BD4-4169-A42E-078457C29166}" srcOrd="0" destOrd="0" presId="urn:microsoft.com/office/officeart/2005/8/layout/cycle5"/>
    <dgm:cxn modelId="{EEB24ED0-4667-4E5E-BE28-7B41C1CD2387}" srcId="{847E183F-6805-41C7-B75D-659F7BD34899}" destId="{3EB42AAE-2FF0-4C16-94DC-9BF5397759D1}" srcOrd="0" destOrd="0" parTransId="{4FE39835-E163-48C5-86F7-B564CE7D6F77}" sibTransId="{7ED75A5E-9A7B-4B26-AF5A-E5BB0CD027AD}"/>
    <dgm:cxn modelId="{268C2225-94F4-4F9E-9018-EA39A5833065}" srcId="{847E183F-6805-41C7-B75D-659F7BD34899}" destId="{007BB4F6-F522-4781-A8C2-A9CC623E1357}" srcOrd="5" destOrd="0" parTransId="{74B7096B-E73E-4AA8-820C-88BD7D1ECFAD}" sibTransId="{10D78756-1004-4E81-A4A3-3A5C90E5CEAE}"/>
    <dgm:cxn modelId="{4B8A0456-0B2B-46FD-BFE1-179738A483BD}" type="presOf" srcId="{FD4AAE9C-D8D4-4605-B238-E1394B4855D5}" destId="{350604D1-BF6F-4679-91A6-E9C601035CB0}" srcOrd="0" destOrd="0" presId="urn:microsoft.com/office/officeart/2005/8/layout/cycle5"/>
    <dgm:cxn modelId="{E6D961C3-08FB-488B-A9AD-907AA6E64D36}" type="presOf" srcId="{7FCB335A-5DCC-42A5-8146-F7CC6B7F5E14}" destId="{A076D518-0B4C-46CE-BB0E-BF73C3F5223D}" srcOrd="0" destOrd="0" presId="urn:microsoft.com/office/officeart/2005/8/layout/cycle5"/>
    <dgm:cxn modelId="{6AE68230-7E98-4EDE-8845-95B09B94FF94}" type="presOf" srcId="{18BD1A87-943B-4451-B915-A1F46205C24B}" destId="{DE88328E-0505-4C7B-8B2D-2635BACCC8C5}" srcOrd="0" destOrd="0" presId="urn:microsoft.com/office/officeart/2005/8/layout/cycle5"/>
    <dgm:cxn modelId="{490CB0D5-5051-47EC-A691-32DDAE542A62}" type="presOf" srcId="{3EB42AAE-2FF0-4C16-94DC-9BF5397759D1}" destId="{12364D98-80B7-42BD-B907-FC3648DB2B97}" srcOrd="0" destOrd="0" presId="urn:microsoft.com/office/officeart/2005/8/layout/cycle5"/>
    <dgm:cxn modelId="{549A3F42-9920-4116-8E33-7BA877D3BAE9}" srcId="{847E183F-6805-41C7-B75D-659F7BD34899}" destId="{761154BA-B781-4164-ADDD-4FA91A76C7E5}" srcOrd="2" destOrd="0" parTransId="{43D7B291-F660-4735-8196-DE01A46C57D4}" sibTransId="{A1F9EDC1-2B70-4738-B3C3-A9ABA36FB868}"/>
    <dgm:cxn modelId="{7EDCCCA3-6A42-4202-842C-519021835882}" type="presOf" srcId="{847E183F-6805-41C7-B75D-659F7BD34899}" destId="{7EB0C428-BCB8-4640-9BA1-43BAE4799C77}" srcOrd="0" destOrd="0" presId="urn:microsoft.com/office/officeart/2005/8/layout/cycle5"/>
    <dgm:cxn modelId="{5A45A2F1-F09A-4862-B18B-0B914CE17F6E}" type="presOf" srcId="{6AE2A70C-F576-49B5-B19F-A1544DC23C76}" destId="{7D0B3075-395C-4909-8993-C0C1F7B32B88}" srcOrd="0" destOrd="0" presId="urn:microsoft.com/office/officeart/2005/8/layout/cycle5"/>
    <dgm:cxn modelId="{10E4BB6C-0E31-4FA0-BC95-B5661EE20553}" type="presOf" srcId="{A1F9EDC1-2B70-4738-B3C3-A9ABA36FB868}" destId="{CDF4FACD-4F6F-41B3-B037-EB980CD301AF}" srcOrd="0" destOrd="0" presId="urn:microsoft.com/office/officeart/2005/8/layout/cycle5"/>
    <dgm:cxn modelId="{41799783-CF52-42E3-BF4C-B8062F9965CE}" srcId="{847E183F-6805-41C7-B75D-659F7BD34899}" destId="{6AE2A70C-F576-49B5-B19F-A1544DC23C76}" srcOrd="3" destOrd="0" parTransId="{E666B401-705B-4C26-8B13-B13649CA961E}" sibTransId="{7FCB335A-5DCC-42A5-8146-F7CC6B7F5E14}"/>
    <dgm:cxn modelId="{5AACF29A-EC48-4C99-AA96-1754CE04C1A1}" srcId="{847E183F-6805-41C7-B75D-659F7BD34899}" destId="{76B5EF70-11B4-4519-88C3-B27511FEB9F5}" srcOrd="1" destOrd="0" parTransId="{4F3F6D14-D960-4D49-9E8F-91340C06DEF2}" sibTransId="{3B9B1C90-DBBC-4145-8DC4-06B0F316FDA3}"/>
    <dgm:cxn modelId="{7A7CDD33-3D8F-4FCE-9D1D-CBA6E99E866D}" type="presOf" srcId="{7ED75A5E-9A7B-4B26-AF5A-E5BB0CD027AD}" destId="{05341E92-AF38-4EA9-900E-90C0A87623E5}" srcOrd="0" destOrd="0" presId="urn:microsoft.com/office/officeart/2005/8/layout/cycle5"/>
    <dgm:cxn modelId="{DF85FE6F-A9F4-422C-BB95-4980B7CFD04A}" type="presOf" srcId="{3B9B1C90-DBBC-4145-8DC4-06B0F316FDA3}" destId="{C05707A2-7796-45E9-900A-A72EDCF17F0B}" srcOrd="0" destOrd="0" presId="urn:microsoft.com/office/officeart/2005/8/layout/cycle5"/>
    <dgm:cxn modelId="{E1C05A90-1624-4AC7-93FD-2645BA54E28C}" type="presParOf" srcId="{7EB0C428-BCB8-4640-9BA1-43BAE4799C77}" destId="{12364D98-80B7-42BD-B907-FC3648DB2B97}" srcOrd="0" destOrd="0" presId="urn:microsoft.com/office/officeart/2005/8/layout/cycle5"/>
    <dgm:cxn modelId="{99DE8DAB-A394-49B6-943C-B5A5DBAE4248}" type="presParOf" srcId="{7EB0C428-BCB8-4640-9BA1-43BAE4799C77}" destId="{0FD95642-2EBC-4CA8-8EC7-A92A7B49E35C}" srcOrd="1" destOrd="0" presId="urn:microsoft.com/office/officeart/2005/8/layout/cycle5"/>
    <dgm:cxn modelId="{DA176823-49E1-4C61-83AE-1C74AF3D1EF1}" type="presParOf" srcId="{7EB0C428-BCB8-4640-9BA1-43BAE4799C77}" destId="{05341E92-AF38-4EA9-900E-90C0A87623E5}" srcOrd="2" destOrd="0" presId="urn:microsoft.com/office/officeart/2005/8/layout/cycle5"/>
    <dgm:cxn modelId="{DC7BC21E-2406-4EE2-A08E-2F4F4CB49199}" type="presParOf" srcId="{7EB0C428-BCB8-4640-9BA1-43BAE4799C77}" destId="{FA59F4A8-2BD4-4169-A42E-078457C29166}" srcOrd="3" destOrd="0" presId="urn:microsoft.com/office/officeart/2005/8/layout/cycle5"/>
    <dgm:cxn modelId="{C253C322-D935-490C-ADD8-A5872B1D9651}" type="presParOf" srcId="{7EB0C428-BCB8-4640-9BA1-43BAE4799C77}" destId="{8256B138-56C5-4692-A373-A3EF739ACA89}" srcOrd="4" destOrd="0" presId="urn:microsoft.com/office/officeart/2005/8/layout/cycle5"/>
    <dgm:cxn modelId="{0CC87580-88EC-4E4E-B7A9-18C10267F02F}" type="presParOf" srcId="{7EB0C428-BCB8-4640-9BA1-43BAE4799C77}" destId="{C05707A2-7796-45E9-900A-A72EDCF17F0B}" srcOrd="5" destOrd="0" presId="urn:microsoft.com/office/officeart/2005/8/layout/cycle5"/>
    <dgm:cxn modelId="{F2AC5DCC-A79C-4A52-9027-7F0E64BCA99C}" type="presParOf" srcId="{7EB0C428-BCB8-4640-9BA1-43BAE4799C77}" destId="{80D93167-867E-4E6A-B5F9-5467638EBE51}" srcOrd="6" destOrd="0" presId="urn:microsoft.com/office/officeart/2005/8/layout/cycle5"/>
    <dgm:cxn modelId="{1D4873B7-6190-4C3B-9836-690435E5646D}" type="presParOf" srcId="{7EB0C428-BCB8-4640-9BA1-43BAE4799C77}" destId="{42885315-8B23-4419-926E-6377CB9E707F}" srcOrd="7" destOrd="0" presId="urn:microsoft.com/office/officeart/2005/8/layout/cycle5"/>
    <dgm:cxn modelId="{37CDC576-3440-4F84-A038-6E6B06944AA2}" type="presParOf" srcId="{7EB0C428-BCB8-4640-9BA1-43BAE4799C77}" destId="{CDF4FACD-4F6F-41B3-B037-EB980CD301AF}" srcOrd="8" destOrd="0" presId="urn:microsoft.com/office/officeart/2005/8/layout/cycle5"/>
    <dgm:cxn modelId="{C6BAD08B-842B-4602-AF22-E23F6A7DFE62}" type="presParOf" srcId="{7EB0C428-BCB8-4640-9BA1-43BAE4799C77}" destId="{7D0B3075-395C-4909-8993-C0C1F7B32B88}" srcOrd="9" destOrd="0" presId="urn:microsoft.com/office/officeart/2005/8/layout/cycle5"/>
    <dgm:cxn modelId="{A4D91CAC-9A1C-482F-ABAD-A40DF42679B8}" type="presParOf" srcId="{7EB0C428-BCB8-4640-9BA1-43BAE4799C77}" destId="{99DC38A9-61BA-47A1-896C-AE5F2A507084}" srcOrd="10" destOrd="0" presId="urn:microsoft.com/office/officeart/2005/8/layout/cycle5"/>
    <dgm:cxn modelId="{C7DE96B0-21BE-4CBC-8B8A-9AB348778F6E}" type="presParOf" srcId="{7EB0C428-BCB8-4640-9BA1-43BAE4799C77}" destId="{A076D518-0B4C-46CE-BB0E-BF73C3F5223D}" srcOrd="11" destOrd="0" presId="urn:microsoft.com/office/officeart/2005/8/layout/cycle5"/>
    <dgm:cxn modelId="{64BFF80C-C756-4717-A2B4-AF397ECBADD6}" type="presParOf" srcId="{7EB0C428-BCB8-4640-9BA1-43BAE4799C77}" destId="{350604D1-BF6F-4679-91A6-E9C601035CB0}" srcOrd="12" destOrd="0" presId="urn:microsoft.com/office/officeart/2005/8/layout/cycle5"/>
    <dgm:cxn modelId="{58CC6A04-34DE-447D-BC2D-7EAC02AC818B}" type="presParOf" srcId="{7EB0C428-BCB8-4640-9BA1-43BAE4799C77}" destId="{F63A6355-3276-4E94-AEA9-3532D4034C67}" srcOrd="13" destOrd="0" presId="urn:microsoft.com/office/officeart/2005/8/layout/cycle5"/>
    <dgm:cxn modelId="{C7248254-1868-47F7-97DE-A15AE4AE6B9C}" type="presParOf" srcId="{7EB0C428-BCB8-4640-9BA1-43BAE4799C77}" destId="{DE88328E-0505-4C7B-8B2D-2635BACCC8C5}" srcOrd="14" destOrd="0" presId="urn:microsoft.com/office/officeart/2005/8/layout/cycle5"/>
    <dgm:cxn modelId="{E994AC1E-E08C-4F4A-98E8-1646079DCD38}" type="presParOf" srcId="{7EB0C428-BCB8-4640-9BA1-43BAE4799C77}" destId="{B5315990-5DCE-4F7A-B74C-B335CE282EED}" srcOrd="15" destOrd="0" presId="urn:microsoft.com/office/officeart/2005/8/layout/cycle5"/>
    <dgm:cxn modelId="{04370460-C170-4739-B768-4C53D8B41577}" type="presParOf" srcId="{7EB0C428-BCB8-4640-9BA1-43BAE4799C77}" destId="{1F1ADFF3-B469-407D-A6D8-DE59B14692A7}" srcOrd="16" destOrd="0" presId="urn:microsoft.com/office/officeart/2005/8/layout/cycle5"/>
    <dgm:cxn modelId="{6D791E9A-B6BE-4ACC-A04E-0230B8A265E1}" type="presParOf" srcId="{7EB0C428-BCB8-4640-9BA1-43BAE4799C77}" destId="{459B3BC4-7A50-4E44-9930-DA61D6EBC769}" srcOrd="17"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47E183F-6805-41C7-B75D-659F7BD34899}"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nl-BE"/>
        </a:p>
      </dgm:t>
    </dgm:pt>
    <dgm:pt modelId="{3EB42AAE-2FF0-4C16-94DC-9BF5397759D1}">
      <dgm:prSet phldrT="[Tekst]" custT="1"/>
      <dgm:spPr>
        <a:solidFill>
          <a:schemeClr val="accent2"/>
        </a:solidFill>
      </dgm:spPr>
      <dgm:t>
        <a:bodyPr/>
        <a:lstStyle/>
        <a:p>
          <a:r>
            <a:rPr lang="nl-BE" sz="1800" dirty="0" smtClean="0"/>
            <a:t>vraag</a:t>
          </a:r>
          <a:endParaRPr lang="nl-BE" sz="1800" dirty="0"/>
        </a:p>
      </dgm:t>
    </dgm:pt>
    <dgm:pt modelId="{4FE39835-E163-48C5-86F7-B564CE7D6F77}" type="parTrans" cxnId="{EEB24ED0-4667-4E5E-BE28-7B41C1CD2387}">
      <dgm:prSet/>
      <dgm:spPr/>
      <dgm:t>
        <a:bodyPr/>
        <a:lstStyle/>
        <a:p>
          <a:endParaRPr lang="nl-BE" sz="2400"/>
        </a:p>
      </dgm:t>
    </dgm:pt>
    <dgm:pt modelId="{7ED75A5E-9A7B-4B26-AF5A-E5BB0CD027AD}" type="sibTrans" cxnId="{EEB24ED0-4667-4E5E-BE28-7B41C1CD2387}">
      <dgm:prSet/>
      <dgm:spPr>
        <a:ln>
          <a:solidFill>
            <a:schemeClr val="accent2"/>
          </a:solidFill>
        </a:ln>
      </dgm:spPr>
      <dgm:t>
        <a:bodyPr/>
        <a:lstStyle/>
        <a:p>
          <a:endParaRPr lang="nl-BE" sz="2400"/>
        </a:p>
      </dgm:t>
    </dgm:pt>
    <dgm:pt modelId="{76B5EF70-11B4-4519-88C3-B27511FEB9F5}">
      <dgm:prSet phldrT="[Tekst]" custT="1"/>
      <dgm:spPr>
        <a:solidFill>
          <a:schemeClr val="accent2"/>
        </a:solidFill>
      </dgm:spPr>
      <dgm:t>
        <a:bodyPr/>
        <a:lstStyle/>
        <a:p>
          <a:r>
            <a:rPr lang="nl-BE" sz="1800" dirty="0" smtClean="0"/>
            <a:t>Plan en verzamel</a:t>
          </a:r>
          <a:endParaRPr lang="nl-BE" sz="1800" dirty="0"/>
        </a:p>
      </dgm:t>
    </dgm:pt>
    <dgm:pt modelId="{4F3F6D14-D960-4D49-9E8F-91340C06DEF2}" type="parTrans" cxnId="{5AACF29A-EC48-4C99-AA96-1754CE04C1A1}">
      <dgm:prSet/>
      <dgm:spPr/>
      <dgm:t>
        <a:bodyPr/>
        <a:lstStyle/>
        <a:p>
          <a:endParaRPr lang="nl-BE" sz="2400"/>
        </a:p>
      </dgm:t>
    </dgm:pt>
    <dgm:pt modelId="{3B9B1C90-DBBC-4145-8DC4-06B0F316FDA3}" type="sibTrans" cxnId="{5AACF29A-EC48-4C99-AA96-1754CE04C1A1}">
      <dgm:prSet/>
      <dgm:spPr>
        <a:ln>
          <a:solidFill>
            <a:schemeClr val="accent2"/>
          </a:solidFill>
        </a:ln>
      </dgm:spPr>
      <dgm:t>
        <a:bodyPr/>
        <a:lstStyle/>
        <a:p>
          <a:endParaRPr lang="nl-BE" sz="2400"/>
        </a:p>
      </dgm:t>
    </dgm:pt>
    <dgm:pt modelId="{761154BA-B781-4164-ADDD-4FA91A76C7E5}">
      <dgm:prSet phldrT="[Tekst]" custT="1"/>
      <dgm:spPr>
        <a:solidFill>
          <a:schemeClr val="accent6"/>
        </a:solidFill>
      </dgm:spPr>
      <dgm:t>
        <a:bodyPr/>
        <a:lstStyle/>
        <a:p>
          <a:r>
            <a:rPr lang="nl-BE" sz="1800" dirty="0" smtClean="0"/>
            <a:t>analyseer</a:t>
          </a:r>
          <a:endParaRPr lang="nl-BE" sz="1800" dirty="0"/>
        </a:p>
      </dgm:t>
    </dgm:pt>
    <dgm:pt modelId="{43D7B291-F660-4735-8196-DE01A46C57D4}" type="parTrans" cxnId="{549A3F42-9920-4116-8E33-7BA877D3BAE9}">
      <dgm:prSet/>
      <dgm:spPr/>
      <dgm:t>
        <a:bodyPr/>
        <a:lstStyle/>
        <a:p>
          <a:endParaRPr lang="nl-BE" sz="2400"/>
        </a:p>
      </dgm:t>
    </dgm:pt>
    <dgm:pt modelId="{A1F9EDC1-2B70-4738-B3C3-A9ABA36FB868}" type="sibTrans" cxnId="{549A3F42-9920-4116-8E33-7BA877D3BAE9}">
      <dgm:prSet/>
      <dgm:spPr>
        <a:ln>
          <a:solidFill>
            <a:schemeClr val="accent2"/>
          </a:solidFill>
        </a:ln>
      </dgm:spPr>
      <dgm:t>
        <a:bodyPr/>
        <a:lstStyle/>
        <a:p>
          <a:endParaRPr lang="nl-BE" sz="2400"/>
        </a:p>
      </dgm:t>
    </dgm:pt>
    <dgm:pt modelId="{007BB4F6-F522-4781-A8C2-A9CC623E1357}">
      <dgm:prSet phldrT="[Tekst]" custT="1"/>
      <dgm:spPr>
        <a:solidFill>
          <a:schemeClr val="accent2"/>
        </a:solidFill>
      </dgm:spPr>
      <dgm:t>
        <a:bodyPr/>
        <a:lstStyle/>
        <a:p>
          <a:r>
            <a:rPr lang="nl-BE" sz="1800" dirty="0" smtClean="0"/>
            <a:t>gebruik</a:t>
          </a:r>
          <a:endParaRPr lang="nl-BE" sz="1800" dirty="0"/>
        </a:p>
      </dgm:t>
    </dgm:pt>
    <dgm:pt modelId="{74B7096B-E73E-4AA8-820C-88BD7D1ECFAD}" type="parTrans" cxnId="{268C2225-94F4-4F9E-9018-EA39A5833065}">
      <dgm:prSet/>
      <dgm:spPr/>
      <dgm:t>
        <a:bodyPr/>
        <a:lstStyle/>
        <a:p>
          <a:endParaRPr lang="nl-BE" sz="2400"/>
        </a:p>
      </dgm:t>
    </dgm:pt>
    <dgm:pt modelId="{10D78756-1004-4E81-A4A3-3A5C90E5CEAE}" type="sibTrans" cxnId="{268C2225-94F4-4F9E-9018-EA39A5833065}">
      <dgm:prSet/>
      <dgm:spPr>
        <a:ln>
          <a:solidFill>
            <a:schemeClr val="accent2"/>
          </a:solidFill>
        </a:ln>
      </dgm:spPr>
      <dgm:t>
        <a:bodyPr/>
        <a:lstStyle/>
        <a:p>
          <a:endParaRPr lang="nl-BE" sz="2400"/>
        </a:p>
      </dgm:t>
    </dgm:pt>
    <dgm:pt modelId="{6AE2A70C-F576-49B5-B19F-A1544DC23C76}">
      <dgm:prSet phldrT="[Tekst]" custT="1"/>
      <dgm:spPr>
        <a:solidFill>
          <a:schemeClr val="accent2"/>
        </a:solidFill>
      </dgm:spPr>
      <dgm:t>
        <a:bodyPr/>
        <a:lstStyle/>
        <a:p>
          <a:r>
            <a:rPr lang="nl-BE" sz="1800" dirty="0" smtClean="0"/>
            <a:t>interpreteer</a:t>
          </a:r>
          <a:endParaRPr lang="nl-BE" sz="1800" dirty="0"/>
        </a:p>
      </dgm:t>
    </dgm:pt>
    <dgm:pt modelId="{E666B401-705B-4C26-8B13-B13649CA961E}" type="parTrans" cxnId="{41799783-CF52-42E3-BF4C-B8062F9965CE}">
      <dgm:prSet/>
      <dgm:spPr/>
      <dgm:t>
        <a:bodyPr/>
        <a:lstStyle/>
        <a:p>
          <a:endParaRPr lang="nl-BE"/>
        </a:p>
      </dgm:t>
    </dgm:pt>
    <dgm:pt modelId="{7FCB335A-5DCC-42A5-8146-F7CC6B7F5E14}" type="sibTrans" cxnId="{41799783-CF52-42E3-BF4C-B8062F9965CE}">
      <dgm:prSet/>
      <dgm:spPr>
        <a:ln>
          <a:solidFill>
            <a:schemeClr val="accent2"/>
          </a:solidFill>
        </a:ln>
      </dgm:spPr>
      <dgm:t>
        <a:bodyPr/>
        <a:lstStyle/>
        <a:p>
          <a:endParaRPr lang="nl-BE"/>
        </a:p>
      </dgm:t>
    </dgm:pt>
    <dgm:pt modelId="{FD4AAE9C-D8D4-4605-B238-E1394B4855D5}">
      <dgm:prSet phldrT="[Tekst]" custT="1"/>
      <dgm:spPr>
        <a:solidFill>
          <a:schemeClr val="accent2"/>
        </a:solidFill>
      </dgm:spPr>
      <dgm:t>
        <a:bodyPr/>
        <a:lstStyle/>
        <a:p>
          <a:r>
            <a:rPr lang="nl-BE" sz="1800" dirty="0" smtClean="0"/>
            <a:t>communiceer</a:t>
          </a:r>
          <a:endParaRPr lang="nl-BE" sz="1800" dirty="0"/>
        </a:p>
      </dgm:t>
    </dgm:pt>
    <dgm:pt modelId="{18BD1A87-943B-4451-B915-A1F46205C24B}" type="sibTrans" cxnId="{E532ACC1-EFA0-410C-9154-955104177BD4}">
      <dgm:prSet/>
      <dgm:spPr>
        <a:ln>
          <a:solidFill>
            <a:schemeClr val="accent2"/>
          </a:solidFill>
        </a:ln>
      </dgm:spPr>
      <dgm:t>
        <a:bodyPr/>
        <a:lstStyle/>
        <a:p>
          <a:endParaRPr lang="nl-BE"/>
        </a:p>
      </dgm:t>
    </dgm:pt>
    <dgm:pt modelId="{8D21E9D7-F63C-4A11-B15B-BD8592ECA419}" type="parTrans" cxnId="{E532ACC1-EFA0-410C-9154-955104177BD4}">
      <dgm:prSet/>
      <dgm:spPr/>
      <dgm:t>
        <a:bodyPr/>
        <a:lstStyle/>
        <a:p>
          <a:endParaRPr lang="nl-BE"/>
        </a:p>
      </dgm:t>
    </dgm:pt>
    <dgm:pt modelId="{7EB0C428-BCB8-4640-9BA1-43BAE4799C77}" type="pres">
      <dgm:prSet presAssocID="{847E183F-6805-41C7-B75D-659F7BD34899}" presName="cycle" presStyleCnt="0">
        <dgm:presLayoutVars>
          <dgm:dir/>
          <dgm:resizeHandles val="exact"/>
        </dgm:presLayoutVars>
      </dgm:prSet>
      <dgm:spPr/>
      <dgm:t>
        <a:bodyPr/>
        <a:lstStyle/>
        <a:p>
          <a:endParaRPr lang="nl-BE"/>
        </a:p>
      </dgm:t>
    </dgm:pt>
    <dgm:pt modelId="{12364D98-80B7-42BD-B907-FC3648DB2B97}" type="pres">
      <dgm:prSet presAssocID="{3EB42AAE-2FF0-4C16-94DC-9BF5397759D1}" presName="node" presStyleLbl="node1" presStyleIdx="0" presStyleCnt="6" custScaleX="129987">
        <dgm:presLayoutVars>
          <dgm:bulletEnabled val="1"/>
        </dgm:presLayoutVars>
      </dgm:prSet>
      <dgm:spPr/>
      <dgm:t>
        <a:bodyPr/>
        <a:lstStyle/>
        <a:p>
          <a:endParaRPr lang="nl-BE"/>
        </a:p>
      </dgm:t>
    </dgm:pt>
    <dgm:pt modelId="{0FD95642-2EBC-4CA8-8EC7-A92A7B49E35C}" type="pres">
      <dgm:prSet presAssocID="{3EB42AAE-2FF0-4C16-94DC-9BF5397759D1}" presName="spNode" presStyleCnt="0"/>
      <dgm:spPr/>
      <dgm:t>
        <a:bodyPr/>
        <a:lstStyle/>
        <a:p>
          <a:endParaRPr lang="nl-BE"/>
        </a:p>
      </dgm:t>
    </dgm:pt>
    <dgm:pt modelId="{05341E92-AF38-4EA9-900E-90C0A87623E5}" type="pres">
      <dgm:prSet presAssocID="{7ED75A5E-9A7B-4B26-AF5A-E5BB0CD027AD}" presName="sibTrans" presStyleLbl="sibTrans1D1" presStyleIdx="0" presStyleCnt="6"/>
      <dgm:spPr/>
      <dgm:t>
        <a:bodyPr/>
        <a:lstStyle/>
        <a:p>
          <a:endParaRPr lang="nl-BE"/>
        </a:p>
      </dgm:t>
    </dgm:pt>
    <dgm:pt modelId="{FA59F4A8-2BD4-4169-A42E-078457C29166}" type="pres">
      <dgm:prSet presAssocID="{76B5EF70-11B4-4519-88C3-B27511FEB9F5}" presName="node" presStyleLbl="node1" presStyleIdx="1" presStyleCnt="6" custScaleX="129987">
        <dgm:presLayoutVars>
          <dgm:bulletEnabled val="1"/>
        </dgm:presLayoutVars>
      </dgm:prSet>
      <dgm:spPr/>
      <dgm:t>
        <a:bodyPr/>
        <a:lstStyle/>
        <a:p>
          <a:endParaRPr lang="nl-BE"/>
        </a:p>
      </dgm:t>
    </dgm:pt>
    <dgm:pt modelId="{8256B138-56C5-4692-A373-A3EF739ACA89}" type="pres">
      <dgm:prSet presAssocID="{76B5EF70-11B4-4519-88C3-B27511FEB9F5}" presName="spNode" presStyleCnt="0"/>
      <dgm:spPr/>
      <dgm:t>
        <a:bodyPr/>
        <a:lstStyle/>
        <a:p>
          <a:endParaRPr lang="nl-BE"/>
        </a:p>
      </dgm:t>
    </dgm:pt>
    <dgm:pt modelId="{C05707A2-7796-45E9-900A-A72EDCF17F0B}" type="pres">
      <dgm:prSet presAssocID="{3B9B1C90-DBBC-4145-8DC4-06B0F316FDA3}" presName="sibTrans" presStyleLbl="sibTrans1D1" presStyleIdx="1" presStyleCnt="6"/>
      <dgm:spPr/>
      <dgm:t>
        <a:bodyPr/>
        <a:lstStyle/>
        <a:p>
          <a:endParaRPr lang="nl-BE"/>
        </a:p>
      </dgm:t>
    </dgm:pt>
    <dgm:pt modelId="{80D93167-867E-4E6A-B5F9-5467638EBE51}" type="pres">
      <dgm:prSet presAssocID="{761154BA-B781-4164-ADDD-4FA91A76C7E5}" presName="node" presStyleLbl="node1" presStyleIdx="2" presStyleCnt="6" custScaleX="129987" custRadScaleRad="103551" custRadScaleInc="-68167">
        <dgm:presLayoutVars>
          <dgm:bulletEnabled val="1"/>
        </dgm:presLayoutVars>
      </dgm:prSet>
      <dgm:spPr/>
      <dgm:t>
        <a:bodyPr/>
        <a:lstStyle/>
        <a:p>
          <a:endParaRPr lang="nl-BE"/>
        </a:p>
      </dgm:t>
    </dgm:pt>
    <dgm:pt modelId="{42885315-8B23-4419-926E-6377CB9E707F}" type="pres">
      <dgm:prSet presAssocID="{761154BA-B781-4164-ADDD-4FA91A76C7E5}" presName="spNode" presStyleCnt="0"/>
      <dgm:spPr/>
      <dgm:t>
        <a:bodyPr/>
        <a:lstStyle/>
        <a:p>
          <a:endParaRPr lang="nl-BE"/>
        </a:p>
      </dgm:t>
    </dgm:pt>
    <dgm:pt modelId="{CDF4FACD-4F6F-41B3-B037-EB980CD301AF}" type="pres">
      <dgm:prSet presAssocID="{A1F9EDC1-2B70-4738-B3C3-A9ABA36FB868}" presName="sibTrans" presStyleLbl="sibTrans1D1" presStyleIdx="2" presStyleCnt="6"/>
      <dgm:spPr/>
      <dgm:t>
        <a:bodyPr/>
        <a:lstStyle/>
        <a:p>
          <a:endParaRPr lang="nl-BE"/>
        </a:p>
      </dgm:t>
    </dgm:pt>
    <dgm:pt modelId="{7D0B3075-395C-4909-8993-C0C1F7B32B88}" type="pres">
      <dgm:prSet presAssocID="{6AE2A70C-F576-49B5-B19F-A1544DC23C76}" presName="node" presStyleLbl="node1" presStyleIdx="3" presStyleCnt="6" custScaleX="129987">
        <dgm:presLayoutVars>
          <dgm:bulletEnabled val="1"/>
        </dgm:presLayoutVars>
      </dgm:prSet>
      <dgm:spPr/>
      <dgm:t>
        <a:bodyPr/>
        <a:lstStyle/>
        <a:p>
          <a:endParaRPr lang="nl-BE"/>
        </a:p>
      </dgm:t>
    </dgm:pt>
    <dgm:pt modelId="{99DC38A9-61BA-47A1-896C-AE5F2A507084}" type="pres">
      <dgm:prSet presAssocID="{6AE2A70C-F576-49B5-B19F-A1544DC23C76}" presName="spNode" presStyleCnt="0"/>
      <dgm:spPr/>
    </dgm:pt>
    <dgm:pt modelId="{A076D518-0B4C-46CE-BB0E-BF73C3F5223D}" type="pres">
      <dgm:prSet presAssocID="{7FCB335A-5DCC-42A5-8146-F7CC6B7F5E14}" presName="sibTrans" presStyleLbl="sibTrans1D1" presStyleIdx="3" presStyleCnt="6"/>
      <dgm:spPr/>
      <dgm:t>
        <a:bodyPr/>
        <a:lstStyle/>
        <a:p>
          <a:endParaRPr lang="nl-BE"/>
        </a:p>
      </dgm:t>
    </dgm:pt>
    <dgm:pt modelId="{350604D1-BF6F-4679-91A6-E9C601035CB0}" type="pres">
      <dgm:prSet presAssocID="{FD4AAE9C-D8D4-4605-B238-E1394B4855D5}" presName="node" presStyleLbl="node1" presStyleIdx="4" presStyleCnt="6" custScaleX="129987" custRadScaleRad="104427" custRadScaleInc="48147">
        <dgm:presLayoutVars>
          <dgm:bulletEnabled val="1"/>
        </dgm:presLayoutVars>
      </dgm:prSet>
      <dgm:spPr/>
      <dgm:t>
        <a:bodyPr/>
        <a:lstStyle/>
        <a:p>
          <a:endParaRPr lang="nl-BE"/>
        </a:p>
      </dgm:t>
    </dgm:pt>
    <dgm:pt modelId="{F63A6355-3276-4E94-AEA9-3532D4034C67}" type="pres">
      <dgm:prSet presAssocID="{FD4AAE9C-D8D4-4605-B238-E1394B4855D5}" presName="spNode" presStyleCnt="0"/>
      <dgm:spPr/>
      <dgm:t>
        <a:bodyPr/>
        <a:lstStyle/>
        <a:p>
          <a:endParaRPr lang="nl-BE"/>
        </a:p>
      </dgm:t>
    </dgm:pt>
    <dgm:pt modelId="{DE88328E-0505-4C7B-8B2D-2635BACCC8C5}" type="pres">
      <dgm:prSet presAssocID="{18BD1A87-943B-4451-B915-A1F46205C24B}" presName="sibTrans" presStyleLbl="sibTrans1D1" presStyleIdx="4" presStyleCnt="6"/>
      <dgm:spPr/>
      <dgm:t>
        <a:bodyPr/>
        <a:lstStyle/>
        <a:p>
          <a:endParaRPr lang="nl-BE"/>
        </a:p>
      </dgm:t>
    </dgm:pt>
    <dgm:pt modelId="{B5315990-5DCE-4F7A-B74C-B335CE282EED}" type="pres">
      <dgm:prSet presAssocID="{007BB4F6-F522-4781-A8C2-A9CC623E1357}" presName="node" presStyleLbl="node1" presStyleIdx="5" presStyleCnt="6" custScaleX="129987">
        <dgm:presLayoutVars>
          <dgm:bulletEnabled val="1"/>
        </dgm:presLayoutVars>
      </dgm:prSet>
      <dgm:spPr/>
      <dgm:t>
        <a:bodyPr/>
        <a:lstStyle/>
        <a:p>
          <a:endParaRPr lang="nl-BE"/>
        </a:p>
      </dgm:t>
    </dgm:pt>
    <dgm:pt modelId="{1F1ADFF3-B469-407D-A6D8-DE59B14692A7}" type="pres">
      <dgm:prSet presAssocID="{007BB4F6-F522-4781-A8C2-A9CC623E1357}" presName="spNode" presStyleCnt="0"/>
      <dgm:spPr/>
      <dgm:t>
        <a:bodyPr/>
        <a:lstStyle/>
        <a:p>
          <a:endParaRPr lang="nl-BE"/>
        </a:p>
      </dgm:t>
    </dgm:pt>
    <dgm:pt modelId="{459B3BC4-7A50-4E44-9930-DA61D6EBC769}" type="pres">
      <dgm:prSet presAssocID="{10D78756-1004-4E81-A4A3-3A5C90E5CEAE}" presName="sibTrans" presStyleLbl="sibTrans1D1" presStyleIdx="5" presStyleCnt="6"/>
      <dgm:spPr/>
      <dgm:t>
        <a:bodyPr/>
        <a:lstStyle/>
        <a:p>
          <a:endParaRPr lang="nl-BE"/>
        </a:p>
      </dgm:t>
    </dgm:pt>
  </dgm:ptLst>
  <dgm:cxnLst>
    <dgm:cxn modelId="{9BAD6311-09EC-421E-9125-5245DEB1FF8E}" type="presOf" srcId="{6AE2A70C-F576-49B5-B19F-A1544DC23C76}" destId="{7D0B3075-395C-4909-8993-C0C1F7B32B88}" srcOrd="0" destOrd="0" presId="urn:microsoft.com/office/officeart/2005/8/layout/cycle5"/>
    <dgm:cxn modelId="{CE5D6FFD-9AA0-472C-BCFD-5DDA7E26C960}" type="presOf" srcId="{FD4AAE9C-D8D4-4605-B238-E1394B4855D5}" destId="{350604D1-BF6F-4679-91A6-E9C601035CB0}" srcOrd="0" destOrd="0" presId="urn:microsoft.com/office/officeart/2005/8/layout/cycle5"/>
    <dgm:cxn modelId="{6F0D68E6-5B3E-4D02-AEB1-E2FF16B4AF6E}" type="presOf" srcId="{3EB42AAE-2FF0-4C16-94DC-9BF5397759D1}" destId="{12364D98-80B7-42BD-B907-FC3648DB2B97}" srcOrd="0" destOrd="0" presId="urn:microsoft.com/office/officeart/2005/8/layout/cycle5"/>
    <dgm:cxn modelId="{9577712F-FF23-475F-B4E5-042AC924E640}" type="presOf" srcId="{10D78756-1004-4E81-A4A3-3A5C90E5CEAE}" destId="{459B3BC4-7A50-4E44-9930-DA61D6EBC769}" srcOrd="0" destOrd="0" presId="urn:microsoft.com/office/officeart/2005/8/layout/cycle5"/>
    <dgm:cxn modelId="{41799783-CF52-42E3-BF4C-B8062F9965CE}" srcId="{847E183F-6805-41C7-B75D-659F7BD34899}" destId="{6AE2A70C-F576-49B5-B19F-A1544DC23C76}" srcOrd="3" destOrd="0" parTransId="{E666B401-705B-4C26-8B13-B13649CA961E}" sibTransId="{7FCB335A-5DCC-42A5-8146-F7CC6B7F5E14}"/>
    <dgm:cxn modelId="{268C2225-94F4-4F9E-9018-EA39A5833065}" srcId="{847E183F-6805-41C7-B75D-659F7BD34899}" destId="{007BB4F6-F522-4781-A8C2-A9CC623E1357}" srcOrd="5" destOrd="0" parTransId="{74B7096B-E73E-4AA8-820C-88BD7D1ECFAD}" sibTransId="{10D78756-1004-4E81-A4A3-3A5C90E5CEAE}"/>
    <dgm:cxn modelId="{549A3F42-9920-4116-8E33-7BA877D3BAE9}" srcId="{847E183F-6805-41C7-B75D-659F7BD34899}" destId="{761154BA-B781-4164-ADDD-4FA91A76C7E5}" srcOrd="2" destOrd="0" parTransId="{43D7B291-F660-4735-8196-DE01A46C57D4}" sibTransId="{A1F9EDC1-2B70-4738-B3C3-A9ABA36FB868}"/>
    <dgm:cxn modelId="{B95DE373-C599-45EC-9860-B44DE621116C}" type="presOf" srcId="{7ED75A5E-9A7B-4B26-AF5A-E5BB0CD027AD}" destId="{05341E92-AF38-4EA9-900E-90C0A87623E5}" srcOrd="0" destOrd="0" presId="urn:microsoft.com/office/officeart/2005/8/layout/cycle5"/>
    <dgm:cxn modelId="{7AB456BC-3AAE-43D0-BD71-1F8F0B57B109}" type="presOf" srcId="{7FCB335A-5DCC-42A5-8146-F7CC6B7F5E14}" destId="{A076D518-0B4C-46CE-BB0E-BF73C3F5223D}" srcOrd="0" destOrd="0" presId="urn:microsoft.com/office/officeart/2005/8/layout/cycle5"/>
    <dgm:cxn modelId="{EEB24ED0-4667-4E5E-BE28-7B41C1CD2387}" srcId="{847E183F-6805-41C7-B75D-659F7BD34899}" destId="{3EB42AAE-2FF0-4C16-94DC-9BF5397759D1}" srcOrd="0" destOrd="0" parTransId="{4FE39835-E163-48C5-86F7-B564CE7D6F77}" sibTransId="{7ED75A5E-9A7B-4B26-AF5A-E5BB0CD027AD}"/>
    <dgm:cxn modelId="{E40B18AD-6C17-4434-BCB4-6323B9290704}" type="presOf" srcId="{18BD1A87-943B-4451-B915-A1F46205C24B}" destId="{DE88328E-0505-4C7B-8B2D-2635BACCC8C5}" srcOrd="0" destOrd="0" presId="urn:microsoft.com/office/officeart/2005/8/layout/cycle5"/>
    <dgm:cxn modelId="{B8EBC833-9C37-4291-908D-A330798876DA}" type="presOf" srcId="{3B9B1C90-DBBC-4145-8DC4-06B0F316FDA3}" destId="{C05707A2-7796-45E9-900A-A72EDCF17F0B}" srcOrd="0" destOrd="0" presId="urn:microsoft.com/office/officeart/2005/8/layout/cycle5"/>
    <dgm:cxn modelId="{E532ACC1-EFA0-410C-9154-955104177BD4}" srcId="{847E183F-6805-41C7-B75D-659F7BD34899}" destId="{FD4AAE9C-D8D4-4605-B238-E1394B4855D5}" srcOrd="4" destOrd="0" parTransId="{8D21E9D7-F63C-4A11-B15B-BD8592ECA419}" sibTransId="{18BD1A87-943B-4451-B915-A1F46205C24B}"/>
    <dgm:cxn modelId="{5AACF29A-EC48-4C99-AA96-1754CE04C1A1}" srcId="{847E183F-6805-41C7-B75D-659F7BD34899}" destId="{76B5EF70-11B4-4519-88C3-B27511FEB9F5}" srcOrd="1" destOrd="0" parTransId="{4F3F6D14-D960-4D49-9E8F-91340C06DEF2}" sibTransId="{3B9B1C90-DBBC-4145-8DC4-06B0F316FDA3}"/>
    <dgm:cxn modelId="{D0527609-F30D-4E36-A7D6-11095DE97123}" type="presOf" srcId="{A1F9EDC1-2B70-4738-B3C3-A9ABA36FB868}" destId="{CDF4FACD-4F6F-41B3-B037-EB980CD301AF}" srcOrd="0" destOrd="0" presId="urn:microsoft.com/office/officeart/2005/8/layout/cycle5"/>
    <dgm:cxn modelId="{23D7B7D0-BFF2-4035-A433-F76D4B6D4A55}" type="presOf" srcId="{007BB4F6-F522-4781-A8C2-A9CC623E1357}" destId="{B5315990-5DCE-4F7A-B74C-B335CE282EED}" srcOrd="0" destOrd="0" presId="urn:microsoft.com/office/officeart/2005/8/layout/cycle5"/>
    <dgm:cxn modelId="{4AFEC0D4-6CA5-49F1-A90F-A113AC2F5FA6}" type="presOf" srcId="{761154BA-B781-4164-ADDD-4FA91A76C7E5}" destId="{80D93167-867E-4E6A-B5F9-5467638EBE51}" srcOrd="0" destOrd="0" presId="urn:microsoft.com/office/officeart/2005/8/layout/cycle5"/>
    <dgm:cxn modelId="{A767586C-2977-483D-8F41-2584648DEBE4}" type="presOf" srcId="{847E183F-6805-41C7-B75D-659F7BD34899}" destId="{7EB0C428-BCB8-4640-9BA1-43BAE4799C77}" srcOrd="0" destOrd="0" presId="urn:microsoft.com/office/officeart/2005/8/layout/cycle5"/>
    <dgm:cxn modelId="{A744663F-2282-4266-A265-8A160735E5A7}" type="presOf" srcId="{76B5EF70-11B4-4519-88C3-B27511FEB9F5}" destId="{FA59F4A8-2BD4-4169-A42E-078457C29166}" srcOrd="0" destOrd="0" presId="urn:microsoft.com/office/officeart/2005/8/layout/cycle5"/>
    <dgm:cxn modelId="{34951276-4ED7-4768-B6FF-9D8A8F090AD6}" type="presParOf" srcId="{7EB0C428-BCB8-4640-9BA1-43BAE4799C77}" destId="{12364D98-80B7-42BD-B907-FC3648DB2B97}" srcOrd="0" destOrd="0" presId="urn:microsoft.com/office/officeart/2005/8/layout/cycle5"/>
    <dgm:cxn modelId="{8665F9B7-AA04-4D2C-B80F-1A3C007E9345}" type="presParOf" srcId="{7EB0C428-BCB8-4640-9BA1-43BAE4799C77}" destId="{0FD95642-2EBC-4CA8-8EC7-A92A7B49E35C}" srcOrd="1" destOrd="0" presId="urn:microsoft.com/office/officeart/2005/8/layout/cycle5"/>
    <dgm:cxn modelId="{241CE727-699E-4F12-AA69-01F35E9B14D3}" type="presParOf" srcId="{7EB0C428-BCB8-4640-9BA1-43BAE4799C77}" destId="{05341E92-AF38-4EA9-900E-90C0A87623E5}" srcOrd="2" destOrd="0" presId="urn:microsoft.com/office/officeart/2005/8/layout/cycle5"/>
    <dgm:cxn modelId="{B5A09141-9030-4AEF-A0EE-08B0E7B9908E}" type="presParOf" srcId="{7EB0C428-BCB8-4640-9BA1-43BAE4799C77}" destId="{FA59F4A8-2BD4-4169-A42E-078457C29166}" srcOrd="3" destOrd="0" presId="urn:microsoft.com/office/officeart/2005/8/layout/cycle5"/>
    <dgm:cxn modelId="{FABBF661-9703-4B1A-BB05-007359B1BA97}" type="presParOf" srcId="{7EB0C428-BCB8-4640-9BA1-43BAE4799C77}" destId="{8256B138-56C5-4692-A373-A3EF739ACA89}" srcOrd="4" destOrd="0" presId="urn:microsoft.com/office/officeart/2005/8/layout/cycle5"/>
    <dgm:cxn modelId="{D5B6E64A-19B4-4C6B-8255-9C3BA8765452}" type="presParOf" srcId="{7EB0C428-BCB8-4640-9BA1-43BAE4799C77}" destId="{C05707A2-7796-45E9-900A-A72EDCF17F0B}" srcOrd="5" destOrd="0" presId="urn:microsoft.com/office/officeart/2005/8/layout/cycle5"/>
    <dgm:cxn modelId="{FE61155A-F327-4388-9293-E3EBE96F9851}" type="presParOf" srcId="{7EB0C428-BCB8-4640-9BA1-43BAE4799C77}" destId="{80D93167-867E-4E6A-B5F9-5467638EBE51}" srcOrd="6" destOrd="0" presId="urn:microsoft.com/office/officeart/2005/8/layout/cycle5"/>
    <dgm:cxn modelId="{B5C5042C-96B3-4759-BB24-C996E459466D}" type="presParOf" srcId="{7EB0C428-BCB8-4640-9BA1-43BAE4799C77}" destId="{42885315-8B23-4419-926E-6377CB9E707F}" srcOrd="7" destOrd="0" presId="urn:microsoft.com/office/officeart/2005/8/layout/cycle5"/>
    <dgm:cxn modelId="{436EEA8C-8D54-4B6D-9CF6-8DB89EE9DCEC}" type="presParOf" srcId="{7EB0C428-BCB8-4640-9BA1-43BAE4799C77}" destId="{CDF4FACD-4F6F-41B3-B037-EB980CD301AF}" srcOrd="8" destOrd="0" presId="urn:microsoft.com/office/officeart/2005/8/layout/cycle5"/>
    <dgm:cxn modelId="{16C3CDDD-1B85-452A-B897-2224EDF487C5}" type="presParOf" srcId="{7EB0C428-BCB8-4640-9BA1-43BAE4799C77}" destId="{7D0B3075-395C-4909-8993-C0C1F7B32B88}" srcOrd="9" destOrd="0" presId="urn:microsoft.com/office/officeart/2005/8/layout/cycle5"/>
    <dgm:cxn modelId="{C79DBB60-69A3-43D9-A720-13F863DB707E}" type="presParOf" srcId="{7EB0C428-BCB8-4640-9BA1-43BAE4799C77}" destId="{99DC38A9-61BA-47A1-896C-AE5F2A507084}" srcOrd="10" destOrd="0" presId="urn:microsoft.com/office/officeart/2005/8/layout/cycle5"/>
    <dgm:cxn modelId="{0D84E9EE-6E19-48E9-B4BA-DF3F5CA5CB7A}" type="presParOf" srcId="{7EB0C428-BCB8-4640-9BA1-43BAE4799C77}" destId="{A076D518-0B4C-46CE-BB0E-BF73C3F5223D}" srcOrd="11" destOrd="0" presId="urn:microsoft.com/office/officeart/2005/8/layout/cycle5"/>
    <dgm:cxn modelId="{95F85E97-76B8-431B-84F9-AB0C4E4061F6}" type="presParOf" srcId="{7EB0C428-BCB8-4640-9BA1-43BAE4799C77}" destId="{350604D1-BF6F-4679-91A6-E9C601035CB0}" srcOrd="12" destOrd="0" presId="urn:microsoft.com/office/officeart/2005/8/layout/cycle5"/>
    <dgm:cxn modelId="{362927DF-0D81-440E-A048-D6CD1C3448B9}" type="presParOf" srcId="{7EB0C428-BCB8-4640-9BA1-43BAE4799C77}" destId="{F63A6355-3276-4E94-AEA9-3532D4034C67}" srcOrd="13" destOrd="0" presId="urn:microsoft.com/office/officeart/2005/8/layout/cycle5"/>
    <dgm:cxn modelId="{9B576FCB-7D96-4FD9-B01B-CF4E6FF028D4}" type="presParOf" srcId="{7EB0C428-BCB8-4640-9BA1-43BAE4799C77}" destId="{DE88328E-0505-4C7B-8B2D-2635BACCC8C5}" srcOrd="14" destOrd="0" presId="urn:microsoft.com/office/officeart/2005/8/layout/cycle5"/>
    <dgm:cxn modelId="{EC52044F-81CA-4717-9F48-3960967684FD}" type="presParOf" srcId="{7EB0C428-BCB8-4640-9BA1-43BAE4799C77}" destId="{B5315990-5DCE-4F7A-B74C-B335CE282EED}" srcOrd="15" destOrd="0" presId="urn:microsoft.com/office/officeart/2005/8/layout/cycle5"/>
    <dgm:cxn modelId="{D7CA8F49-8FD4-4B1C-AC4D-EDDD07202CEC}" type="presParOf" srcId="{7EB0C428-BCB8-4640-9BA1-43BAE4799C77}" destId="{1F1ADFF3-B469-407D-A6D8-DE59B14692A7}" srcOrd="16" destOrd="0" presId="urn:microsoft.com/office/officeart/2005/8/layout/cycle5"/>
    <dgm:cxn modelId="{B21B0EC8-31BC-420F-8437-421176B3AFCD}" type="presParOf" srcId="{7EB0C428-BCB8-4640-9BA1-43BAE4799C77}" destId="{459B3BC4-7A50-4E44-9930-DA61D6EBC769}" srcOrd="17"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47E183F-6805-41C7-B75D-659F7BD34899}"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nl-BE"/>
        </a:p>
      </dgm:t>
    </dgm:pt>
    <dgm:pt modelId="{3EB42AAE-2FF0-4C16-94DC-9BF5397759D1}">
      <dgm:prSet phldrT="[Tekst]" custT="1"/>
      <dgm:spPr>
        <a:solidFill>
          <a:schemeClr val="accent2"/>
        </a:solidFill>
      </dgm:spPr>
      <dgm:t>
        <a:bodyPr/>
        <a:lstStyle/>
        <a:p>
          <a:r>
            <a:rPr lang="nl-BE" sz="1800" dirty="0" smtClean="0"/>
            <a:t>vraag</a:t>
          </a:r>
          <a:endParaRPr lang="nl-BE" sz="1800" dirty="0"/>
        </a:p>
      </dgm:t>
    </dgm:pt>
    <dgm:pt modelId="{4FE39835-E163-48C5-86F7-B564CE7D6F77}" type="parTrans" cxnId="{EEB24ED0-4667-4E5E-BE28-7B41C1CD2387}">
      <dgm:prSet/>
      <dgm:spPr/>
      <dgm:t>
        <a:bodyPr/>
        <a:lstStyle/>
        <a:p>
          <a:endParaRPr lang="nl-BE" sz="2400"/>
        </a:p>
      </dgm:t>
    </dgm:pt>
    <dgm:pt modelId="{7ED75A5E-9A7B-4B26-AF5A-E5BB0CD027AD}" type="sibTrans" cxnId="{EEB24ED0-4667-4E5E-BE28-7B41C1CD2387}">
      <dgm:prSet/>
      <dgm:spPr>
        <a:ln>
          <a:solidFill>
            <a:schemeClr val="accent2"/>
          </a:solidFill>
        </a:ln>
      </dgm:spPr>
      <dgm:t>
        <a:bodyPr/>
        <a:lstStyle/>
        <a:p>
          <a:endParaRPr lang="nl-BE" sz="2400"/>
        </a:p>
      </dgm:t>
    </dgm:pt>
    <dgm:pt modelId="{76B5EF70-11B4-4519-88C3-B27511FEB9F5}">
      <dgm:prSet phldrT="[Tekst]" custT="1"/>
      <dgm:spPr>
        <a:solidFill>
          <a:schemeClr val="accent2"/>
        </a:solidFill>
      </dgm:spPr>
      <dgm:t>
        <a:bodyPr/>
        <a:lstStyle/>
        <a:p>
          <a:r>
            <a:rPr lang="nl-BE" sz="1800" dirty="0" smtClean="0"/>
            <a:t>plan  en verzamel</a:t>
          </a:r>
          <a:endParaRPr lang="nl-BE" sz="1800" dirty="0"/>
        </a:p>
      </dgm:t>
    </dgm:pt>
    <dgm:pt modelId="{4F3F6D14-D960-4D49-9E8F-91340C06DEF2}" type="parTrans" cxnId="{5AACF29A-EC48-4C99-AA96-1754CE04C1A1}">
      <dgm:prSet/>
      <dgm:spPr/>
      <dgm:t>
        <a:bodyPr/>
        <a:lstStyle/>
        <a:p>
          <a:endParaRPr lang="nl-BE" sz="2400"/>
        </a:p>
      </dgm:t>
    </dgm:pt>
    <dgm:pt modelId="{3B9B1C90-DBBC-4145-8DC4-06B0F316FDA3}" type="sibTrans" cxnId="{5AACF29A-EC48-4C99-AA96-1754CE04C1A1}">
      <dgm:prSet/>
      <dgm:spPr>
        <a:ln>
          <a:solidFill>
            <a:schemeClr val="accent2"/>
          </a:solidFill>
        </a:ln>
      </dgm:spPr>
      <dgm:t>
        <a:bodyPr/>
        <a:lstStyle/>
        <a:p>
          <a:endParaRPr lang="nl-BE" sz="2400"/>
        </a:p>
      </dgm:t>
    </dgm:pt>
    <dgm:pt modelId="{761154BA-B781-4164-ADDD-4FA91A76C7E5}">
      <dgm:prSet phldrT="[Tekst]" custT="1"/>
      <dgm:spPr>
        <a:solidFill>
          <a:schemeClr val="accent2"/>
        </a:solidFill>
      </dgm:spPr>
      <dgm:t>
        <a:bodyPr/>
        <a:lstStyle/>
        <a:p>
          <a:r>
            <a:rPr lang="nl-BE" sz="1800" dirty="0" smtClean="0"/>
            <a:t>analyseer</a:t>
          </a:r>
          <a:endParaRPr lang="nl-BE" sz="1800" dirty="0"/>
        </a:p>
      </dgm:t>
    </dgm:pt>
    <dgm:pt modelId="{43D7B291-F660-4735-8196-DE01A46C57D4}" type="parTrans" cxnId="{549A3F42-9920-4116-8E33-7BA877D3BAE9}">
      <dgm:prSet/>
      <dgm:spPr/>
      <dgm:t>
        <a:bodyPr/>
        <a:lstStyle/>
        <a:p>
          <a:endParaRPr lang="nl-BE" sz="2400"/>
        </a:p>
      </dgm:t>
    </dgm:pt>
    <dgm:pt modelId="{A1F9EDC1-2B70-4738-B3C3-A9ABA36FB868}" type="sibTrans" cxnId="{549A3F42-9920-4116-8E33-7BA877D3BAE9}">
      <dgm:prSet/>
      <dgm:spPr>
        <a:ln>
          <a:solidFill>
            <a:schemeClr val="accent2"/>
          </a:solidFill>
        </a:ln>
      </dgm:spPr>
      <dgm:t>
        <a:bodyPr/>
        <a:lstStyle/>
        <a:p>
          <a:endParaRPr lang="nl-BE" sz="2400"/>
        </a:p>
      </dgm:t>
    </dgm:pt>
    <dgm:pt modelId="{007BB4F6-F522-4781-A8C2-A9CC623E1357}">
      <dgm:prSet phldrT="[Tekst]" custT="1"/>
      <dgm:spPr>
        <a:solidFill>
          <a:schemeClr val="accent2"/>
        </a:solidFill>
      </dgm:spPr>
      <dgm:t>
        <a:bodyPr/>
        <a:lstStyle/>
        <a:p>
          <a:r>
            <a:rPr lang="nl-BE" sz="1800" dirty="0" smtClean="0"/>
            <a:t>gebruik</a:t>
          </a:r>
          <a:endParaRPr lang="nl-BE" sz="1800" dirty="0"/>
        </a:p>
      </dgm:t>
    </dgm:pt>
    <dgm:pt modelId="{74B7096B-E73E-4AA8-820C-88BD7D1ECFAD}" type="parTrans" cxnId="{268C2225-94F4-4F9E-9018-EA39A5833065}">
      <dgm:prSet/>
      <dgm:spPr/>
      <dgm:t>
        <a:bodyPr/>
        <a:lstStyle/>
        <a:p>
          <a:endParaRPr lang="nl-BE" sz="2400"/>
        </a:p>
      </dgm:t>
    </dgm:pt>
    <dgm:pt modelId="{10D78756-1004-4E81-A4A3-3A5C90E5CEAE}" type="sibTrans" cxnId="{268C2225-94F4-4F9E-9018-EA39A5833065}">
      <dgm:prSet/>
      <dgm:spPr>
        <a:ln>
          <a:solidFill>
            <a:schemeClr val="accent2"/>
          </a:solidFill>
        </a:ln>
      </dgm:spPr>
      <dgm:t>
        <a:bodyPr/>
        <a:lstStyle/>
        <a:p>
          <a:endParaRPr lang="nl-BE" sz="2400"/>
        </a:p>
      </dgm:t>
    </dgm:pt>
    <dgm:pt modelId="{6AE2A70C-F576-49B5-B19F-A1544DC23C76}">
      <dgm:prSet phldrT="[Tekst]" custT="1"/>
      <dgm:spPr>
        <a:solidFill>
          <a:schemeClr val="accent2"/>
        </a:solidFill>
      </dgm:spPr>
      <dgm:t>
        <a:bodyPr/>
        <a:lstStyle/>
        <a:p>
          <a:r>
            <a:rPr lang="nl-BE" sz="1800" dirty="0" smtClean="0"/>
            <a:t>interpreteer</a:t>
          </a:r>
          <a:endParaRPr lang="nl-BE" sz="1800" dirty="0"/>
        </a:p>
      </dgm:t>
    </dgm:pt>
    <dgm:pt modelId="{E666B401-705B-4C26-8B13-B13649CA961E}" type="parTrans" cxnId="{41799783-CF52-42E3-BF4C-B8062F9965CE}">
      <dgm:prSet/>
      <dgm:spPr/>
      <dgm:t>
        <a:bodyPr/>
        <a:lstStyle/>
        <a:p>
          <a:endParaRPr lang="nl-BE"/>
        </a:p>
      </dgm:t>
    </dgm:pt>
    <dgm:pt modelId="{7FCB335A-5DCC-42A5-8146-F7CC6B7F5E14}" type="sibTrans" cxnId="{41799783-CF52-42E3-BF4C-B8062F9965CE}">
      <dgm:prSet/>
      <dgm:spPr>
        <a:ln>
          <a:solidFill>
            <a:schemeClr val="accent2"/>
          </a:solidFill>
        </a:ln>
      </dgm:spPr>
      <dgm:t>
        <a:bodyPr/>
        <a:lstStyle/>
        <a:p>
          <a:endParaRPr lang="nl-BE"/>
        </a:p>
      </dgm:t>
    </dgm:pt>
    <dgm:pt modelId="{FD4AAE9C-D8D4-4605-B238-E1394B4855D5}">
      <dgm:prSet phldrT="[Tekst]" custT="1"/>
      <dgm:spPr>
        <a:solidFill>
          <a:schemeClr val="accent2"/>
        </a:solidFill>
      </dgm:spPr>
      <dgm:t>
        <a:bodyPr/>
        <a:lstStyle/>
        <a:p>
          <a:r>
            <a:rPr lang="nl-BE" sz="1800" dirty="0" smtClean="0"/>
            <a:t>communiceer</a:t>
          </a:r>
          <a:endParaRPr lang="nl-BE" sz="1800" dirty="0"/>
        </a:p>
      </dgm:t>
    </dgm:pt>
    <dgm:pt modelId="{18BD1A87-943B-4451-B915-A1F46205C24B}" type="sibTrans" cxnId="{E532ACC1-EFA0-410C-9154-955104177BD4}">
      <dgm:prSet/>
      <dgm:spPr>
        <a:ln>
          <a:solidFill>
            <a:schemeClr val="accent2"/>
          </a:solidFill>
        </a:ln>
      </dgm:spPr>
      <dgm:t>
        <a:bodyPr/>
        <a:lstStyle/>
        <a:p>
          <a:endParaRPr lang="nl-BE"/>
        </a:p>
      </dgm:t>
    </dgm:pt>
    <dgm:pt modelId="{8D21E9D7-F63C-4A11-B15B-BD8592ECA419}" type="parTrans" cxnId="{E532ACC1-EFA0-410C-9154-955104177BD4}">
      <dgm:prSet/>
      <dgm:spPr/>
      <dgm:t>
        <a:bodyPr/>
        <a:lstStyle/>
        <a:p>
          <a:endParaRPr lang="nl-BE"/>
        </a:p>
      </dgm:t>
    </dgm:pt>
    <dgm:pt modelId="{7EB0C428-BCB8-4640-9BA1-43BAE4799C77}" type="pres">
      <dgm:prSet presAssocID="{847E183F-6805-41C7-B75D-659F7BD34899}" presName="cycle" presStyleCnt="0">
        <dgm:presLayoutVars>
          <dgm:dir/>
          <dgm:resizeHandles val="exact"/>
        </dgm:presLayoutVars>
      </dgm:prSet>
      <dgm:spPr/>
      <dgm:t>
        <a:bodyPr/>
        <a:lstStyle/>
        <a:p>
          <a:endParaRPr lang="nl-BE"/>
        </a:p>
      </dgm:t>
    </dgm:pt>
    <dgm:pt modelId="{12364D98-80B7-42BD-B907-FC3648DB2B97}" type="pres">
      <dgm:prSet presAssocID="{3EB42AAE-2FF0-4C16-94DC-9BF5397759D1}" presName="node" presStyleLbl="node1" presStyleIdx="0" presStyleCnt="6" custScaleX="129987">
        <dgm:presLayoutVars>
          <dgm:bulletEnabled val="1"/>
        </dgm:presLayoutVars>
      </dgm:prSet>
      <dgm:spPr/>
      <dgm:t>
        <a:bodyPr/>
        <a:lstStyle/>
        <a:p>
          <a:endParaRPr lang="nl-BE"/>
        </a:p>
      </dgm:t>
    </dgm:pt>
    <dgm:pt modelId="{0FD95642-2EBC-4CA8-8EC7-A92A7B49E35C}" type="pres">
      <dgm:prSet presAssocID="{3EB42AAE-2FF0-4C16-94DC-9BF5397759D1}" presName="spNode" presStyleCnt="0"/>
      <dgm:spPr/>
      <dgm:t>
        <a:bodyPr/>
        <a:lstStyle/>
        <a:p>
          <a:endParaRPr lang="nl-BE"/>
        </a:p>
      </dgm:t>
    </dgm:pt>
    <dgm:pt modelId="{05341E92-AF38-4EA9-900E-90C0A87623E5}" type="pres">
      <dgm:prSet presAssocID="{7ED75A5E-9A7B-4B26-AF5A-E5BB0CD027AD}" presName="sibTrans" presStyleLbl="sibTrans1D1" presStyleIdx="0" presStyleCnt="6"/>
      <dgm:spPr/>
      <dgm:t>
        <a:bodyPr/>
        <a:lstStyle/>
        <a:p>
          <a:endParaRPr lang="nl-BE"/>
        </a:p>
      </dgm:t>
    </dgm:pt>
    <dgm:pt modelId="{FA59F4A8-2BD4-4169-A42E-078457C29166}" type="pres">
      <dgm:prSet presAssocID="{76B5EF70-11B4-4519-88C3-B27511FEB9F5}" presName="node" presStyleLbl="node1" presStyleIdx="1" presStyleCnt="6" custScaleX="129987">
        <dgm:presLayoutVars>
          <dgm:bulletEnabled val="1"/>
        </dgm:presLayoutVars>
      </dgm:prSet>
      <dgm:spPr/>
      <dgm:t>
        <a:bodyPr/>
        <a:lstStyle/>
        <a:p>
          <a:endParaRPr lang="nl-BE"/>
        </a:p>
      </dgm:t>
    </dgm:pt>
    <dgm:pt modelId="{8256B138-56C5-4692-A373-A3EF739ACA89}" type="pres">
      <dgm:prSet presAssocID="{76B5EF70-11B4-4519-88C3-B27511FEB9F5}" presName="spNode" presStyleCnt="0"/>
      <dgm:spPr/>
      <dgm:t>
        <a:bodyPr/>
        <a:lstStyle/>
        <a:p>
          <a:endParaRPr lang="nl-BE"/>
        </a:p>
      </dgm:t>
    </dgm:pt>
    <dgm:pt modelId="{C05707A2-7796-45E9-900A-A72EDCF17F0B}" type="pres">
      <dgm:prSet presAssocID="{3B9B1C90-DBBC-4145-8DC4-06B0F316FDA3}" presName="sibTrans" presStyleLbl="sibTrans1D1" presStyleIdx="1" presStyleCnt="6"/>
      <dgm:spPr/>
      <dgm:t>
        <a:bodyPr/>
        <a:lstStyle/>
        <a:p>
          <a:endParaRPr lang="nl-BE"/>
        </a:p>
      </dgm:t>
    </dgm:pt>
    <dgm:pt modelId="{80D93167-867E-4E6A-B5F9-5467638EBE51}" type="pres">
      <dgm:prSet presAssocID="{761154BA-B781-4164-ADDD-4FA91A76C7E5}" presName="node" presStyleLbl="node1" presStyleIdx="2" presStyleCnt="6" custScaleX="129987" custRadScaleRad="103551" custRadScaleInc="-68167">
        <dgm:presLayoutVars>
          <dgm:bulletEnabled val="1"/>
        </dgm:presLayoutVars>
      </dgm:prSet>
      <dgm:spPr/>
      <dgm:t>
        <a:bodyPr/>
        <a:lstStyle/>
        <a:p>
          <a:endParaRPr lang="nl-BE"/>
        </a:p>
      </dgm:t>
    </dgm:pt>
    <dgm:pt modelId="{42885315-8B23-4419-926E-6377CB9E707F}" type="pres">
      <dgm:prSet presAssocID="{761154BA-B781-4164-ADDD-4FA91A76C7E5}" presName="spNode" presStyleCnt="0"/>
      <dgm:spPr/>
      <dgm:t>
        <a:bodyPr/>
        <a:lstStyle/>
        <a:p>
          <a:endParaRPr lang="nl-BE"/>
        </a:p>
      </dgm:t>
    </dgm:pt>
    <dgm:pt modelId="{CDF4FACD-4F6F-41B3-B037-EB980CD301AF}" type="pres">
      <dgm:prSet presAssocID="{A1F9EDC1-2B70-4738-B3C3-A9ABA36FB868}" presName="sibTrans" presStyleLbl="sibTrans1D1" presStyleIdx="2" presStyleCnt="6"/>
      <dgm:spPr/>
      <dgm:t>
        <a:bodyPr/>
        <a:lstStyle/>
        <a:p>
          <a:endParaRPr lang="nl-BE"/>
        </a:p>
      </dgm:t>
    </dgm:pt>
    <dgm:pt modelId="{7D0B3075-395C-4909-8993-C0C1F7B32B88}" type="pres">
      <dgm:prSet presAssocID="{6AE2A70C-F576-49B5-B19F-A1544DC23C76}" presName="node" presStyleLbl="node1" presStyleIdx="3" presStyleCnt="6" custScaleX="129987">
        <dgm:presLayoutVars>
          <dgm:bulletEnabled val="1"/>
        </dgm:presLayoutVars>
      </dgm:prSet>
      <dgm:spPr/>
      <dgm:t>
        <a:bodyPr/>
        <a:lstStyle/>
        <a:p>
          <a:endParaRPr lang="nl-BE"/>
        </a:p>
      </dgm:t>
    </dgm:pt>
    <dgm:pt modelId="{99DC38A9-61BA-47A1-896C-AE5F2A507084}" type="pres">
      <dgm:prSet presAssocID="{6AE2A70C-F576-49B5-B19F-A1544DC23C76}" presName="spNode" presStyleCnt="0"/>
      <dgm:spPr/>
    </dgm:pt>
    <dgm:pt modelId="{A076D518-0B4C-46CE-BB0E-BF73C3F5223D}" type="pres">
      <dgm:prSet presAssocID="{7FCB335A-5DCC-42A5-8146-F7CC6B7F5E14}" presName="sibTrans" presStyleLbl="sibTrans1D1" presStyleIdx="3" presStyleCnt="6"/>
      <dgm:spPr/>
      <dgm:t>
        <a:bodyPr/>
        <a:lstStyle/>
        <a:p>
          <a:endParaRPr lang="nl-BE"/>
        </a:p>
      </dgm:t>
    </dgm:pt>
    <dgm:pt modelId="{350604D1-BF6F-4679-91A6-E9C601035CB0}" type="pres">
      <dgm:prSet presAssocID="{FD4AAE9C-D8D4-4605-B238-E1394B4855D5}" presName="node" presStyleLbl="node1" presStyleIdx="4" presStyleCnt="6" custScaleX="129987" custRadScaleRad="104427" custRadScaleInc="48147">
        <dgm:presLayoutVars>
          <dgm:bulletEnabled val="1"/>
        </dgm:presLayoutVars>
      </dgm:prSet>
      <dgm:spPr/>
      <dgm:t>
        <a:bodyPr/>
        <a:lstStyle/>
        <a:p>
          <a:endParaRPr lang="nl-BE"/>
        </a:p>
      </dgm:t>
    </dgm:pt>
    <dgm:pt modelId="{F63A6355-3276-4E94-AEA9-3532D4034C67}" type="pres">
      <dgm:prSet presAssocID="{FD4AAE9C-D8D4-4605-B238-E1394B4855D5}" presName="spNode" presStyleCnt="0"/>
      <dgm:spPr/>
      <dgm:t>
        <a:bodyPr/>
        <a:lstStyle/>
        <a:p>
          <a:endParaRPr lang="nl-BE"/>
        </a:p>
      </dgm:t>
    </dgm:pt>
    <dgm:pt modelId="{DE88328E-0505-4C7B-8B2D-2635BACCC8C5}" type="pres">
      <dgm:prSet presAssocID="{18BD1A87-943B-4451-B915-A1F46205C24B}" presName="sibTrans" presStyleLbl="sibTrans1D1" presStyleIdx="4" presStyleCnt="6"/>
      <dgm:spPr/>
      <dgm:t>
        <a:bodyPr/>
        <a:lstStyle/>
        <a:p>
          <a:endParaRPr lang="nl-BE"/>
        </a:p>
      </dgm:t>
    </dgm:pt>
    <dgm:pt modelId="{B5315990-5DCE-4F7A-B74C-B335CE282EED}" type="pres">
      <dgm:prSet presAssocID="{007BB4F6-F522-4781-A8C2-A9CC623E1357}" presName="node" presStyleLbl="node1" presStyleIdx="5" presStyleCnt="6" custScaleX="129987">
        <dgm:presLayoutVars>
          <dgm:bulletEnabled val="1"/>
        </dgm:presLayoutVars>
      </dgm:prSet>
      <dgm:spPr/>
      <dgm:t>
        <a:bodyPr/>
        <a:lstStyle/>
        <a:p>
          <a:endParaRPr lang="nl-BE"/>
        </a:p>
      </dgm:t>
    </dgm:pt>
    <dgm:pt modelId="{1F1ADFF3-B469-407D-A6D8-DE59B14692A7}" type="pres">
      <dgm:prSet presAssocID="{007BB4F6-F522-4781-A8C2-A9CC623E1357}" presName="spNode" presStyleCnt="0"/>
      <dgm:spPr/>
      <dgm:t>
        <a:bodyPr/>
        <a:lstStyle/>
        <a:p>
          <a:endParaRPr lang="nl-BE"/>
        </a:p>
      </dgm:t>
    </dgm:pt>
    <dgm:pt modelId="{459B3BC4-7A50-4E44-9930-DA61D6EBC769}" type="pres">
      <dgm:prSet presAssocID="{10D78756-1004-4E81-A4A3-3A5C90E5CEAE}" presName="sibTrans" presStyleLbl="sibTrans1D1" presStyleIdx="5" presStyleCnt="6"/>
      <dgm:spPr/>
      <dgm:t>
        <a:bodyPr/>
        <a:lstStyle/>
        <a:p>
          <a:endParaRPr lang="nl-BE"/>
        </a:p>
      </dgm:t>
    </dgm:pt>
  </dgm:ptLst>
  <dgm:cxnLst>
    <dgm:cxn modelId="{5E1F3B41-D724-4BFD-A109-554FD64C4A53}" type="presOf" srcId="{3EB42AAE-2FF0-4C16-94DC-9BF5397759D1}" destId="{12364D98-80B7-42BD-B907-FC3648DB2B97}" srcOrd="0" destOrd="0" presId="urn:microsoft.com/office/officeart/2005/8/layout/cycle5"/>
    <dgm:cxn modelId="{B617EB3C-6240-437C-B1E4-59E154377FB0}" type="presOf" srcId="{007BB4F6-F522-4781-A8C2-A9CC623E1357}" destId="{B5315990-5DCE-4F7A-B74C-B335CE282EED}" srcOrd="0" destOrd="0" presId="urn:microsoft.com/office/officeart/2005/8/layout/cycle5"/>
    <dgm:cxn modelId="{5AACF29A-EC48-4C99-AA96-1754CE04C1A1}" srcId="{847E183F-6805-41C7-B75D-659F7BD34899}" destId="{76B5EF70-11B4-4519-88C3-B27511FEB9F5}" srcOrd="1" destOrd="0" parTransId="{4F3F6D14-D960-4D49-9E8F-91340C06DEF2}" sibTransId="{3B9B1C90-DBBC-4145-8DC4-06B0F316FDA3}"/>
    <dgm:cxn modelId="{33F9AF68-318E-4ABF-A27E-5D6936FF1182}" type="presOf" srcId="{847E183F-6805-41C7-B75D-659F7BD34899}" destId="{7EB0C428-BCB8-4640-9BA1-43BAE4799C77}" srcOrd="0" destOrd="0" presId="urn:microsoft.com/office/officeart/2005/8/layout/cycle5"/>
    <dgm:cxn modelId="{74A0EF0C-7472-4C28-9E4C-F98FDCC638EA}" type="presOf" srcId="{3B9B1C90-DBBC-4145-8DC4-06B0F316FDA3}" destId="{C05707A2-7796-45E9-900A-A72EDCF17F0B}" srcOrd="0" destOrd="0" presId="urn:microsoft.com/office/officeart/2005/8/layout/cycle5"/>
    <dgm:cxn modelId="{ECCF3612-1C00-46DB-87EE-E8C5D63B1717}" type="presOf" srcId="{761154BA-B781-4164-ADDD-4FA91A76C7E5}" destId="{80D93167-867E-4E6A-B5F9-5467638EBE51}" srcOrd="0" destOrd="0" presId="urn:microsoft.com/office/officeart/2005/8/layout/cycle5"/>
    <dgm:cxn modelId="{2EEE0625-9A74-4F67-98CB-F56E4C97DDD2}" type="presOf" srcId="{6AE2A70C-F576-49B5-B19F-A1544DC23C76}" destId="{7D0B3075-395C-4909-8993-C0C1F7B32B88}" srcOrd="0" destOrd="0" presId="urn:microsoft.com/office/officeart/2005/8/layout/cycle5"/>
    <dgm:cxn modelId="{41799783-CF52-42E3-BF4C-B8062F9965CE}" srcId="{847E183F-6805-41C7-B75D-659F7BD34899}" destId="{6AE2A70C-F576-49B5-B19F-A1544DC23C76}" srcOrd="3" destOrd="0" parTransId="{E666B401-705B-4C26-8B13-B13649CA961E}" sibTransId="{7FCB335A-5DCC-42A5-8146-F7CC6B7F5E14}"/>
    <dgm:cxn modelId="{454EB84B-B7E8-462F-A751-E63D232C25E8}" type="presOf" srcId="{10D78756-1004-4E81-A4A3-3A5C90E5CEAE}" destId="{459B3BC4-7A50-4E44-9930-DA61D6EBC769}" srcOrd="0" destOrd="0" presId="urn:microsoft.com/office/officeart/2005/8/layout/cycle5"/>
    <dgm:cxn modelId="{8443A9A2-6EE2-461C-A6C9-8D1AD8A0EEE8}" type="presOf" srcId="{7FCB335A-5DCC-42A5-8146-F7CC6B7F5E14}" destId="{A076D518-0B4C-46CE-BB0E-BF73C3F5223D}" srcOrd="0" destOrd="0" presId="urn:microsoft.com/office/officeart/2005/8/layout/cycle5"/>
    <dgm:cxn modelId="{EEB24ED0-4667-4E5E-BE28-7B41C1CD2387}" srcId="{847E183F-6805-41C7-B75D-659F7BD34899}" destId="{3EB42AAE-2FF0-4C16-94DC-9BF5397759D1}" srcOrd="0" destOrd="0" parTransId="{4FE39835-E163-48C5-86F7-B564CE7D6F77}" sibTransId="{7ED75A5E-9A7B-4B26-AF5A-E5BB0CD027AD}"/>
    <dgm:cxn modelId="{48916AB5-B13B-4C5F-A5BF-2C289B4EE2AE}" type="presOf" srcId="{76B5EF70-11B4-4519-88C3-B27511FEB9F5}" destId="{FA59F4A8-2BD4-4169-A42E-078457C29166}" srcOrd="0" destOrd="0" presId="urn:microsoft.com/office/officeart/2005/8/layout/cycle5"/>
    <dgm:cxn modelId="{C2DF41BB-2D6C-4766-831A-C90913BF78F6}" type="presOf" srcId="{FD4AAE9C-D8D4-4605-B238-E1394B4855D5}" destId="{350604D1-BF6F-4679-91A6-E9C601035CB0}" srcOrd="0" destOrd="0" presId="urn:microsoft.com/office/officeart/2005/8/layout/cycle5"/>
    <dgm:cxn modelId="{268C2225-94F4-4F9E-9018-EA39A5833065}" srcId="{847E183F-6805-41C7-B75D-659F7BD34899}" destId="{007BB4F6-F522-4781-A8C2-A9CC623E1357}" srcOrd="5" destOrd="0" parTransId="{74B7096B-E73E-4AA8-820C-88BD7D1ECFAD}" sibTransId="{10D78756-1004-4E81-A4A3-3A5C90E5CEAE}"/>
    <dgm:cxn modelId="{E532ACC1-EFA0-410C-9154-955104177BD4}" srcId="{847E183F-6805-41C7-B75D-659F7BD34899}" destId="{FD4AAE9C-D8D4-4605-B238-E1394B4855D5}" srcOrd="4" destOrd="0" parTransId="{8D21E9D7-F63C-4A11-B15B-BD8592ECA419}" sibTransId="{18BD1A87-943B-4451-B915-A1F46205C24B}"/>
    <dgm:cxn modelId="{F9BE1ABF-C6C7-4E83-956F-9DB8F2464910}" type="presOf" srcId="{7ED75A5E-9A7B-4B26-AF5A-E5BB0CD027AD}" destId="{05341E92-AF38-4EA9-900E-90C0A87623E5}" srcOrd="0" destOrd="0" presId="urn:microsoft.com/office/officeart/2005/8/layout/cycle5"/>
    <dgm:cxn modelId="{549A3F42-9920-4116-8E33-7BA877D3BAE9}" srcId="{847E183F-6805-41C7-B75D-659F7BD34899}" destId="{761154BA-B781-4164-ADDD-4FA91A76C7E5}" srcOrd="2" destOrd="0" parTransId="{43D7B291-F660-4735-8196-DE01A46C57D4}" sibTransId="{A1F9EDC1-2B70-4738-B3C3-A9ABA36FB868}"/>
    <dgm:cxn modelId="{70936FB1-7467-4EAE-87A0-16770F3AD37E}" type="presOf" srcId="{18BD1A87-943B-4451-B915-A1F46205C24B}" destId="{DE88328E-0505-4C7B-8B2D-2635BACCC8C5}" srcOrd="0" destOrd="0" presId="urn:microsoft.com/office/officeart/2005/8/layout/cycle5"/>
    <dgm:cxn modelId="{3E0CE725-412B-45D8-9902-F775AA9B2F7A}" type="presOf" srcId="{A1F9EDC1-2B70-4738-B3C3-A9ABA36FB868}" destId="{CDF4FACD-4F6F-41B3-B037-EB980CD301AF}" srcOrd="0" destOrd="0" presId="urn:microsoft.com/office/officeart/2005/8/layout/cycle5"/>
    <dgm:cxn modelId="{BAA94449-6DE5-4903-9AF4-3BBB910DCD85}" type="presParOf" srcId="{7EB0C428-BCB8-4640-9BA1-43BAE4799C77}" destId="{12364D98-80B7-42BD-B907-FC3648DB2B97}" srcOrd="0" destOrd="0" presId="urn:microsoft.com/office/officeart/2005/8/layout/cycle5"/>
    <dgm:cxn modelId="{ECAF40E5-0D70-4F00-B344-1E8BB26DA149}" type="presParOf" srcId="{7EB0C428-BCB8-4640-9BA1-43BAE4799C77}" destId="{0FD95642-2EBC-4CA8-8EC7-A92A7B49E35C}" srcOrd="1" destOrd="0" presId="urn:microsoft.com/office/officeart/2005/8/layout/cycle5"/>
    <dgm:cxn modelId="{73A9F487-49B7-4075-A15B-20CF31A78DD8}" type="presParOf" srcId="{7EB0C428-BCB8-4640-9BA1-43BAE4799C77}" destId="{05341E92-AF38-4EA9-900E-90C0A87623E5}" srcOrd="2" destOrd="0" presId="urn:microsoft.com/office/officeart/2005/8/layout/cycle5"/>
    <dgm:cxn modelId="{02976BF4-F34F-431C-B30D-84F17830DB25}" type="presParOf" srcId="{7EB0C428-BCB8-4640-9BA1-43BAE4799C77}" destId="{FA59F4A8-2BD4-4169-A42E-078457C29166}" srcOrd="3" destOrd="0" presId="urn:microsoft.com/office/officeart/2005/8/layout/cycle5"/>
    <dgm:cxn modelId="{C8FA8C6C-949B-40D4-B1B9-998D8BAC9386}" type="presParOf" srcId="{7EB0C428-BCB8-4640-9BA1-43BAE4799C77}" destId="{8256B138-56C5-4692-A373-A3EF739ACA89}" srcOrd="4" destOrd="0" presId="urn:microsoft.com/office/officeart/2005/8/layout/cycle5"/>
    <dgm:cxn modelId="{B6C454EE-CD78-479A-809E-C9C3C89498B2}" type="presParOf" srcId="{7EB0C428-BCB8-4640-9BA1-43BAE4799C77}" destId="{C05707A2-7796-45E9-900A-A72EDCF17F0B}" srcOrd="5" destOrd="0" presId="urn:microsoft.com/office/officeart/2005/8/layout/cycle5"/>
    <dgm:cxn modelId="{863746E0-566C-47DA-9B80-5ADC4FBE15D6}" type="presParOf" srcId="{7EB0C428-BCB8-4640-9BA1-43BAE4799C77}" destId="{80D93167-867E-4E6A-B5F9-5467638EBE51}" srcOrd="6" destOrd="0" presId="urn:microsoft.com/office/officeart/2005/8/layout/cycle5"/>
    <dgm:cxn modelId="{C2E4FF09-7AF9-4283-B66B-CEE4D994FCA3}" type="presParOf" srcId="{7EB0C428-BCB8-4640-9BA1-43BAE4799C77}" destId="{42885315-8B23-4419-926E-6377CB9E707F}" srcOrd="7" destOrd="0" presId="urn:microsoft.com/office/officeart/2005/8/layout/cycle5"/>
    <dgm:cxn modelId="{FFB4648F-5111-4FC6-A693-A6307727DBAF}" type="presParOf" srcId="{7EB0C428-BCB8-4640-9BA1-43BAE4799C77}" destId="{CDF4FACD-4F6F-41B3-B037-EB980CD301AF}" srcOrd="8" destOrd="0" presId="urn:microsoft.com/office/officeart/2005/8/layout/cycle5"/>
    <dgm:cxn modelId="{EC7EA93B-8F8C-4B99-8346-1D4105D5F005}" type="presParOf" srcId="{7EB0C428-BCB8-4640-9BA1-43BAE4799C77}" destId="{7D0B3075-395C-4909-8993-C0C1F7B32B88}" srcOrd="9" destOrd="0" presId="urn:microsoft.com/office/officeart/2005/8/layout/cycle5"/>
    <dgm:cxn modelId="{248B0717-F794-46B5-8753-03EE58F891D5}" type="presParOf" srcId="{7EB0C428-BCB8-4640-9BA1-43BAE4799C77}" destId="{99DC38A9-61BA-47A1-896C-AE5F2A507084}" srcOrd="10" destOrd="0" presId="urn:microsoft.com/office/officeart/2005/8/layout/cycle5"/>
    <dgm:cxn modelId="{C070CDE9-4C28-4B69-9D03-2535B3AE2F83}" type="presParOf" srcId="{7EB0C428-BCB8-4640-9BA1-43BAE4799C77}" destId="{A076D518-0B4C-46CE-BB0E-BF73C3F5223D}" srcOrd="11" destOrd="0" presId="urn:microsoft.com/office/officeart/2005/8/layout/cycle5"/>
    <dgm:cxn modelId="{A60D1A64-84D7-4A87-8849-7B730016423D}" type="presParOf" srcId="{7EB0C428-BCB8-4640-9BA1-43BAE4799C77}" destId="{350604D1-BF6F-4679-91A6-E9C601035CB0}" srcOrd="12" destOrd="0" presId="urn:microsoft.com/office/officeart/2005/8/layout/cycle5"/>
    <dgm:cxn modelId="{AB3E264A-AD64-4CEF-BFE2-1971F4F778EA}" type="presParOf" srcId="{7EB0C428-BCB8-4640-9BA1-43BAE4799C77}" destId="{F63A6355-3276-4E94-AEA9-3532D4034C67}" srcOrd="13" destOrd="0" presId="urn:microsoft.com/office/officeart/2005/8/layout/cycle5"/>
    <dgm:cxn modelId="{0521D441-A3D4-4034-9D00-154A553B92DF}" type="presParOf" srcId="{7EB0C428-BCB8-4640-9BA1-43BAE4799C77}" destId="{DE88328E-0505-4C7B-8B2D-2635BACCC8C5}" srcOrd="14" destOrd="0" presId="urn:microsoft.com/office/officeart/2005/8/layout/cycle5"/>
    <dgm:cxn modelId="{64BC8CD5-0AE3-4929-AE85-F14B87831BBD}" type="presParOf" srcId="{7EB0C428-BCB8-4640-9BA1-43BAE4799C77}" destId="{B5315990-5DCE-4F7A-B74C-B335CE282EED}" srcOrd="15" destOrd="0" presId="urn:microsoft.com/office/officeart/2005/8/layout/cycle5"/>
    <dgm:cxn modelId="{B4CFAF4B-3CD1-4AC6-94CC-5199570174A1}" type="presParOf" srcId="{7EB0C428-BCB8-4640-9BA1-43BAE4799C77}" destId="{1F1ADFF3-B469-407D-A6D8-DE59B14692A7}" srcOrd="16" destOrd="0" presId="urn:microsoft.com/office/officeart/2005/8/layout/cycle5"/>
    <dgm:cxn modelId="{E9AA8B97-C879-4D5C-946E-9336178E919E}" type="presParOf" srcId="{7EB0C428-BCB8-4640-9BA1-43BAE4799C77}" destId="{459B3BC4-7A50-4E44-9930-DA61D6EBC769}" srcOrd="17"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364D98-80B7-42BD-B907-FC3648DB2B97}">
      <dsp:nvSpPr>
        <dsp:cNvPr id="0" name=""/>
        <dsp:cNvSpPr/>
      </dsp:nvSpPr>
      <dsp:spPr>
        <a:xfrm>
          <a:off x="2142070" y="1532"/>
          <a:ext cx="1511995" cy="756073"/>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nl-BE" sz="1800" kern="1200" dirty="0" smtClean="0"/>
            <a:t>vraag</a:t>
          </a:r>
          <a:endParaRPr lang="nl-BE" sz="1800" kern="1200" dirty="0"/>
        </a:p>
      </dsp:txBody>
      <dsp:txXfrm>
        <a:off x="2178978" y="38440"/>
        <a:ext cx="1438179" cy="682257"/>
      </dsp:txXfrm>
    </dsp:sp>
    <dsp:sp modelId="{05341E92-AF38-4EA9-900E-90C0A87623E5}">
      <dsp:nvSpPr>
        <dsp:cNvPr id="0" name=""/>
        <dsp:cNvSpPr/>
      </dsp:nvSpPr>
      <dsp:spPr>
        <a:xfrm>
          <a:off x="1115482" y="379569"/>
          <a:ext cx="3565171" cy="3565171"/>
        </a:xfrm>
        <a:custGeom>
          <a:avLst/>
          <a:gdLst/>
          <a:ahLst/>
          <a:cxnLst/>
          <a:rect l="0" t="0" r="0" b="0"/>
          <a:pathLst>
            <a:path>
              <a:moveTo>
                <a:pt x="2646133" y="223131"/>
              </a:moveTo>
              <a:arcTo wR="1782585" hR="1782585" stAng="17938530" swAng="704344"/>
            </a:path>
          </a:pathLst>
        </a:custGeom>
        <a:noFill/>
        <a:ln w="9525" cap="flat" cmpd="sng" algn="ctr">
          <a:solidFill>
            <a:schemeClr val="accent2"/>
          </a:solidFill>
          <a:prstDash val="solid"/>
          <a:tailEnd type="arrow"/>
        </a:ln>
        <a:effectLst/>
      </dsp:spPr>
      <dsp:style>
        <a:lnRef idx="1">
          <a:scrgbClr r="0" g="0" b="0"/>
        </a:lnRef>
        <a:fillRef idx="0">
          <a:scrgbClr r="0" g="0" b="0"/>
        </a:fillRef>
        <a:effectRef idx="0">
          <a:scrgbClr r="0" g="0" b="0"/>
        </a:effectRef>
        <a:fontRef idx="minor"/>
      </dsp:style>
    </dsp:sp>
    <dsp:sp modelId="{FA59F4A8-2BD4-4169-A42E-078457C29166}">
      <dsp:nvSpPr>
        <dsp:cNvPr id="0" name=""/>
        <dsp:cNvSpPr/>
      </dsp:nvSpPr>
      <dsp:spPr>
        <a:xfrm>
          <a:off x="3685835" y="892825"/>
          <a:ext cx="1511995" cy="756073"/>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nl-BE" sz="1800" kern="1200" dirty="0" smtClean="0"/>
            <a:t>plan  en verzamel</a:t>
          </a:r>
          <a:endParaRPr lang="nl-BE" sz="1800" kern="1200" dirty="0"/>
        </a:p>
      </dsp:txBody>
      <dsp:txXfrm>
        <a:off x="3722743" y="929733"/>
        <a:ext cx="1438179" cy="682257"/>
      </dsp:txXfrm>
    </dsp:sp>
    <dsp:sp modelId="{C05707A2-7796-45E9-900A-A72EDCF17F0B}">
      <dsp:nvSpPr>
        <dsp:cNvPr id="0" name=""/>
        <dsp:cNvSpPr/>
      </dsp:nvSpPr>
      <dsp:spPr>
        <a:xfrm>
          <a:off x="1173431" y="543014"/>
          <a:ext cx="3565171" cy="3565171"/>
        </a:xfrm>
        <a:custGeom>
          <a:avLst/>
          <a:gdLst/>
          <a:ahLst/>
          <a:cxnLst/>
          <a:rect l="0" t="0" r="0" b="0"/>
          <a:pathLst>
            <a:path>
              <a:moveTo>
                <a:pt x="3477821" y="1231415"/>
              </a:moveTo>
              <a:arcTo wR="1782585" hR="1782585" stAng="20519349" swAng="781537"/>
            </a:path>
          </a:pathLst>
        </a:custGeom>
        <a:noFill/>
        <a:ln w="9525" cap="flat" cmpd="sng" algn="ctr">
          <a:solidFill>
            <a:schemeClr val="accent2"/>
          </a:solidFill>
          <a:prstDash val="solid"/>
          <a:tailEnd type="arrow"/>
        </a:ln>
        <a:effectLst/>
      </dsp:spPr>
      <dsp:style>
        <a:lnRef idx="1">
          <a:scrgbClr r="0" g="0" b="0"/>
        </a:lnRef>
        <a:fillRef idx="0">
          <a:scrgbClr r="0" g="0" b="0"/>
        </a:fillRef>
        <a:effectRef idx="0">
          <a:scrgbClr r="0" g="0" b="0"/>
        </a:effectRef>
        <a:fontRef idx="minor"/>
      </dsp:style>
    </dsp:sp>
    <dsp:sp modelId="{80D93167-867E-4E6A-B5F9-5467638EBE51}">
      <dsp:nvSpPr>
        <dsp:cNvPr id="0" name=""/>
        <dsp:cNvSpPr/>
      </dsp:nvSpPr>
      <dsp:spPr>
        <a:xfrm>
          <a:off x="3913157" y="2304256"/>
          <a:ext cx="1511995" cy="756073"/>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nl-BE" sz="1800" kern="1200" dirty="0" smtClean="0"/>
            <a:t>analyseer</a:t>
          </a:r>
          <a:endParaRPr lang="nl-BE" sz="1800" kern="1200" dirty="0"/>
        </a:p>
      </dsp:txBody>
      <dsp:txXfrm>
        <a:off x="3950065" y="2341164"/>
        <a:ext cx="1438179" cy="682257"/>
      </dsp:txXfrm>
    </dsp:sp>
    <dsp:sp modelId="{CDF4FACD-4F6F-41B3-B037-EB980CD301AF}">
      <dsp:nvSpPr>
        <dsp:cNvPr id="0" name=""/>
        <dsp:cNvSpPr/>
      </dsp:nvSpPr>
      <dsp:spPr>
        <a:xfrm>
          <a:off x="1213965" y="337014"/>
          <a:ext cx="3565171" cy="3565171"/>
        </a:xfrm>
        <a:custGeom>
          <a:avLst/>
          <a:gdLst/>
          <a:ahLst/>
          <a:cxnLst/>
          <a:rect l="0" t="0" r="0" b="0"/>
          <a:pathLst>
            <a:path>
              <a:moveTo>
                <a:pt x="3167325" y="2905130"/>
              </a:moveTo>
              <a:arcTo wR="1782585" hR="1782585" stAng="2341806" swAng="1328835"/>
            </a:path>
          </a:pathLst>
        </a:custGeom>
        <a:noFill/>
        <a:ln w="9525" cap="flat" cmpd="sng" algn="ctr">
          <a:solidFill>
            <a:schemeClr val="accent2"/>
          </a:solidFill>
          <a:prstDash val="solid"/>
          <a:tailEnd type="arrow"/>
        </a:ln>
        <a:effectLst/>
      </dsp:spPr>
      <dsp:style>
        <a:lnRef idx="1">
          <a:scrgbClr r="0" g="0" b="0"/>
        </a:lnRef>
        <a:fillRef idx="0">
          <a:scrgbClr r="0" g="0" b="0"/>
        </a:fillRef>
        <a:effectRef idx="0">
          <a:scrgbClr r="0" g="0" b="0"/>
        </a:effectRef>
        <a:fontRef idx="minor"/>
      </dsp:style>
    </dsp:sp>
    <dsp:sp modelId="{7D0B3075-395C-4909-8993-C0C1F7B32B88}">
      <dsp:nvSpPr>
        <dsp:cNvPr id="0" name=""/>
        <dsp:cNvSpPr/>
      </dsp:nvSpPr>
      <dsp:spPr>
        <a:xfrm>
          <a:off x="2142070" y="3566704"/>
          <a:ext cx="1511995" cy="756073"/>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nl-BE" sz="1800" kern="1200" dirty="0" smtClean="0"/>
            <a:t>interpreteer</a:t>
          </a:r>
          <a:endParaRPr lang="nl-BE" sz="1800" kern="1200" dirty="0"/>
        </a:p>
      </dsp:txBody>
      <dsp:txXfrm>
        <a:off x="2178978" y="3603612"/>
        <a:ext cx="1438179" cy="682257"/>
      </dsp:txXfrm>
    </dsp:sp>
    <dsp:sp modelId="{A076D518-0B4C-46CE-BB0E-BF73C3F5223D}">
      <dsp:nvSpPr>
        <dsp:cNvPr id="0" name=""/>
        <dsp:cNvSpPr/>
      </dsp:nvSpPr>
      <dsp:spPr>
        <a:xfrm>
          <a:off x="977653" y="321936"/>
          <a:ext cx="3565171" cy="3565171"/>
        </a:xfrm>
        <a:custGeom>
          <a:avLst/>
          <a:gdLst/>
          <a:ahLst/>
          <a:cxnLst/>
          <a:rect l="0" t="0" r="0" b="0"/>
          <a:pathLst>
            <a:path>
              <a:moveTo>
                <a:pt x="982750" y="3375657"/>
              </a:moveTo>
              <a:arcTo wR="1782585" hR="1782585" stAng="6999595" swAng="1171962"/>
            </a:path>
          </a:pathLst>
        </a:custGeom>
        <a:noFill/>
        <a:ln w="9525" cap="flat" cmpd="sng" algn="ctr">
          <a:solidFill>
            <a:schemeClr val="accent2"/>
          </a:solidFill>
          <a:prstDash val="solid"/>
          <a:tailEnd type="arrow"/>
        </a:ln>
        <a:effectLst/>
      </dsp:spPr>
      <dsp:style>
        <a:lnRef idx="1">
          <a:scrgbClr r="0" g="0" b="0"/>
        </a:lnRef>
        <a:fillRef idx="0">
          <a:scrgbClr r="0" g="0" b="0"/>
        </a:fillRef>
        <a:effectRef idx="0">
          <a:scrgbClr r="0" g="0" b="0"/>
        </a:effectRef>
        <a:fontRef idx="minor"/>
      </dsp:style>
    </dsp:sp>
    <dsp:sp modelId="{350604D1-BF6F-4679-91A6-E9C601035CB0}">
      <dsp:nvSpPr>
        <dsp:cNvPr id="0" name=""/>
        <dsp:cNvSpPr/>
      </dsp:nvSpPr>
      <dsp:spPr>
        <a:xfrm>
          <a:off x="396986" y="2432090"/>
          <a:ext cx="1511995" cy="756073"/>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nl-BE" sz="1800" kern="1200" dirty="0" smtClean="0"/>
            <a:t>communiceer</a:t>
          </a:r>
          <a:endParaRPr lang="nl-BE" sz="1800" kern="1200" dirty="0"/>
        </a:p>
      </dsp:txBody>
      <dsp:txXfrm>
        <a:off x="433894" y="2468998"/>
        <a:ext cx="1438179" cy="682257"/>
      </dsp:txXfrm>
    </dsp:sp>
    <dsp:sp modelId="{DE88328E-0505-4C7B-8B2D-2635BACCC8C5}">
      <dsp:nvSpPr>
        <dsp:cNvPr id="0" name=""/>
        <dsp:cNvSpPr/>
      </dsp:nvSpPr>
      <dsp:spPr>
        <a:xfrm>
          <a:off x="1053602" y="552514"/>
          <a:ext cx="3565171" cy="3565171"/>
        </a:xfrm>
        <a:custGeom>
          <a:avLst/>
          <a:gdLst/>
          <a:ahLst/>
          <a:cxnLst/>
          <a:rect l="0" t="0" r="0" b="0"/>
          <a:pathLst>
            <a:path>
              <a:moveTo>
                <a:pt x="1074" y="1720696"/>
              </a:moveTo>
              <a:arcTo wR="1782585" hR="1782585" stAng="10919378" swAng="932534"/>
            </a:path>
          </a:pathLst>
        </a:custGeom>
        <a:noFill/>
        <a:ln w="9525" cap="flat" cmpd="sng" algn="ctr">
          <a:solidFill>
            <a:schemeClr val="accent2"/>
          </a:solidFill>
          <a:prstDash val="solid"/>
          <a:tailEnd type="arrow"/>
        </a:ln>
        <a:effectLst/>
      </dsp:spPr>
      <dsp:style>
        <a:lnRef idx="1">
          <a:scrgbClr r="0" g="0" b="0"/>
        </a:lnRef>
        <a:fillRef idx="0">
          <a:scrgbClr r="0" g="0" b="0"/>
        </a:fillRef>
        <a:effectRef idx="0">
          <a:scrgbClr r="0" g="0" b="0"/>
        </a:effectRef>
        <a:fontRef idx="minor"/>
      </dsp:style>
    </dsp:sp>
    <dsp:sp modelId="{B5315990-5DCE-4F7A-B74C-B335CE282EED}">
      <dsp:nvSpPr>
        <dsp:cNvPr id="0" name=""/>
        <dsp:cNvSpPr/>
      </dsp:nvSpPr>
      <dsp:spPr>
        <a:xfrm>
          <a:off x="598305" y="892825"/>
          <a:ext cx="1511995" cy="756073"/>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nl-BE" sz="1800" kern="1200" dirty="0" smtClean="0"/>
            <a:t>gebruik</a:t>
          </a:r>
          <a:endParaRPr lang="nl-BE" sz="1800" kern="1200" dirty="0"/>
        </a:p>
      </dsp:txBody>
      <dsp:txXfrm>
        <a:off x="635213" y="929733"/>
        <a:ext cx="1438179" cy="682257"/>
      </dsp:txXfrm>
    </dsp:sp>
    <dsp:sp modelId="{459B3BC4-7A50-4E44-9930-DA61D6EBC769}">
      <dsp:nvSpPr>
        <dsp:cNvPr id="0" name=""/>
        <dsp:cNvSpPr/>
      </dsp:nvSpPr>
      <dsp:spPr>
        <a:xfrm>
          <a:off x="1115482" y="379569"/>
          <a:ext cx="3565171" cy="3565171"/>
        </a:xfrm>
        <a:custGeom>
          <a:avLst/>
          <a:gdLst/>
          <a:ahLst/>
          <a:cxnLst/>
          <a:rect l="0" t="0" r="0" b="0"/>
          <a:pathLst>
            <a:path>
              <a:moveTo>
                <a:pt x="619820" y="431441"/>
              </a:moveTo>
              <a:arcTo wR="1782585" hR="1782585" stAng="13757126" swAng="704344"/>
            </a:path>
          </a:pathLst>
        </a:custGeom>
        <a:noFill/>
        <a:ln w="9525" cap="flat" cmpd="sng" algn="ctr">
          <a:solidFill>
            <a:schemeClr val="accent2"/>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364D98-80B7-42BD-B907-FC3648DB2B97}">
      <dsp:nvSpPr>
        <dsp:cNvPr id="0" name=""/>
        <dsp:cNvSpPr/>
      </dsp:nvSpPr>
      <dsp:spPr>
        <a:xfrm>
          <a:off x="2142070" y="1532"/>
          <a:ext cx="1511995" cy="756073"/>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nl-BE" sz="1800" kern="1200" dirty="0" smtClean="0"/>
            <a:t>vraag</a:t>
          </a:r>
          <a:endParaRPr lang="nl-BE" sz="1800" kern="1200" dirty="0"/>
        </a:p>
      </dsp:txBody>
      <dsp:txXfrm>
        <a:off x="2178978" y="38440"/>
        <a:ext cx="1438179" cy="682257"/>
      </dsp:txXfrm>
    </dsp:sp>
    <dsp:sp modelId="{05341E92-AF38-4EA9-900E-90C0A87623E5}">
      <dsp:nvSpPr>
        <dsp:cNvPr id="0" name=""/>
        <dsp:cNvSpPr/>
      </dsp:nvSpPr>
      <dsp:spPr>
        <a:xfrm>
          <a:off x="1115482" y="379569"/>
          <a:ext cx="3565171" cy="3565171"/>
        </a:xfrm>
        <a:custGeom>
          <a:avLst/>
          <a:gdLst/>
          <a:ahLst/>
          <a:cxnLst/>
          <a:rect l="0" t="0" r="0" b="0"/>
          <a:pathLst>
            <a:path>
              <a:moveTo>
                <a:pt x="2646133" y="223131"/>
              </a:moveTo>
              <a:arcTo wR="1782585" hR="1782585" stAng="17938530" swAng="704344"/>
            </a:path>
          </a:pathLst>
        </a:custGeom>
        <a:noFill/>
        <a:ln w="9525" cap="flat" cmpd="sng" algn="ctr">
          <a:solidFill>
            <a:schemeClr val="accent2"/>
          </a:solidFill>
          <a:prstDash val="solid"/>
          <a:tailEnd type="arrow"/>
        </a:ln>
        <a:effectLst/>
      </dsp:spPr>
      <dsp:style>
        <a:lnRef idx="1">
          <a:scrgbClr r="0" g="0" b="0"/>
        </a:lnRef>
        <a:fillRef idx="0">
          <a:scrgbClr r="0" g="0" b="0"/>
        </a:fillRef>
        <a:effectRef idx="0">
          <a:scrgbClr r="0" g="0" b="0"/>
        </a:effectRef>
        <a:fontRef idx="minor"/>
      </dsp:style>
    </dsp:sp>
    <dsp:sp modelId="{FA59F4A8-2BD4-4169-A42E-078457C29166}">
      <dsp:nvSpPr>
        <dsp:cNvPr id="0" name=""/>
        <dsp:cNvSpPr/>
      </dsp:nvSpPr>
      <dsp:spPr>
        <a:xfrm>
          <a:off x="3685835" y="892825"/>
          <a:ext cx="1511995" cy="756073"/>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nl-BE" sz="1800" kern="1200" dirty="0" smtClean="0"/>
            <a:t>Plan en verzamel</a:t>
          </a:r>
          <a:endParaRPr lang="nl-BE" sz="1800" kern="1200" dirty="0"/>
        </a:p>
      </dsp:txBody>
      <dsp:txXfrm>
        <a:off x="3722743" y="929733"/>
        <a:ext cx="1438179" cy="682257"/>
      </dsp:txXfrm>
    </dsp:sp>
    <dsp:sp modelId="{C05707A2-7796-45E9-900A-A72EDCF17F0B}">
      <dsp:nvSpPr>
        <dsp:cNvPr id="0" name=""/>
        <dsp:cNvSpPr/>
      </dsp:nvSpPr>
      <dsp:spPr>
        <a:xfrm>
          <a:off x="1173431" y="543014"/>
          <a:ext cx="3565171" cy="3565171"/>
        </a:xfrm>
        <a:custGeom>
          <a:avLst/>
          <a:gdLst/>
          <a:ahLst/>
          <a:cxnLst/>
          <a:rect l="0" t="0" r="0" b="0"/>
          <a:pathLst>
            <a:path>
              <a:moveTo>
                <a:pt x="3477821" y="1231415"/>
              </a:moveTo>
              <a:arcTo wR="1782585" hR="1782585" stAng="20519349" swAng="781537"/>
            </a:path>
          </a:pathLst>
        </a:custGeom>
        <a:noFill/>
        <a:ln w="9525" cap="flat" cmpd="sng" algn="ctr">
          <a:solidFill>
            <a:schemeClr val="accent2"/>
          </a:solidFill>
          <a:prstDash val="solid"/>
          <a:tailEnd type="arrow"/>
        </a:ln>
        <a:effectLst/>
      </dsp:spPr>
      <dsp:style>
        <a:lnRef idx="1">
          <a:scrgbClr r="0" g="0" b="0"/>
        </a:lnRef>
        <a:fillRef idx="0">
          <a:scrgbClr r="0" g="0" b="0"/>
        </a:fillRef>
        <a:effectRef idx="0">
          <a:scrgbClr r="0" g="0" b="0"/>
        </a:effectRef>
        <a:fontRef idx="minor"/>
      </dsp:style>
    </dsp:sp>
    <dsp:sp modelId="{80D93167-867E-4E6A-B5F9-5467638EBE51}">
      <dsp:nvSpPr>
        <dsp:cNvPr id="0" name=""/>
        <dsp:cNvSpPr/>
      </dsp:nvSpPr>
      <dsp:spPr>
        <a:xfrm>
          <a:off x="3913157" y="2304256"/>
          <a:ext cx="1511995" cy="756073"/>
        </a:xfrm>
        <a:prstGeom prst="roundRect">
          <a:avLst/>
        </a:prstGeom>
        <a:solidFill>
          <a:schemeClr val="accent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nl-BE" sz="1800" kern="1200" dirty="0" smtClean="0"/>
            <a:t>analyseer</a:t>
          </a:r>
          <a:endParaRPr lang="nl-BE" sz="1800" kern="1200" dirty="0"/>
        </a:p>
      </dsp:txBody>
      <dsp:txXfrm>
        <a:off x="3950065" y="2341164"/>
        <a:ext cx="1438179" cy="682257"/>
      </dsp:txXfrm>
    </dsp:sp>
    <dsp:sp modelId="{CDF4FACD-4F6F-41B3-B037-EB980CD301AF}">
      <dsp:nvSpPr>
        <dsp:cNvPr id="0" name=""/>
        <dsp:cNvSpPr/>
      </dsp:nvSpPr>
      <dsp:spPr>
        <a:xfrm>
          <a:off x="1213965" y="337014"/>
          <a:ext cx="3565171" cy="3565171"/>
        </a:xfrm>
        <a:custGeom>
          <a:avLst/>
          <a:gdLst/>
          <a:ahLst/>
          <a:cxnLst/>
          <a:rect l="0" t="0" r="0" b="0"/>
          <a:pathLst>
            <a:path>
              <a:moveTo>
                <a:pt x="3167325" y="2905130"/>
              </a:moveTo>
              <a:arcTo wR="1782585" hR="1782585" stAng="2341806" swAng="1328835"/>
            </a:path>
          </a:pathLst>
        </a:custGeom>
        <a:noFill/>
        <a:ln w="9525" cap="flat" cmpd="sng" algn="ctr">
          <a:solidFill>
            <a:schemeClr val="accent2"/>
          </a:solidFill>
          <a:prstDash val="solid"/>
          <a:tailEnd type="arrow"/>
        </a:ln>
        <a:effectLst/>
      </dsp:spPr>
      <dsp:style>
        <a:lnRef idx="1">
          <a:scrgbClr r="0" g="0" b="0"/>
        </a:lnRef>
        <a:fillRef idx="0">
          <a:scrgbClr r="0" g="0" b="0"/>
        </a:fillRef>
        <a:effectRef idx="0">
          <a:scrgbClr r="0" g="0" b="0"/>
        </a:effectRef>
        <a:fontRef idx="minor"/>
      </dsp:style>
    </dsp:sp>
    <dsp:sp modelId="{7D0B3075-395C-4909-8993-C0C1F7B32B88}">
      <dsp:nvSpPr>
        <dsp:cNvPr id="0" name=""/>
        <dsp:cNvSpPr/>
      </dsp:nvSpPr>
      <dsp:spPr>
        <a:xfrm>
          <a:off x="2142070" y="3566704"/>
          <a:ext cx="1511995" cy="756073"/>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nl-BE" sz="1800" kern="1200" dirty="0" smtClean="0"/>
            <a:t>interpreteer</a:t>
          </a:r>
          <a:endParaRPr lang="nl-BE" sz="1800" kern="1200" dirty="0"/>
        </a:p>
      </dsp:txBody>
      <dsp:txXfrm>
        <a:off x="2178978" y="3603612"/>
        <a:ext cx="1438179" cy="682257"/>
      </dsp:txXfrm>
    </dsp:sp>
    <dsp:sp modelId="{A076D518-0B4C-46CE-BB0E-BF73C3F5223D}">
      <dsp:nvSpPr>
        <dsp:cNvPr id="0" name=""/>
        <dsp:cNvSpPr/>
      </dsp:nvSpPr>
      <dsp:spPr>
        <a:xfrm>
          <a:off x="977653" y="321936"/>
          <a:ext cx="3565171" cy="3565171"/>
        </a:xfrm>
        <a:custGeom>
          <a:avLst/>
          <a:gdLst/>
          <a:ahLst/>
          <a:cxnLst/>
          <a:rect l="0" t="0" r="0" b="0"/>
          <a:pathLst>
            <a:path>
              <a:moveTo>
                <a:pt x="982750" y="3375657"/>
              </a:moveTo>
              <a:arcTo wR="1782585" hR="1782585" stAng="6999595" swAng="1171962"/>
            </a:path>
          </a:pathLst>
        </a:custGeom>
        <a:noFill/>
        <a:ln w="9525" cap="flat" cmpd="sng" algn="ctr">
          <a:solidFill>
            <a:schemeClr val="accent2"/>
          </a:solidFill>
          <a:prstDash val="solid"/>
          <a:tailEnd type="arrow"/>
        </a:ln>
        <a:effectLst/>
      </dsp:spPr>
      <dsp:style>
        <a:lnRef idx="1">
          <a:scrgbClr r="0" g="0" b="0"/>
        </a:lnRef>
        <a:fillRef idx="0">
          <a:scrgbClr r="0" g="0" b="0"/>
        </a:fillRef>
        <a:effectRef idx="0">
          <a:scrgbClr r="0" g="0" b="0"/>
        </a:effectRef>
        <a:fontRef idx="minor"/>
      </dsp:style>
    </dsp:sp>
    <dsp:sp modelId="{350604D1-BF6F-4679-91A6-E9C601035CB0}">
      <dsp:nvSpPr>
        <dsp:cNvPr id="0" name=""/>
        <dsp:cNvSpPr/>
      </dsp:nvSpPr>
      <dsp:spPr>
        <a:xfrm>
          <a:off x="396986" y="2432090"/>
          <a:ext cx="1511995" cy="756073"/>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nl-BE" sz="1800" kern="1200" dirty="0" smtClean="0"/>
            <a:t>communiceer</a:t>
          </a:r>
          <a:endParaRPr lang="nl-BE" sz="1800" kern="1200" dirty="0"/>
        </a:p>
      </dsp:txBody>
      <dsp:txXfrm>
        <a:off x="433894" y="2468998"/>
        <a:ext cx="1438179" cy="682257"/>
      </dsp:txXfrm>
    </dsp:sp>
    <dsp:sp modelId="{DE88328E-0505-4C7B-8B2D-2635BACCC8C5}">
      <dsp:nvSpPr>
        <dsp:cNvPr id="0" name=""/>
        <dsp:cNvSpPr/>
      </dsp:nvSpPr>
      <dsp:spPr>
        <a:xfrm>
          <a:off x="1053602" y="552514"/>
          <a:ext cx="3565171" cy="3565171"/>
        </a:xfrm>
        <a:custGeom>
          <a:avLst/>
          <a:gdLst/>
          <a:ahLst/>
          <a:cxnLst/>
          <a:rect l="0" t="0" r="0" b="0"/>
          <a:pathLst>
            <a:path>
              <a:moveTo>
                <a:pt x="1074" y="1720696"/>
              </a:moveTo>
              <a:arcTo wR="1782585" hR="1782585" stAng="10919378" swAng="932534"/>
            </a:path>
          </a:pathLst>
        </a:custGeom>
        <a:noFill/>
        <a:ln w="9525" cap="flat" cmpd="sng" algn="ctr">
          <a:solidFill>
            <a:schemeClr val="accent2"/>
          </a:solidFill>
          <a:prstDash val="solid"/>
          <a:tailEnd type="arrow"/>
        </a:ln>
        <a:effectLst/>
      </dsp:spPr>
      <dsp:style>
        <a:lnRef idx="1">
          <a:scrgbClr r="0" g="0" b="0"/>
        </a:lnRef>
        <a:fillRef idx="0">
          <a:scrgbClr r="0" g="0" b="0"/>
        </a:fillRef>
        <a:effectRef idx="0">
          <a:scrgbClr r="0" g="0" b="0"/>
        </a:effectRef>
        <a:fontRef idx="minor"/>
      </dsp:style>
    </dsp:sp>
    <dsp:sp modelId="{B5315990-5DCE-4F7A-B74C-B335CE282EED}">
      <dsp:nvSpPr>
        <dsp:cNvPr id="0" name=""/>
        <dsp:cNvSpPr/>
      </dsp:nvSpPr>
      <dsp:spPr>
        <a:xfrm>
          <a:off x="598305" y="892825"/>
          <a:ext cx="1511995" cy="756073"/>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nl-BE" sz="1800" kern="1200" dirty="0" smtClean="0"/>
            <a:t>gebruik</a:t>
          </a:r>
          <a:endParaRPr lang="nl-BE" sz="1800" kern="1200" dirty="0"/>
        </a:p>
      </dsp:txBody>
      <dsp:txXfrm>
        <a:off x="635213" y="929733"/>
        <a:ext cx="1438179" cy="682257"/>
      </dsp:txXfrm>
    </dsp:sp>
    <dsp:sp modelId="{459B3BC4-7A50-4E44-9930-DA61D6EBC769}">
      <dsp:nvSpPr>
        <dsp:cNvPr id="0" name=""/>
        <dsp:cNvSpPr/>
      </dsp:nvSpPr>
      <dsp:spPr>
        <a:xfrm>
          <a:off x="1115482" y="379569"/>
          <a:ext cx="3565171" cy="3565171"/>
        </a:xfrm>
        <a:custGeom>
          <a:avLst/>
          <a:gdLst/>
          <a:ahLst/>
          <a:cxnLst/>
          <a:rect l="0" t="0" r="0" b="0"/>
          <a:pathLst>
            <a:path>
              <a:moveTo>
                <a:pt x="619820" y="431441"/>
              </a:moveTo>
              <a:arcTo wR="1782585" hR="1782585" stAng="13757126" swAng="704344"/>
            </a:path>
          </a:pathLst>
        </a:custGeom>
        <a:noFill/>
        <a:ln w="9525" cap="flat" cmpd="sng" algn="ctr">
          <a:solidFill>
            <a:schemeClr val="accent2"/>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364D98-80B7-42BD-B907-FC3648DB2B97}">
      <dsp:nvSpPr>
        <dsp:cNvPr id="0" name=""/>
        <dsp:cNvSpPr/>
      </dsp:nvSpPr>
      <dsp:spPr>
        <a:xfrm>
          <a:off x="2142070" y="1532"/>
          <a:ext cx="1511995" cy="756073"/>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nl-BE" sz="1800" kern="1200" dirty="0" smtClean="0"/>
            <a:t>vraag</a:t>
          </a:r>
          <a:endParaRPr lang="nl-BE" sz="1800" kern="1200" dirty="0"/>
        </a:p>
      </dsp:txBody>
      <dsp:txXfrm>
        <a:off x="2178978" y="38440"/>
        <a:ext cx="1438179" cy="682257"/>
      </dsp:txXfrm>
    </dsp:sp>
    <dsp:sp modelId="{05341E92-AF38-4EA9-900E-90C0A87623E5}">
      <dsp:nvSpPr>
        <dsp:cNvPr id="0" name=""/>
        <dsp:cNvSpPr/>
      </dsp:nvSpPr>
      <dsp:spPr>
        <a:xfrm>
          <a:off x="1115482" y="379569"/>
          <a:ext cx="3565171" cy="3565171"/>
        </a:xfrm>
        <a:custGeom>
          <a:avLst/>
          <a:gdLst/>
          <a:ahLst/>
          <a:cxnLst/>
          <a:rect l="0" t="0" r="0" b="0"/>
          <a:pathLst>
            <a:path>
              <a:moveTo>
                <a:pt x="2646133" y="223131"/>
              </a:moveTo>
              <a:arcTo wR="1782585" hR="1782585" stAng="17938530" swAng="704344"/>
            </a:path>
          </a:pathLst>
        </a:custGeom>
        <a:noFill/>
        <a:ln w="9525" cap="flat" cmpd="sng" algn="ctr">
          <a:solidFill>
            <a:schemeClr val="accent2"/>
          </a:solidFill>
          <a:prstDash val="solid"/>
          <a:tailEnd type="arrow"/>
        </a:ln>
        <a:effectLst/>
      </dsp:spPr>
      <dsp:style>
        <a:lnRef idx="1">
          <a:scrgbClr r="0" g="0" b="0"/>
        </a:lnRef>
        <a:fillRef idx="0">
          <a:scrgbClr r="0" g="0" b="0"/>
        </a:fillRef>
        <a:effectRef idx="0">
          <a:scrgbClr r="0" g="0" b="0"/>
        </a:effectRef>
        <a:fontRef idx="minor"/>
      </dsp:style>
    </dsp:sp>
    <dsp:sp modelId="{FA59F4A8-2BD4-4169-A42E-078457C29166}">
      <dsp:nvSpPr>
        <dsp:cNvPr id="0" name=""/>
        <dsp:cNvSpPr/>
      </dsp:nvSpPr>
      <dsp:spPr>
        <a:xfrm>
          <a:off x="3685835" y="892825"/>
          <a:ext cx="1511995" cy="756073"/>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nl-BE" sz="1800" kern="1200" dirty="0" smtClean="0"/>
            <a:t>plan  en verzamel</a:t>
          </a:r>
          <a:endParaRPr lang="nl-BE" sz="1800" kern="1200" dirty="0"/>
        </a:p>
      </dsp:txBody>
      <dsp:txXfrm>
        <a:off x="3722743" y="929733"/>
        <a:ext cx="1438179" cy="682257"/>
      </dsp:txXfrm>
    </dsp:sp>
    <dsp:sp modelId="{C05707A2-7796-45E9-900A-A72EDCF17F0B}">
      <dsp:nvSpPr>
        <dsp:cNvPr id="0" name=""/>
        <dsp:cNvSpPr/>
      </dsp:nvSpPr>
      <dsp:spPr>
        <a:xfrm>
          <a:off x="1173431" y="543014"/>
          <a:ext cx="3565171" cy="3565171"/>
        </a:xfrm>
        <a:custGeom>
          <a:avLst/>
          <a:gdLst/>
          <a:ahLst/>
          <a:cxnLst/>
          <a:rect l="0" t="0" r="0" b="0"/>
          <a:pathLst>
            <a:path>
              <a:moveTo>
                <a:pt x="3477821" y="1231415"/>
              </a:moveTo>
              <a:arcTo wR="1782585" hR="1782585" stAng="20519349" swAng="781537"/>
            </a:path>
          </a:pathLst>
        </a:custGeom>
        <a:noFill/>
        <a:ln w="9525" cap="flat" cmpd="sng" algn="ctr">
          <a:solidFill>
            <a:schemeClr val="accent2"/>
          </a:solidFill>
          <a:prstDash val="solid"/>
          <a:tailEnd type="arrow"/>
        </a:ln>
        <a:effectLst/>
      </dsp:spPr>
      <dsp:style>
        <a:lnRef idx="1">
          <a:scrgbClr r="0" g="0" b="0"/>
        </a:lnRef>
        <a:fillRef idx="0">
          <a:scrgbClr r="0" g="0" b="0"/>
        </a:fillRef>
        <a:effectRef idx="0">
          <a:scrgbClr r="0" g="0" b="0"/>
        </a:effectRef>
        <a:fontRef idx="minor"/>
      </dsp:style>
    </dsp:sp>
    <dsp:sp modelId="{80D93167-867E-4E6A-B5F9-5467638EBE51}">
      <dsp:nvSpPr>
        <dsp:cNvPr id="0" name=""/>
        <dsp:cNvSpPr/>
      </dsp:nvSpPr>
      <dsp:spPr>
        <a:xfrm>
          <a:off x="3913157" y="2304256"/>
          <a:ext cx="1511995" cy="756073"/>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nl-BE" sz="1800" kern="1200" dirty="0" smtClean="0"/>
            <a:t>analyseer</a:t>
          </a:r>
          <a:endParaRPr lang="nl-BE" sz="1800" kern="1200" dirty="0"/>
        </a:p>
      </dsp:txBody>
      <dsp:txXfrm>
        <a:off x="3950065" y="2341164"/>
        <a:ext cx="1438179" cy="682257"/>
      </dsp:txXfrm>
    </dsp:sp>
    <dsp:sp modelId="{CDF4FACD-4F6F-41B3-B037-EB980CD301AF}">
      <dsp:nvSpPr>
        <dsp:cNvPr id="0" name=""/>
        <dsp:cNvSpPr/>
      </dsp:nvSpPr>
      <dsp:spPr>
        <a:xfrm>
          <a:off x="1213965" y="337014"/>
          <a:ext cx="3565171" cy="3565171"/>
        </a:xfrm>
        <a:custGeom>
          <a:avLst/>
          <a:gdLst/>
          <a:ahLst/>
          <a:cxnLst/>
          <a:rect l="0" t="0" r="0" b="0"/>
          <a:pathLst>
            <a:path>
              <a:moveTo>
                <a:pt x="3167325" y="2905130"/>
              </a:moveTo>
              <a:arcTo wR="1782585" hR="1782585" stAng="2341806" swAng="1328835"/>
            </a:path>
          </a:pathLst>
        </a:custGeom>
        <a:noFill/>
        <a:ln w="9525" cap="flat" cmpd="sng" algn="ctr">
          <a:solidFill>
            <a:schemeClr val="accent2"/>
          </a:solidFill>
          <a:prstDash val="solid"/>
          <a:tailEnd type="arrow"/>
        </a:ln>
        <a:effectLst/>
      </dsp:spPr>
      <dsp:style>
        <a:lnRef idx="1">
          <a:scrgbClr r="0" g="0" b="0"/>
        </a:lnRef>
        <a:fillRef idx="0">
          <a:scrgbClr r="0" g="0" b="0"/>
        </a:fillRef>
        <a:effectRef idx="0">
          <a:scrgbClr r="0" g="0" b="0"/>
        </a:effectRef>
        <a:fontRef idx="minor"/>
      </dsp:style>
    </dsp:sp>
    <dsp:sp modelId="{7D0B3075-395C-4909-8993-C0C1F7B32B88}">
      <dsp:nvSpPr>
        <dsp:cNvPr id="0" name=""/>
        <dsp:cNvSpPr/>
      </dsp:nvSpPr>
      <dsp:spPr>
        <a:xfrm>
          <a:off x="2142070" y="3566704"/>
          <a:ext cx="1511995" cy="756073"/>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nl-BE" sz="1800" kern="1200" dirty="0" smtClean="0"/>
            <a:t>interpreteer</a:t>
          </a:r>
          <a:endParaRPr lang="nl-BE" sz="1800" kern="1200" dirty="0"/>
        </a:p>
      </dsp:txBody>
      <dsp:txXfrm>
        <a:off x="2178978" y="3603612"/>
        <a:ext cx="1438179" cy="682257"/>
      </dsp:txXfrm>
    </dsp:sp>
    <dsp:sp modelId="{A076D518-0B4C-46CE-BB0E-BF73C3F5223D}">
      <dsp:nvSpPr>
        <dsp:cNvPr id="0" name=""/>
        <dsp:cNvSpPr/>
      </dsp:nvSpPr>
      <dsp:spPr>
        <a:xfrm>
          <a:off x="977653" y="321936"/>
          <a:ext cx="3565171" cy="3565171"/>
        </a:xfrm>
        <a:custGeom>
          <a:avLst/>
          <a:gdLst/>
          <a:ahLst/>
          <a:cxnLst/>
          <a:rect l="0" t="0" r="0" b="0"/>
          <a:pathLst>
            <a:path>
              <a:moveTo>
                <a:pt x="982750" y="3375657"/>
              </a:moveTo>
              <a:arcTo wR="1782585" hR="1782585" stAng="6999595" swAng="1171962"/>
            </a:path>
          </a:pathLst>
        </a:custGeom>
        <a:noFill/>
        <a:ln w="9525" cap="flat" cmpd="sng" algn="ctr">
          <a:solidFill>
            <a:schemeClr val="accent2"/>
          </a:solidFill>
          <a:prstDash val="solid"/>
          <a:tailEnd type="arrow"/>
        </a:ln>
        <a:effectLst/>
      </dsp:spPr>
      <dsp:style>
        <a:lnRef idx="1">
          <a:scrgbClr r="0" g="0" b="0"/>
        </a:lnRef>
        <a:fillRef idx="0">
          <a:scrgbClr r="0" g="0" b="0"/>
        </a:fillRef>
        <a:effectRef idx="0">
          <a:scrgbClr r="0" g="0" b="0"/>
        </a:effectRef>
        <a:fontRef idx="minor"/>
      </dsp:style>
    </dsp:sp>
    <dsp:sp modelId="{350604D1-BF6F-4679-91A6-E9C601035CB0}">
      <dsp:nvSpPr>
        <dsp:cNvPr id="0" name=""/>
        <dsp:cNvSpPr/>
      </dsp:nvSpPr>
      <dsp:spPr>
        <a:xfrm>
          <a:off x="396986" y="2432090"/>
          <a:ext cx="1511995" cy="756073"/>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nl-BE" sz="1800" kern="1200" dirty="0" smtClean="0"/>
            <a:t>communiceer</a:t>
          </a:r>
          <a:endParaRPr lang="nl-BE" sz="1800" kern="1200" dirty="0"/>
        </a:p>
      </dsp:txBody>
      <dsp:txXfrm>
        <a:off x="433894" y="2468998"/>
        <a:ext cx="1438179" cy="682257"/>
      </dsp:txXfrm>
    </dsp:sp>
    <dsp:sp modelId="{DE88328E-0505-4C7B-8B2D-2635BACCC8C5}">
      <dsp:nvSpPr>
        <dsp:cNvPr id="0" name=""/>
        <dsp:cNvSpPr/>
      </dsp:nvSpPr>
      <dsp:spPr>
        <a:xfrm>
          <a:off x="1053602" y="552514"/>
          <a:ext cx="3565171" cy="3565171"/>
        </a:xfrm>
        <a:custGeom>
          <a:avLst/>
          <a:gdLst/>
          <a:ahLst/>
          <a:cxnLst/>
          <a:rect l="0" t="0" r="0" b="0"/>
          <a:pathLst>
            <a:path>
              <a:moveTo>
                <a:pt x="1074" y="1720696"/>
              </a:moveTo>
              <a:arcTo wR="1782585" hR="1782585" stAng="10919378" swAng="932534"/>
            </a:path>
          </a:pathLst>
        </a:custGeom>
        <a:noFill/>
        <a:ln w="9525" cap="flat" cmpd="sng" algn="ctr">
          <a:solidFill>
            <a:schemeClr val="accent2"/>
          </a:solidFill>
          <a:prstDash val="solid"/>
          <a:tailEnd type="arrow"/>
        </a:ln>
        <a:effectLst/>
      </dsp:spPr>
      <dsp:style>
        <a:lnRef idx="1">
          <a:scrgbClr r="0" g="0" b="0"/>
        </a:lnRef>
        <a:fillRef idx="0">
          <a:scrgbClr r="0" g="0" b="0"/>
        </a:fillRef>
        <a:effectRef idx="0">
          <a:scrgbClr r="0" g="0" b="0"/>
        </a:effectRef>
        <a:fontRef idx="minor"/>
      </dsp:style>
    </dsp:sp>
    <dsp:sp modelId="{B5315990-5DCE-4F7A-B74C-B335CE282EED}">
      <dsp:nvSpPr>
        <dsp:cNvPr id="0" name=""/>
        <dsp:cNvSpPr/>
      </dsp:nvSpPr>
      <dsp:spPr>
        <a:xfrm>
          <a:off x="598305" y="892825"/>
          <a:ext cx="1511995" cy="756073"/>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nl-BE" sz="1800" kern="1200" dirty="0" smtClean="0"/>
            <a:t>gebruik</a:t>
          </a:r>
          <a:endParaRPr lang="nl-BE" sz="1800" kern="1200" dirty="0"/>
        </a:p>
      </dsp:txBody>
      <dsp:txXfrm>
        <a:off x="635213" y="929733"/>
        <a:ext cx="1438179" cy="682257"/>
      </dsp:txXfrm>
    </dsp:sp>
    <dsp:sp modelId="{459B3BC4-7A50-4E44-9930-DA61D6EBC769}">
      <dsp:nvSpPr>
        <dsp:cNvPr id="0" name=""/>
        <dsp:cNvSpPr/>
      </dsp:nvSpPr>
      <dsp:spPr>
        <a:xfrm>
          <a:off x="1115482" y="379569"/>
          <a:ext cx="3565171" cy="3565171"/>
        </a:xfrm>
        <a:custGeom>
          <a:avLst/>
          <a:gdLst/>
          <a:ahLst/>
          <a:cxnLst/>
          <a:rect l="0" t="0" r="0" b="0"/>
          <a:pathLst>
            <a:path>
              <a:moveTo>
                <a:pt x="619820" y="431441"/>
              </a:moveTo>
              <a:arcTo wR="1782585" hR="1782585" stAng="13757126" swAng="704344"/>
            </a:path>
          </a:pathLst>
        </a:custGeom>
        <a:noFill/>
        <a:ln w="9525" cap="flat" cmpd="sng" algn="ctr">
          <a:solidFill>
            <a:schemeClr val="accent2"/>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drawing1.xml.rels><?xml version="1.0" encoding="UTF-8" standalone="yes"?>
<Relationships xmlns="http://schemas.openxmlformats.org/package/2006/relationships"><Relationship Id="rId1" Type="http://schemas.openxmlformats.org/officeDocument/2006/relationships/image" Target="../media/image20.png"/></Relationships>
</file>

<file path=ppt/drawings/drawing1.xml><?xml version="1.0" encoding="utf-8"?>
<c:userShapes xmlns:c="http://schemas.openxmlformats.org/drawingml/2006/chart">
  <cdr:relSizeAnchor xmlns:cdr="http://schemas.openxmlformats.org/drawingml/2006/chartDrawing">
    <cdr:from>
      <cdr:x>0.12015</cdr:x>
      <cdr:y>0.10686</cdr:y>
    </cdr:from>
    <cdr:to>
      <cdr:x>0.42814</cdr:x>
      <cdr:y>0.27889</cdr:y>
    </cdr:to>
    <cdr:sp macro="" textlink="">
      <cdr:nvSpPr>
        <cdr:cNvPr id="3" name="Tekstvak 2"/>
        <cdr:cNvSpPr txBox="1"/>
      </cdr:nvSpPr>
      <cdr:spPr>
        <a:xfrm xmlns:a="http://schemas.openxmlformats.org/drawingml/2006/main">
          <a:off x="933872" y="439688"/>
          <a:ext cx="2393822" cy="707886"/>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nl-NL"/>
          </a:defPPr>
          <a:lvl1pPr algn="l" rtl="0" eaLnBrk="0" fontAlgn="base" hangingPunct="0">
            <a:spcBef>
              <a:spcPct val="0"/>
            </a:spcBef>
            <a:spcAft>
              <a:spcPct val="0"/>
            </a:spcAft>
            <a:defRPr sz="20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0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0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0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000" kern="1200">
              <a:solidFill>
                <a:schemeClr val="tx1"/>
              </a:solidFill>
              <a:latin typeface="Times New Roman" pitchFamily="18" charset="0"/>
              <a:ea typeface="+mn-ea"/>
              <a:cs typeface="+mn-cs"/>
            </a:defRPr>
          </a:lvl5pPr>
          <a:lvl6pPr marL="2286000" algn="l" defTabSz="914400" rtl="0" eaLnBrk="1" latinLnBrk="0" hangingPunct="1">
            <a:defRPr sz="2000" kern="1200">
              <a:solidFill>
                <a:schemeClr val="tx1"/>
              </a:solidFill>
              <a:latin typeface="Times New Roman" pitchFamily="18" charset="0"/>
              <a:ea typeface="+mn-ea"/>
              <a:cs typeface="+mn-cs"/>
            </a:defRPr>
          </a:lvl6pPr>
          <a:lvl7pPr marL="2743200" algn="l" defTabSz="914400" rtl="0" eaLnBrk="1" latinLnBrk="0" hangingPunct="1">
            <a:defRPr sz="2000" kern="1200">
              <a:solidFill>
                <a:schemeClr val="tx1"/>
              </a:solidFill>
              <a:latin typeface="Times New Roman" pitchFamily="18" charset="0"/>
              <a:ea typeface="+mn-ea"/>
              <a:cs typeface="+mn-cs"/>
            </a:defRPr>
          </a:lvl7pPr>
          <a:lvl8pPr marL="3200400" algn="l" defTabSz="914400" rtl="0" eaLnBrk="1" latinLnBrk="0" hangingPunct="1">
            <a:defRPr sz="2000" kern="1200">
              <a:solidFill>
                <a:schemeClr val="tx1"/>
              </a:solidFill>
              <a:latin typeface="Times New Roman" pitchFamily="18" charset="0"/>
              <a:ea typeface="+mn-ea"/>
              <a:cs typeface="+mn-cs"/>
            </a:defRPr>
          </a:lvl8pPr>
          <a:lvl9pPr marL="3657600" algn="l" defTabSz="914400" rtl="0" eaLnBrk="1" latinLnBrk="0" hangingPunct="1">
            <a:defRPr sz="2000" kern="1200">
              <a:solidFill>
                <a:schemeClr val="tx1"/>
              </a:solidFill>
              <a:latin typeface="Times New Roman" pitchFamily="18" charset="0"/>
              <a:ea typeface="+mn-ea"/>
              <a:cs typeface="+mn-cs"/>
            </a:defRPr>
          </a:lvl9pPr>
        </a:lstStyle>
        <a:p xmlns:a="http://schemas.openxmlformats.org/drawingml/2006/main">
          <a:r>
            <a:rPr lang="nl-BE" dirty="0" smtClean="0">
              <a:latin typeface="Trebuchet MS" panose="020B0603020202020204" pitchFamily="34" charset="0"/>
            </a:rPr>
            <a:t>Normale verdeling? Klokvorm?</a:t>
          </a:r>
          <a:endParaRPr lang="nl-BE" dirty="0">
            <a:latin typeface="Trebuchet MS" panose="020B0603020202020204" pitchFamily="34" charset="0"/>
          </a:endParaRPr>
        </a:p>
      </cdr:txBody>
    </cdr:sp>
  </cdr:relSizeAnchor>
  <cdr:relSizeAnchor xmlns:cdr="http://schemas.openxmlformats.org/drawingml/2006/chartDrawing">
    <cdr:from>
      <cdr:x>0.08309</cdr:x>
      <cdr:y>0.26435</cdr:y>
    </cdr:from>
    <cdr:to>
      <cdr:x>0.4152</cdr:x>
      <cdr:y>0.62778</cdr:y>
    </cdr:to>
    <cdr:pic>
      <cdr:nvPicPr>
        <cdr:cNvPr id="4" name="Afbeelding 3"/>
        <cdr:cNvPicPr/>
      </cdr:nvPicPr>
      <cdr:blipFill rotWithShape="1">
        <a:blip xmlns:a="http://schemas.openxmlformats.org/drawingml/2006/main" xmlns:r="http://schemas.openxmlformats.org/officeDocument/2006/relationships" r:embed="rId1">
          <a:extLst>
            <a:ext uri="{28A0092B-C50C-407E-A947-70E740481C1C}">
              <a14:useLocalDpi xmlns:a14="http://schemas.microsoft.com/office/drawing/2010/main" val="0"/>
            </a:ext>
          </a:extLst>
        </a:blip>
        <a:srcRect xmlns:a="http://schemas.openxmlformats.org/drawingml/2006/main" l="8136" b="8187"/>
        <a:stretch xmlns:a="http://schemas.openxmlformats.org/drawingml/2006/main"/>
      </cdr:blipFill>
      <cdr:spPr bwMode="auto">
        <a:xfrm xmlns:a="http://schemas.openxmlformats.org/drawingml/2006/main">
          <a:off x="645840" y="1087760"/>
          <a:ext cx="2581275" cy="1495425"/>
        </a:xfrm>
        <a:prstGeom xmlns:a="http://schemas.openxmlformats.org/drawingml/2006/main" prst="rect">
          <a:avLst/>
        </a:prstGeom>
        <a:ln xmlns:a="http://schemas.openxmlformats.org/drawingml/2006/main">
          <a:noFill/>
        </a:ln>
        <a:extLst xmlns:a="http://schemas.openxmlformats.org/drawingml/2006/main">
          <a:ext uri="{53640926-AAD7-44D8-BBD7-CCE9431645EC}">
            <a14:shadowObscured xmlns:a14="http://schemas.microsoft.com/office/drawing/2010/main"/>
          </a:ext>
        </a:extLst>
      </cdr:spPr>
    </cdr:pic>
  </cdr:relSizeAnchor>
</c:userShapes>
</file>

<file path=ppt/drawings/drawing2.xml><?xml version="1.0" encoding="utf-8"?>
<c:userShapes xmlns:c="http://schemas.openxmlformats.org/drawingml/2006/chart">
  <cdr:relSizeAnchor xmlns:cdr="http://schemas.openxmlformats.org/drawingml/2006/chartDrawing">
    <cdr:from>
      <cdr:x>0.532</cdr:x>
      <cdr:y>0.16542</cdr:y>
    </cdr:from>
    <cdr:to>
      <cdr:x>0.532</cdr:x>
      <cdr:y>0.89728</cdr:y>
    </cdr:to>
    <cdr:cxnSp macro="">
      <cdr:nvCxnSpPr>
        <cdr:cNvPr id="3" name="Rechte verbindingslijn 2"/>
        <cdr:cNvCxnSpPr/>
      </cdr:nvCxnSpPr>
      <cdr:spPr>
        <a:xfrm xmlns:a="http://schemas.openxmlformats.org/drawingml/2006/main">
          <a:off x="4104506" y="748680"/>
          <a:ext cx="0" cy="3312371"/>
        </a:xfrm>
        <a:prstGeom xmlns:a="http://schemas.openxmlformats.org/drawingml/2006/main" prst="line">
          <a:avLst/>
        </a:prstGeom>
        <a:ln xmlns:a="http://schemas.openxmlformats.org/drawingml/2006/main" w="38100">
          <a:solidFill>
            <a:srgbClr val="00B050"/>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0.62795</cdr:x>
      <cdr:y>0</cdr:y>
    </cdr:from>
    <cdr:to>
      <cdr:x>0.77028</cdr:x>
      <cdr:y>0.09724</cdr:y>
    </cdr:to>
    <cdr:sp macro="" textlink="">
      <cdr:nvSpPr>
        <cdr:cNvPr id="4" name="Tekstvak 11"/>
        <cdr:cNvSpPr txBox="1"/>
      </cdr:nvSpPr>
      <cdr:spPr>
        <a:xfrm xmlns:a="http://schemas.openxmlformats.org/drawingml/2006/main">
          <a:off x="4880702" y="0"/>
          <a:ext cx="1106260" cy="400110"/>
        </a:xfrm>
        <a:prstGeom xmlns:a="http://schemas.openxmlformats.org/drawingml/2006/main" prst="rect">
          <a:avLst/>
        </a:prstGeom>
        <a:noFill xmlns:a="http://schemas.openxmlformats.org/drawingml/2006/main"/>
        <a:ln xmlns:a="http://schemas.openxmlformats.org/drawingml/2006/main">
          <a:solidFill>
            <a:schemeClr val="accent2"/>
          </a:solidFill>
        </a:ln>
      </cdr:spPr>
      <cdr:txBody>
        <a:bodyPr xmlns:a="http://schemas.openxmlformats.org/drawingml/2006/main" wrap="square" rtlCol="0">
          <a:spAutoFit/>
        </a:bodyPr>
        <a:lstStyle xmlns:a="http://schemas.openxmlformats.org/drawingml/2006/main">
          <a:defPPr>
            <a:defRPr lang="nl-NL"/>
          </a:defPPr>
          <a:lvl1pPr algn="l" rtl="0" eaLnBrk="0" fontAlgn="base" hangingPunct="0">
            <a:spcBef>
              <a:spcPct val="0"/>
            </a:spcBef>
            <a:spcAft>
              <a:spcPct val="0"/>
            </a:spcAft>
            <a:defRPr sz="20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0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0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0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000" kern="1200">
              <a:solidFill>
                <a:schemeClr val="tx1"/>
              </a:solidFill>
              <a:latin typeface="Times New Roman" pitchFamily="18" charset="0"/>
              <a:ea typeface="+mn-ea"/>
              <a:cs typeface="+mn-cs"/>
            </a:defRPr>
          </a:lvl5pPr>
          <a:lvl6pPr marL="2286000" algn="l" defTabSz="914400" rtl="0" eaLnBrk="1" latinLnBrk="0" hangingPunct="1">
            <a:defRPr sz="2000" kern="1200">
              <a:solidFill>
                <a:schemeClr val="tx1"/>
              </a:solidFill>
              <a:latin typeface="Times New Roman" pitchFamily="18" charset="0"/>
              <a:ea typeface="+mn-ea"/>
              <a:cs typeface="+mn-cs"/>
            </a:defRPr>
          </a:lvl6pPr>
          <a:lvl7pPr marL="2743200" algn="l" defTabSz="914400" rtl="0" eaLnBrk="1" latinLnBrk="0" hangingPunct="1">
            <a:defRPr sz="2000" kern="1200">
              <a:solidFill>
                <a:schemeClr val="tx1"/>
              </a:solidFill>
              <a:latin typeface="Times New Roman" pitchFamily="18" charset="0"/>
              <a:ea typeface="+mn-ea"/>
              <a:cs typeface="+mn-cs"/>
            </a:defRPr>
          </a:lvl7pPr>
          <a:lvl8pPr marL="3200400" algn="l" defTabSz="914400" rtl="0" eaLnBrk="1" latinLnBrk="0" hangingPunct="1">
            <a:defRPr sz="2000" kern="1200">
              <a:solidFill>
                <a:schemeClr val="tx1"/>
              </a:solidFill>
              <a:latin typeface="Times New Roman" pitchFamily="18" charset="0"/>
              <a:ea typeface="+mn-ea"/>
              <a:cs typeface="+mn-cs"/>
            </a:defRPr>
          </a:lvl8pPr>
          <a:lvl9pPr marL="3657600" algn="l" defTabSz="914400" rtl="0" eaLnBrk="1" latinLnBrk="0" hangingPunct="1">
            <a:defRPr sz="2000" kern="1200">
              <a:solidFill>
                <a:schemeClr val="tx1"/>
              </a:solidFill>
              <a:latin typeface="Times New Roman" pitchFamily="18" charset="0"/>
              <a:ea typeface="+mn-ea"/>
              <a:cs typeface="+mn-cs"/>
            </a:defRPr>
          </a:lvl9pPr>
        </a:lstStyle>
        <a:p xmlns:a="http://schemas.openxmlformats.org/drawingml/2006/main">
          <a:r>
            <a:rPr lang="nl-BE" dirty="0" smtClean="0"/>
            <a:t>Mediaan</a:t>
          </a:r>
          <a:endParaRPr lang="nl-BE" dirty="0"/>
        </a:p>
      </cdr:txBody>
    </cdr:sp>
  </cdr:relSizeAnchor>
</c:userShapes>
</file>

<file path=ppt/drawings/drawing3.xml><?xml version="1.0" encoding="utf-8"?>
<c:userShapes xmlns:c="http://schemas.openxmlformats.org/drawingml/2006/chart">
  <cdr:relSizeAnchor xmlns:cdr="http://schemas.openxmlformats.org/drawingml/2006/chartDrawing">
    <cdr:from>
      <cdr:x>0.60191</cdr:x>
      <cdr:y>0.69421</cdr:y>
    </cdr:from>
    <cdr:to>
      <cdr:x>0.91075</cdr:x>
      <cdr:y>0.79145</cdr:y>
    </cdr:to>
    <cdr:sp macro="" textlink="">
      <cdr:nvSpPr>
        <cdr:cNvPr id="2" name="Tekstvak 11"/>
        <cdr:cNvSpPr txBox="1"/>
      </cdr:nvSpPr>
      <cdr:spPr>
        <a:xfrm xmlns:a="http://schemas.openxmlformats.org/drawingml/2006/main">
          <a:off x="4678288" y="2856530"/>
          <a:ext cx="2400428" cy="40011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nl-NL"/>
          </a:defPPr>
          <a:lvl1pPr algn="l" rtl="0" eaLnBrk="0" fontAlgn="base" hangingPunct="0">
            <a:spcBef>
              <a:spcPct val="0"/>
            </a:spcBef>
            <a:spcAft>
              <a:spcPct val="0"/>
            </a:spcAft>
            <a:defRPr sz="20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0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0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0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000" kern="1200">
              <a:solidFill>
                <a:schemeClr val="tx1"/>
              </a:solidFill>
              <a:latin typeface="Times New Roman" pitchFamily="18" charset="0"/>
              <a:ea typeface="+mn-ea"/>
              <a:cs typeface="+mn-cs"/>
            </a:defRPr>
          </a:lvl5pPr>
          <a:lvl6pPr marL="2286000" algn="l" defTabSz="914400" rtl="0" eaLnBrk="1" latinLnBrk="0" hangingPunct="1">
            <a:defRPr sz="2000" kern="1200">
              <a:solidFill>
                <a:schemeClr val="tx1"/>
              </a:solidFill>
              <a:latin typeface="Times New Roman" pitchFamily="18" charset="0"/>
              <a:ea typeface="+mn-ea"/>
              <a:cs typeface="+mn-cs"/>
            </a:defRPr>
          </a:lvl6pPr>
          <a:lvl7pPr marL="2743200" algn="l" defTabSz="914400" rtl="0" eaLnBrk="1" latinLnBrk="0" hangingPunct="1">
            <a:defRPr sz="2000" kern="1200">
              <a:solidFill>
                <a:schemeClr val="tx1"/>
              </a:solidFill>
              <a:latin typeface="Times New Roman" pitchFamily="18" charset="0"/>
              <a:ea typeface="+mn-ea"/>
              <a:cs typeface="+mn-cs"/>
            </a:defRPr>
          </a:lvl7pPr>
          <a:lvl8pPr marL="3200400" algn="l" defTabSz="914400" rtl="0" eaLnBrk="1" latinLnBrk="0" hangingPunct="1">
            <a:defRPr sz="2000" kern="1200">
              <a:solidFill>
                <a:schemeClr val="tx1"/>
              </a:solidFill>
              <a:latin typeface="Times New Roman" pitchFamily="18" charset="0"/>
              <a:ea typeface="+mn-ea"/>
              <a:cs typeface="+mn-cs"/>
            </a:defRPr>
          </a:lvl8pPr>
          <a:lvl9pPr marL="3657600" algn="l" defTabSz="914400" rtl="0" eaLnBrk="1" latinLnBrk="0" hangingPunct="1">
            <a:defRPr sz="2000" kern="1200">
              <a:solidFill>
                <a:schemeClr val="tx1"/>
              </a:solidFill>
              <a:latin typeface="Times New Roman" pitchFamily="18" charset="0"/>
              <a:ea typeface="+mn-ea"/>
              <a:cs typeface="+mn-cs"/>
            </a:defRPr>
          </a:lvl9pPr>
        </a:lstStyle>
        <a:p xmlns:a="http://schemas.openxmlformats.org/drawingml/2006/main">
          <a:r>
            <a:rPr lang="nl-BE" dirty="0" smtClean="0">
              <a:latin typeface="Trebuchet MS" panose="020B0603020202020204" pitchFamily="34" charset="0"/>
            </a:rPr>
            <a:t>Bereik</a:t>
          </a:r>
        </a:p>
      </cdr:txBody>
    </cdr:sp>
  </cdr:relSizeAnchor>
  <cdr:relSizeAnchor xmlns:cdr="http://schemas.openxmlformats.org/drawingml/2006/chartDrawing">
    <cdr:from>
      <cdr:x>0.98176</cdr:x>
      <cdr:y>0.08936</cdr:y>
    </cdr:from>
    <cdr:to>
      <cdr:x>0.98176</cdr:x>
      <cdr:y>0.87684</cdr:y>
    </cdr:to>
    <cdr:cxnSp macro="">
      <cdr:nvCxnSpPr>
        <cdr:cNvPr id="3" name="Rechte verbindingslijn 2"/>
        <cdr:cNvCxnSpPr/>
      </cdr:nvCxnSpPr>
      <cdr:spPr>
        <a:xfrm xmlns:a="http://schemas.openxmlformats.org/drawingml/2006/main" flipV="1">
          <a:off x="7630616" y="367680"/>
          <a:ext cx="0" cy="3240360"/>
        </a:xfrm>
        <a:prstGeom xmlns:a="http://schemas.openxmlformats.org/drawingml/2006/main" prst="line">
          <a:avLst/>
        </a:prstGeom>
        <a:ln xmlns:a="http://schemas.openxmlformats.org/drawingml/2006/main" w="38100">
          <a:solidFill>
            <a:schemeClr val="accent1">
              <a:lumMod val="50000"/>
            </a:schemeClr>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0.87058</cdr:x>
      <cdr:y>0</cdr:y>
    </cdr:from>
    <cdr:to>
      <cdr:x>1</cdr:x>
      <cdr:y>0.105</cdr:y>
    </cdr:to>
    <cdr:sp macro="" textlink="">
      <cdr:nvSpPr>
        <cdr:cNvPr id="6" name="Tekstvak 1"/>
        <cdr:cNvSpPr txBox="1"/>
      </cdr:nvSpPr>
      <cdr:spPr>
        <a:xfrm xmlns:a="http://schemas.openxmlformats.org/drawingml/2006/main">
          <a:off x="6766520" y="0"/>
          <a:ext cx="1005880" cy="432048"/>
        </a:xfrm>
        <a:prstGeom xmlns:a="http://schemas.openxmlformats.org/drawingml/2006/main" prst="rect">
          <a:avLst/>
        </a:prstGeom>
      </cdr:spPr>
      <cdr:txBody>
        <a:bodyPr xmlns:a="http://schemas.openxmlformats.org/drawingml/2006/main" wrap="square" rtlCol="0"/>
        <a:lstStyle xmlns:a="http://schemas.openxmlformats.org/drawingml/2006/main">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nl-BE" sz="1400" dirty="0" smtClean="0">
              <a:solidFill>
                <a:schemeClr val="accent1">
                  <a:lumMod val="50000"/>
                </a:schemeClr>
              </a:solidFill>
              <a:latin typeface="Trebuchet MS" panose="020B0603020202020204" pitchFamily="34" charset="0"/>
            </a:rPr>
            <a:t>Maximum</a:t>
          </a:r>
          <a:endParaRPr lang="nl-BE" sz="1400" dirty="0">
            <a:solidFill>
              <a:schemeClr val="accent1">
                <a:lumMod val="50000"/>
              </a:schemeClr>
            </a:solidFill>
            <a:latin typeface="Trebuchet MS" panose="020B0603020202020204" pitchFamily="34" charset="0"/>
          </a:endParaRPr>
        </a:p>
      </cdr:txBody>
    </cdr:sp>
  </cdr:relSizeAnchor>
</c:userShapes>
</file>

<file path=ppt/drawings/drawing4.xml><?xml version="1.0" encoding="utf-8"?>
<c:userShapes xmlns:c="http://schemas.openxmlformats.org/drawingml/2006/chart">
  <cdr:relSizeAnchor xmlns:cdr="http://schemas.openxmlformats.org/drawingml/2006/chartDrawing">
    <cdr:from>
      <cdr:x>0.98176</cdr:x>
      <cdr:y>0.08936</cdr:y>
    </cdr:from>
    <cdr:to>
      <cdr:x>0.98176</cdr:x>
      <cdr:y>0.87684</cdr:y>
    </cdr:to>
    <cdr:cxnSp macro="">
      <cdr:nvCxnSpPr>
        <cdr:cNvPr id="3" name="Rechte verbindingslijn 2"/>
        <cdr:cNvCxnSpPr/>
      </cdr:nvCxnSpPr>
      <cdr:spPr>
        <a:xfrm xmlns:a="http://schemas.openxmlformats.org/drawingml/2006/main" flipV="1">
          <a:off x="7630616" y="367680"/>
          <a:ext cx="0" cy="3240360"/>
        </a:xfrm>
        <a:prstGeom xmlns:a="http://schemas.openxmlformats.org/drawingml/2006/main" prst="line">
          <a:avLst/>
        </a:prstGeom>
        <a:ln xmlns:a="http://schemas.openxmlformats.org/drawingml/2006/main" w="38100">
          <a:solidFill>
            <a:schemeClr val="accent1">
              <a:lumMod val="50000"/>
            </a:schemeClr>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0.87058</cdr:x>
      <cdr:y>0</cdr:y>
    </cdr:from>
    <cdr:to>
      <cdr:x>1</cdr:x>
      <cdr:y>0.105</cdr:y>
    </cdr:to>
    <cdr:sp macro="" textlink="">
      <cdr:nvSpPr>
        <cdr:cNvPr id="6" name="Tekstvak 1"/>
        <cdr:cNvSpPr txBox="1"/>
      </cdr:nvSpPr>
      <cdr:spPr>
        <a:xfrm xmlns:a="http://schemas.openxmlformats.org/drawingml/2006/main">
          <a:off x="6766520" y="0"/>
          <a:ext cx="1005880" cy="432048"/>
        </a:xfrm>
        <a:prstGeom xmlns:a="http://schemas.openxmlformats.org/drawingml/2006/main" prst="rect">
          <a:avLst/>
        </a:prstGeom>
      </cdr:spPr>
      <cdr:txBody>
        <a:bodyPr xmlns:a="http://schemas.openxmlformats.org/drawingml/2006/main" wrap="square" rtlCol="0"/>
        <a:lstStyle xmlns:a="http://schemas.openxmlformats.org/drawingml/2006/main">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nl-BE" sz="1400" dirty="0" smtClean="0">
              <a:solidFill>
                <a:schemeClr val="accent1">
                  <a:lumMod val="50000"/>
                </a:schemeClr>
              </a:solidFill>
              <a:latin typeface="Trebuchet MS" panose="020B0603020202020204" pitchFamily="34" charset="0"/>
            </a:rPr>
            <a:t>Maximum</a:t>
          </a:r>
          <a:endParaRPr lang="nl-BE" sz="1400" dirty="0">
            <a:solidFill>
              <a:schemeClr val="accent1">
                <a:lumMod val="50000"/>
              </a:schemeClr>
            </a:solidFill>
            <a:latin typeface="Trebuchet MS" panose="020B0603020202020204" pitchFamily="34" charset="0"/>
          </a:endParaRPr>
        </a:p>
      </cdr:txBody>
    </cdr:sp>
  </cdr:relSizeAnchor>
  <cdr:relSizeAnchor xmlns:cdr="http://schemas.openxmlformats.org/drawingml/2006/chartDrawing">
    <cdr:from>
      <cdr:x>0.6297</cdr:x>
      <cdr:y>0.105</cdr:y>
    </cdr:from>
    <cdr:to>
      <cdr:x>0.6297</cdr:x>
      <cdr:y>0.87499</cdr:y>
    </cdr:to>
    <cdr:cxnSp macro="">
      <cdr:nvCxnSpPr>
        <cdr:cNvPr id="5" name="Rechte verbindingslijn 4"/>
        <cdr:cNvCxnSpPr/>
      </cdr:nvCxnSpPr>
      <cdr:spPr>
        <a:xfrm xmlns:a="http://schemas.openxmlformats.org/drawingml/2006/main" flipV="1">
          <a:off x="4894312" y="432048"/>
          <a:ext cx="0" cy="3168352"/>
        </a:xfrm>
        <a:prstGeom xmlns:a="http://schemas.openxmlformats.org/drawingml/2006/main" prst="line">
          <a:avLst/>
        </a:prstGeom>
        <a:ln xmlns:a="http://schemas.openxmlformats.org/drawingml/2006/main" w="38100">
          <a:solidFill>
            <a:schemeClr val="bg1">
              <a:lumMod val="50000"/>
            </a:schemeClr>
          </a:solidFill>
        </a:ln>
      </cdr:spPr>
      <cdr:style>
        <a:lnRef xmlns:a="http://schemas.openxmlformats.org/drawingml/2006/main" idx="1">
          <a:schemeClr val="accent3"/>
        </a:lnRef>
        <a:fillRef xmlns:a="http://schemas.openxmlformats.org/drawingml/2006/main" idx="0">
          <a:schemeClr val="accent3"/>
        </a:fillRef>
        <a:effectRef xmlns:a="http://schemas.openxmlformats.org/drawingml/2006/main" idx="0">
          <a:schemeClr val="accent3"/>
        </a:effectRef>
        <a:fontRef xmlns:a="http://schemas.openxmlformats.org/drawingml/2006/main" idx="minor">
          <a:schemeClr val="tx1"/>
        </a:fontRef>
      </cdr:style>
    </cdr:cxnSp>
  </cdr:relSizeAnchor>
  <cdr:relSizeAnchor xmlns:cdr="http://schemas.openxmlformats.org/drawingml/2006/chartDrawing">
    <cdr:from>
      <cdr:x>0.57119</cdr:x>
      <cdr:y>0</cdr:y>
    </cdr:from>
    <cdr:to>
      <cdr:x>0.72869</cdr:x>
      <cdr:y>0.105</cdr:y>
    </cdr:to>
    <cdr:sp macro="" textlink="">
      <cdr:nvSpPr>
        <cdr:cNvPr id="7" name="Tekstvak 1"/>
        <cdr:cNvSpPr txBox="1"/>
      </cdr:nvSpPr>
      <cdr:spPr>
        <a:xfrm xmlns:a="http://schemas.openxmlformats.org/drawingml/2006/main">
          <a:off x="4439496" y="0"/>
          <a:ext cx="1224136" cy="432048"/>
        </a:xfrm>
        <a:prstGeom xmlns:a="http://schemas.openxmlformats.org/drawingml/2006/main" prst="rect">
          <a:avLst/>
        </a:prstGeom>
      </cdr:spPr>
      <cdr:txBody>
        <a:bodyPr xmlns:a="http://schemas.openxmlformats.org/drawingml/2006/main" wrap="square" rtlCol="0"/>
        <a:lstStyle xmlns:a="http://schemas.openxmlformats.org/drawingml/2006/main">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nl-BE" sz="1400" dirty="0" smtClean="0">
              <a:solidFill>
                <a:schemeClr val="bg1">
                  <a:lumMod val="50000"/>
                </a:schemeClr>
              </a:solidFill>
              <a:latin typeface="Trebuchet MS" panose="020B0603020202020204" pitchFamily="34" charset="0"/>
            </a:rPr>
            <a:t>Mediaan</a:t>
          </a:r>
          <a:endParaRPr lang="nl-BE" sz="1400" dirty="0">
            <a:solidFill>
              <a:schemeClr val="bg1">
                <a:lumMod val="50000"/>
              </a:schemeClr>
            </a:solidFill>
            <a:latin typeface="Trebuchet MS" panose="020B0603020202020204" pitchFamily="34" charset="0"/>
          </a:endParaRPr>
        </a:p>
      </cdr:txBody>
    </cdr:sp>
  </cdr:relSizeAnchor>
  <cdr:relSizeAnchor xmlns:cdr="http://schemas.openxmlformats.org/drawingml/2006/chartDrawing">
    <cdr:from>
      <cdr:x>0.50711</cdr:x>
      <cdr:y>0.67427</cdr:y>
    </cdr:from>
    <cdr:to>
      <cdr:x>0.62692</cdr:x>
      <cdr:y>0.77151</cdr:y>
    </cdr:to>
    <cdr:sp macro="" textlink="">
      <cdr:nvSpPr>
        <cdr:cNvPr id="8" name="Tekstvak 2"/>
        <cdr:cNvSpPr txBox="1"/>
      </cdr:nvSpPr>
      <cdr:spPr>
        <a:xfrm xmlns:a="http://schemas.openxmlformats.org/drawingml/2006/main" rot="19286601">
          <a:off x="3941485" y="2774494"/>
          <a:ext cx="931151" cy="400110"/>
        </a:xfrm>
        <a:prstGeom xmlns:a="http://schemas.openxmlformats.org/drawingml/2006/main" prst="rect">
          <a:avLst/>
        </a:prstGeom>
        <a:solidFill xmlns:a="http://schemas.openxmlformats.org/drawingml/2006/main">
          <a:schemeClr val="bg2">
            <a:lumMod val="90000"/>
          </a:schemeClr>
        </a:solidFill>
      </cdr:spPr>
      <cdr:txBody>
        <a:bodyPr xmlns:a="http://schemas.openxmlformats.org/drawingml/2006/main" wrap="square" rtlCol="0">
          <a:spAutoFit/>
        </a:bodyPr>
        <a:lstStyle xmlns:a="http://schemas.openxmlformats.org/drawingml/2006/main">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lgn="ctr"/>
          <a:r>
            <a:rPr lang="nl-BE" sz="2000" dirty="0" smtClean="0"/>
            <a:t>25 %</a:t>
          </a:r>
          <a:endParaRPr lang="nl-BE" sz="2000" dirty="0"/>
        </a:p>
      </cdr:txBody>
    </cdr:sp>
  </cdr:relSizeAnchor>
  <cdr:relSizeAnchor xmlns:cdr="http://schemas.openxmlformats.org/drawingml/2006/chartDrawing">
    <cdr:from>
      <cdr:x>0.63457</cdr:x>
      <cdr:y>0.66113</cdr:y>
    </cdr:from>
    <cdr:to>
      <cdr:x>0.75454</cdr:x>
      <cdr:y>0.75837</cdr:y>
    </cdr:to>
    <cdr:sp macro="" textlink="">
      <cdr:nvSpPr>
        <cdr:cNvPr id="9" name="Tekstvak 2"/>
        <cdr:cNvSpPr txBox="1"/>
      </cdr:nvSpPr>
      <cdr:spPr>
        <a:xfrm xmlns:a="http://schemas.openxmlformats.org/drawingml/2006/main" rot="18946267">
          <a:off x="4932141" y="2720433"/>
          <a:ext cx="932453" cy="400110"/>
        </a:xfrm>
        <a:prstGeom xmlns:a="http://schemas.openxmlformats.org/drawingml/2006/main" prst="rect">
          <a:avLst/>
        </a:prstGeom>
        <a:solidFill xmlns:a="http://schemas.openxmlformats.org/drawingml/2006/main">
          <a:schemeClr val="bg2">
            <a:lumMod val="90000"/>
          </a:schemeClr>
        </a:solidFill>
      </cdr:spPr>
      <cdr:txBody>
        <a:bodyPr xmlns:a="http://schemas.openxmlformats.org/drawingml/2006/main" wrap="square" rtlCol="0">
          <a:spAutoFit/>
        </a:bodyPr>
        <a:lstStyle xmlns:a="http://schemas.openxmlformats.org/drawingml/2006/main">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lgn="ctr"/>
          <a:r>
            <a:rPr lang="nl-BE" sz="2000" dirty="0" smtClean="0"/>
            <a:t>25 %</a:t>
          </a:r>
          <a:endParaRPr lang="nl-BE" sz="2000" dirty="0"/>
        </a:p>
      </cdr:txBody>
    </cdr:sp>
  </cdr:relSizeAnchor>
  <cdr:relSizeAnchor xmlns:cdr="http://schemas.openxmlformats.org/drawingml/2006/chartDrawing">
    <cdr:from>
      <cdr:x>0.73418</cdr:x>
      <cdr:y>0.62957</cdr:y>
    </cdr:from>
    <cdr:to>
      <cdr:x>0.98972</cdr:x>
      <cdr:y>0.7268</cdr:y>
    </cdr:to>
    <cdr:sp macro="" textlink="">
      <cdr:nvSpPr>
        <cdr:cNvPr id="10" name="Tekstvak 2"/>
        <cdr:cNvSpPr txBox="1"/>
      </cdr:nvSpPr>
      <cdr:spPr>
        <a:xfrm xmlns:a="http://schemas.openxmlformats.org/drawingml/2006/main" rot="19216494">
          <a:off x="5706376" y="2590535"/>
          <a:ext cx="1986141" cy="400110"/>
        </a:xfrm>
        <a:prstGeom xmlns:a="http://schemas.openxmlformats.org/drawingml/2006/main" prst="rect">
          <a:avLst/>
        </a:prstGeom>
        <a:solidFill xmlns:a="http://schemas.openxmlformats.org/drawingml/2006/main">
          <a:schemeClr val="bg2">
            <a:lumMod val="90000"/>
          </a:schemeClr>
        </a:solidFill>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nl-BE" sz="2000" dirty="0" smtClean="0">
              <a:solidFill>
                <a:schemeClr val="tx1"/>
              </a:solidFill>
            </a:rPr>
            <a:t>25 %</a:t>
          </a:r>
          <a:endParaRPr lang="nl-BE" sz="2000" dirty="0">
            <a:solidFill>
              <a:schemeClr val="tx1"/>
            </a:solidFill>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1"/>
            <a:ext cx="2945659" cy="496332"/>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sz="quarter" idx="1"/>
          </p:nvPr>
        </p:nvSpPr>
        <p:spPr>
          <a:xfrm>
            <a:off x="3850443" y="1"/>
            <a:ext cx="2945659" cy="496332"/>
          </a:xfrm>
          <a:prstGeom prst="rect">
            <a:avLst/>
          </a:prstGeom>
        </p:spPr>
        <p:txBody>
          <a:bodyPr vert="horz" lIns="91440" tIns="45720" rIns="91440" bIns="45720" rtlCol="0"/>
          <a:lstStyle>
            <a:lvl1pPr algn="r">
              <a:defRPr sz="1200"/>
            </a:lvl1pPr>
          </a:lstStyle>
          <a:p>
            <a:fld id="{828C186C-B480-489C-B590-174EBF30AC1F}" type="datetimeFigureOut">
              <a:rPr lang="nl-BE" smtClean="0"/>
              <a:t>20/11/2017</a:t>
            </a:fld>
            <a:endParaRPr lang="nl-BE"/>
          </a:p>
        </p:txBody>
      </p:sp>
      <p:sp>
        <p:nvSpPr>
          <p:cNvPr id="4" name="Tijdelijke aanduiding voor voettekst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nl-BE"/>
          </a:p>
        </p:txBody>
      </p:sp>
      <p:sp>
        <p:nvSpPr>
          <p:cNvPr id="5" name="Tijdelijke aanduiding voor dianumm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5CCCBC94-0FB7-4FBE-A898-3444EB49AC05}" type="slidenum">
              <a:rPr lang="nl-BE" smtClean="0"/>
              <a:t>‹nr.›</a:t>
            </a:fld>
            <a:endParaRPr lang="nl-BE"/>
          </a:p>
        </p:txBody>
      </p:sp>
    </p:spTree>
    <p:extLst>
      <p:ext uri="{BB962C8B-B14F-4D97-AF65-F5344CB8AC3E}">
        <p14:creationId xmlns:p14="http://schemas.microsoft.com/office/powerpoint/2010/main" val="2664089139"/>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1"/>
            <a:ext cx="2945659" cy="496332"/>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50443" y="1"/>
            <a:ext cx="2945659" cy="496332"/>
          </a:xfrm>
          <a:prstGeom prst="rect">
            <a:avLst/>
          </a:prstGeom>
        </p:spPr>
        <p:txBody>
          <a:bodyPr vert="horz" lIns="91440" tIns="45720" rIns="91440" bIns="45720" rtlCol="0"/>
          <a:lstStyle>
            <a:lvl1pPr algn="r">
              <a:defRPr sz="1200"/>
            </a:lvl1pPr>
          </a:lstStyle>
          <a:p>
            <a:fld id="{EC1FAB4E-6CB4-4D0A-AE94-FDC1061CE882}" type="datetimeFigureOut">
              <a:rPr lang="nl-BE" smtClean="0"/>
              <a:t>20/11/2017</a:t>
            </a:fld>
            <a:endParaRPr lang="nl-BE"/>
          </a:p>
        </p:txBody>
      </p:sp>
      <p:sp>
        <p:nvSpPr>
          <p:cNvPr id="4" name="Tijdelijke aanduiding voor dia-afbeelding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79768" y="4715155"/>
            <a:ext cx="5438140" cy="4466987"/>
          </a:xfrm>
          <a:prstGeom prst="rect">
            <a:avLst/>
          </a:prstGeom>
        </p:spPr>
        <p:txBody>
          <a:bodyPr vert="horz" lIns="91440" tIns="45720" rIns="91440" bIns="45720" rtlCol="0"/>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6" name="Tijdelijke aanduiding voor voettekst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10971CC-E02E-4028-B778-032494C4FB78}" type="slidenum">
              <a:rPr lang="nl-BE" smtClean="0"/>
              <a:t>‹nr.›</a:t>
            </a:fld>
            <a:endParaRPr lang="nl-BE"/>
          </a:p>
        </p:txBody>
      </p:sp>
    </p:spTree>
    <p:extLst>
      <p:ext uri="{BB962C8B-B14F-4D97-AF65-F5344CB8AC3E}">
        <p14:creationId xmlns:p14="http://schemas.microsoft.com/office/powerpoint/2010/main" val="3628957563"/>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Niet vergeten onszelf</a:t>
            </a:r>
            <a:r>
              <a:rPr lang="nl-BE" baseline="0" dirty="0" smtClean="0"/>
              <a:t> uitgebreid voor te stellen.</a:t>
            </a:r>
            <a:endParaRPr lang="nl-BE" dirty="0" smtClean="0"/>
          </a:p>
          <a:p>
            <a:endParaRPr lang="nl-BE" dirty="0" smtClean="0"/>
          </a:p>
          <a:p>
            <a:r>
              <a:rPr lang="nl-BE" dirty="0" smtClean="0"/>
              <a:t>Groepsopstelling</a:t>
            </a:r>
          </a:p>
          <a:p>
            <a:endParaRPr lang="nl-BE" dirty="0" smtClean="0"/>
          </a:p>
          <a:p>
            <a:r>
              <a:rPr lang="nl-BE" dirty="0" smtClean="0"/>
              <a:t>5 groepen van 4-5 man</a:t>
            </a:r>
          </a:p>
          <a:p>
            <a:r>
              <a:rPr lang="nl-BE" dirty="0" smtClean="0"/>
              <a:t>A4 bladen op tafels</a:t>
            </a:r>
          </a:p>
          <a:p>
            <a:r>
              <a:rPr lang="nl-BE" dirty="0" smtClean="0"/>
              <a:t>Werkdocumenten</a:t>
            </a:r>
            <a:r>
              <a:rPr lang="nl-BE" baseline="0" dirty="0" smtClean="0"/>
              <a:t> maken (individueel, zodat je eerst individueel opdracht kan geven). </a:t>
            </a:r>
          </a:p>
          <a:p>
            <a:r>
              <a:rPr lang="nl-BE" baseline="0" dirty="0" smtClean="0"/>
              <a:t>Werkdocumenten laten afdrukken: </a:t>
            </a:r>
          </a:p>
          <a:p>
            <a:endParaRPr lang="nl-BE" baseline="0" dirty="0" smtClean="0"/>
          </a:p>
          <a:p>
            <a:r>
              <a:rPr lang="nl-BE" baseline="0" dirty="0" smtClean="0"/>
              <a:t>Verantwoord </a:t>
            </a:r>
            <a:r>
              <a:rPr lang="nl-BE" baseline="0" dirty="0" err="1" smtClean="0"/>
              <a:t>databruik</a:t>
            </a:r>
            <a:endParaRPr lang="nl-BE" baseline="0" dirty="0" smtClean="0"/>
          </a:p>
          <a:p>
            <a:r>
              <a:rPr lang="nl-BE" baseline="0" dirty="0" smtClean="0"/>
              <a:t>Case met uitleg</a:t>
            </a:r>
          </a:p>
          <a:p>
            <a:r>
              <a:rPr lang="nl-BE" baseline="0" dirty="0" smtClean="0"/>
              <a:t>-Ondervragen</a:t>
            </a:r>
          </a:p>
          <a:p>
            <a:r>
              <a:rPr lang="nl-BE" baseline="0" dirty="0" smtClean="0"/>
              <a:t>-Onderzoeksmethode</a:t>
            </a:r>
          </a:p>
          <a:p>
            <a:r>
              <a:rPr lang="nl-BE" baseline="0" dirty="0" smtClean="0"/>
              <a:t>-</a:t>
            </a:r>
          </a:p>
          <a:p>
            <a:endParaRPr lang="nl-BE" dirty="0" smtClean="0"/>
          </a:p>
          <a:p>
            <a:endParaRPr lang="nl-BE" dirty="0" smtClean="0"/>
          </a:p>
          <a:p>
            <a:endParaRPr lang="nl-BE" dirty="0" smtClean="0"/>
          </a:p>
          <a:p>
            <a:endParaRPr lang="nl-BE" dirty="0" smtClean="0"/>
          </a:p>
          <a:p>
            <a:endParaRPr lang="nl-BE" dirty="0"/>
          </a:p>
        </p:txBody>
      </p:sp>
      <p:sp>
        <p:nvSpPr>
          <p:cNvPr id="4" name="Tijdelijke aanduiding voor dianummer 3"/>
          <p:cNvSpPr>
            <a:spLocks noGrp="1"/>
          </p:cNvSpPr>
          <p:nvPr>
            <p:ph type="sldNum" sz="quarter" idx="10"/>
          </p:nvPr>
        </p:nvSpPr>
        <p:spPr/>
        <p:txBody>
          <a:bodyPr/>
          <a:lstStyle/>
          <a:p>
            <a:fld id="{B10971CC-E02E-4028-B778-032494C4FB78}" type="slidenum">
              <a:rPr lang="nl-BE" smtClean="0"/>
              <a:t>1</a:t>
            </a:fld>
            <a:endParaRPr lang="nl-BE"/>
          </a:p>
        </p:txBody>
      </p:sp>
    </p:spTree>
    <p:extLst>
      <p:ext uri="{BB962C8B-B14F-4D97-AF65-F5344CB8AC3E}">
        <p14:creationId xmlns:p14="http://schemas.microsoft.com/office/powerpoint/2010/main" val="23022916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Hier foto van gereedschapskist + Doelen voor</a:t>
            </a:r>
            <a:r>
              <a:rPr lang="nl-BE" baseline="0" dirty="0" smtClean="0"/>
              <a:t> drie dagen</a:t>
            </a:r>
          </a:p>
          <a:p>
            <a:r>
              <a:rPr lang="nl-BE" baseline="0" dirty="0" smtClean="0"/>
              <a:t>Dag 1:</a:t>
            </a:r>
          </a:p>
          <a:p>
            <a:r>
              <a:rPr lang="nl-BE" baseline="0" dirty="0" smtClean="0"/>
              <a:t>Dag 2: </a:t>
            </a:r>
          </a:p>
          <a:p>
            <a:r>
              <a:rPr lang="nl-BE" baseline="0" dirty="0" smtClean="0"/>
              <a:t>Dag 3: effectmeting, ROK, monitoring, eventueel rest databronnen. </a:t>
            </a:r>
          </a:p>
          <a:p>
            <a:endParaRPr lang="nl-BE" baseline="0" dirty="0" smtClean="0"/>
          </a:p>
          <a:p>
            <a:r>
              <a:rPr lang="nl-BE" baseline="0" dirty="0" smtClean="0"/>
              <a:t>Namiddagen: extra praktische verdieping. Excel vaardigheden. </a:t>
            </a:r>
          </a:p>
          <a:p>
            <a:endParaRPr lang="nl-BE" baseline="0" dirty="0" smtClean="0"/>
          </a:p>
          <a:p>
            <a:endParaRPr lang="nl-BE" baseline="0" dirty="0" smtClean="0"/>
          </a:p>
        </p:txBody>
      </p:sp>
      <p:sp>
        <p:nvSpPr>
          <p:cNvPr id="4" name="Tijdelijke aanduiding voor dianummer 3"/>
          <p:cNvSpPr>
            <a:spLocks noGrp="1"/>
          </p:cNvSpPr>
          <p:nvPr>
            <p:ph type="sldNum" sz="quarter" idx="10"/>
          </p:nvPr>
        </p:nvSpPr>
        <p:spPr/>
        <p:txBody>
          <a:bodyPr/>
          <a:lstStyle/>
          <a:p>
            <a:fld id="{B10971CC-E02E-4028-B778-032494C4FB78}" type="slidenum">
              <a:rPr lang="nl-BE" smtClean="0"/>
              <a:t>2</a:t>
            </a:fld>
            <a:endParaRPr lang="nl-BE"/>
          </a:p>
        </p:txBody>
      </p:sp>
    </p:spTree>
    <p:extLst>
      <p:ext uri="{BB962C8B-B14F-4D97-AF65-F5344CB8AC3E}">
        <p14:creationId xmlns:p14="http://schemas.microsoft.com/office/powerpoint/2010/main" val="5524969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In de vorige plenaire sessie stelden we de gebruikte </a:t>
            </a:r>
            <a:r>
              <a:rPr lang="nl-BE" dirty="0" err="1" smtClean="0"/>
              <a:t>onderzoekscyclus</a:t>
            </a:r>
            <a:r>
              <a:rPr lang="nl-BE" dirty="0" smtClean="0"/>
              <a:t> voor. We behandelden</a:t>
            </a:r>
            <a:r>
              <a:rPr lang="nl-BE" baseline="0" dirty="0" smtClean="0"/>
              <a:t> al de fase waarbij we goede vragen leerden stellen, en hoe je een onderzoek plant en data verzamelt. </a:t>
            </a:r>
            <a:endParaRPr lang="nl-BE" dirty="0"/>
          </a:p>
        </p:txBody>
      </p:sp>
    </p:spTree>
    <p:extLst>
      <p:ext uri="{BB962C8B-B14F-4D97-AF65-F5344CB8AC3E}">
        <p14:creationId xmlns:p14="http://schemas.microsoft.com/office/powerpoint/2010/main" val="41175016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200" dirty="0" smtClean="0">
                <a:solidFill>
                  <a:schemeClr val="tx1"/>
                </a:solidFill>
                <a:effectLst/>
                <a:latin typeface="+mn-lt"/>
                <a:ea typeface="+mn-ea"/>
                <a:cs typeface="+mn-cs"/>
              </a:rPr>
              <a:t>Overzicht verloop:</a:t>
            </a:r>
            <a:r>
              <a:rPr lang="nl-BE" sz="1200" kern="1200" baseline="0" dirty="0" smtClean="0">
                <a:solidFill>
                  <a:schemeClr val="tx1"/>
                </a:solidFill>
                <a:effectLst/>
                <a:latin typeface="+mn-lt"/>
                <a:ea typeface="+mn-ea"/>
                <a:cs typeface="+mn-cs"/>
              </a:rPr>
              <a:t> we starten met een case: een school wilde het huiswerkbeleid herzien. We doorlopen samen met hen, in vogelvlucht, de stappen in de </a:t>
            </a:r>
            <a:r>
              <a:rPr lang="nl-BE" sz="1200" kern="1200" baseline="0" dirty="0" err="1" smtClean="0">
                <a:solidFill>
                  <a:schemeClr val="tx1"/>
                </a:solidFill>
                <a:effectLst/>
                <a:latin typeface="+mn-lt"/>
                <a:ea typeface="+mn-ea"/>
                <a:cs typeface="+mn-cs"/>
              </a:rPr>
              <a:t>onderzoekscyclus</a:t>
            </a:r>
            <a:r>
              <a:rPr lang="nl-BE" sz="1200" kern="1200" baseline="0" dirty="0" smtClean="0">
                <a:solidFill>
                  <a:schemeClr val="tx1"/>
                </a:solidFill>
                <a:effectLst/>
                <a:latin typeface="+mn-lt"/>
                <a:ea typeface="+mn-ea"/>
                <a:cs typeface="+mn-cs"/>
              </a:rPr>
              <a:t> die zij daartoe zetten en verkennen een aantal begrippen op het vlak van datageletterdheid. In die case ging de school aan de slag om zelf gegevens te verzamelen. De school krijgt van de overheid echter ook heel wat gegevens. In een tweede deel verkennen we welke informatie je als school van de overheid op het platform ‘mijn onderwijs’ krijgt. Van daaruit eindigen we met hoe wij kijken naar datagebruik in scholen.</a:t>
            </a:r>
            <a:endParaRPr lang="nl-BE" sz="1200" kern="1200" dirty="0" smtClean="0">
              <a:solidFill>
                <a:schemeClr val="tx1"/>
              </a:solidFill>
              <a:effectLst/>
              <a:latin typeface="+mn-lt"/>
              <a:ea typeface="+mn-ea"/>
              <a:cs typeface="+mn-cs"/>
            </a:endParaRPr>
          </a:p>
          <a:p>
            <a:endParaRPr lang="nl-BE" dirty="0" smtClean="0"/>
          </a:p>
          <a:p>
            <a:endParaRPr lang="nl-BE" dirty="0" smtClean="0"/>
          </a:p>
          <a:p>
            <a:endParaRPr lang="nl-BE" dirty="0"/>
          </a:p>
        </p:txBody>
      </p:sp>
      <p:sp>
        <p:nvSpPr>
          <p:cNvPr id="4" name="Tijdelijke aanduiding voor dianummer 3"/>
          <p:cNvSpPr>
            <a:spLocks noGrp="1"/>
          </p:cNvSpPr>
          <p:nvPr>
            <p:ph type="sldNum" sz="quarter" idx="10"/>
          </p:nvPr>
        </p:nvSpPr>
        <p:spPr/>
        <p:txBody>
          <a:bodyPr/>
          <a:lstStyle/>
          <a:p>
            <a:fld id="{B10971CC-E02E-4028-B778-032494C4FB78}" type="slidenum">
              <a:rPr lang="nl-BE" smtClean="0"/>
              <a:t>4</a:t>
            </a:fld>
            <a:endParaRPr lang="nl-BE"/>
          </a:p>
        </p:txBody>
      </p:sp>
    </p:spTree>
    <p:extLst>
      <p:ext uri="{BB962C8B-B14F-4D97-AF65-F5344CB8AC3E}">
        <p14:creationId xmlns:p14="http://schemas.microsoft.com/office/powerpoint/2010/main" val="31959719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BE" baseline="0" dirty="0" smtClean="0"/>
              <a:t>we hadden het over verschillende onderzoeksmethodieken die je kan hanteren en hoe je de onderzoeksvraag omzet in variabelen waarbij je passende data kan verzamelen. </a:t>
            </a:r>
            <a:endParaRPr lang="nl-BE" dirty="0" smtClean="0"/>
          </a:p>
          <a:p>
            <a:endParaRPr lang="nl-BE" dirty="0"/>
          </a:p>
        </p:txBody>
      </p:sp>
      <p:sp>
        <p:nvSpPr>
          <p:cNvPr id="4" name="Tijdelijke aanduiding voor dianummer 3"/>
          <p:cNvSpPr>
            <a:spLocks noGrp="1"/>
          </p:cNvSpPr>
          <p:nvPr>
            <p:ph type="sldNum" sz="quarter" idx="10"/>
          </p:nvPr>
        </p:nvSpPr>
        <p:spPr/>
        <p:txBody>
          <a:bodyPr/>
          <a:lstStyle/>
          <a:p>
            <a:fld id="{F3D9D7C6-13E5-44ED-81B7-5502F738C7CA}" type="slidenum">
              <a:rPr lang="nl-NL" smtClean="0">
                <a:solidFill>
                  <a:prstClr val="black"/>
                </a:solidFill>
              </a:rPr>
              <a:pPr/>
              <a:t>5</a:t>
            </a:fld>
            <a:endParaRPr lang="nl-NL">
              <a:solidFill>
                <a:prstClr val="black"/>
              </a:solidFill>
            </a:endParaRPr>
          </a:p>
        </p:txBody>
      </p:sp>
    </p:spTree>
    <p:extLst>
      <p:ext uri="{BB962C8B-B14F-4D97-AF65-F5344CB8AC3E}">
        <p14:creationId xmlns:p14="http://schemas.microsoft.com/office/powerpoint/2010/main" val="21038337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Toelichting meerwaarde van het combineren van kwantitatief én kwalitatief onderzoek.</a:t>
            </a:r>
            <a:r>
              <a:rPr lang="nl-BE" baseline="0" dirty="0" smtClean="0"/>
              <a:t> Elk heeft zijn eigenheden.</a:t>
            </a:r>
            <a:r>
              <a:rPr lang="nl-BE" dirty="0" smtClean="0"/>
              <a:t> </a:t>
            </a:r>
            <a:r>
              <a:rPr lang="nl-BE" baseline="0" dirty="0" smtClean="0"/>
              <a:t>We behandelen eerst technieken die horen bij de kwantitatieve benadering. Zo gaat het dus eerst over statistische analysetechnieken.</a:t>
            </a:r>
          </a:p>
          <a:p>
            <a:r>
              <a:rPr lang="nl-BE" baseline="0" dirty="0" smtClean="0"/>
              <a:t> </a:t>
            </a:r>
            <a:endParaRPr lang="nl-BE" dirty="0"/>
          </a:p>
        </p:txBody>
      </p:sp>
      <p:sp>
        <p:nvSpPr>
          <p:cNvPr id="4" name="Tijdelijke aanduiding voor dianummer 3"/>
          <p:cNvSpPr>
            <a:spLocks noGrp="1"/>
          </p:cNvSpPr>
          <p:nvPr>
            <p:ph type="sldNum" sz="quarter" idx="10"/>
          </p:nvPr>
        </p:nvSpPr>
        <p:spPr/>
        <p:txBody>
          <a:bodyPr/>
          <a:lstStyle/>
          <a:p>
            <a:fld id="{F3D9D7C6-13E5-44ED-81B7-5502F738C7CA}" type="slidenum">
              <a:rPr lang="nl-NL" smtClean="0">
                <a:solidFill>
                  <a:prstClr val="black"/>
                </a:solidFill>
              </a:rPr>
              <a:pPr/>
              <a:t>6</a:t>
            </a:fld>
            <a:endParaRPr lang="nl-NL">
              <a:solidFill>
                <a:prstClr val="black"/>
              </a:solidFill>
            </a:endParaRPr>
          </a:p>
        </p:txBody>
      </p:sp>
    </p:spTree>
    <p:extLst>
      <p:ext uri="{BB962C8B-B14F-4D97-AF65-F5344CB8AC3E}">
        <p14:creationId xmlns:p14="http://schemas.microsoft.com/office/powerpoint/2010/main" val="34481525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We hadden het over kwaliteitseisen</a:t>
            </a:r>
            <a:r>
              <a:rPr lang="nl-BE" baseline="0" dirty="0" smtClean="0"/>
              <a:t> die je nagaat zoals validiteit en betrouwbaarheid, extreme waarden en ontbrekende gegevens. Herinner je je nog welk van de volgende schutters een valide en welk een betrouwbare schutter was?</a:t>
            </a:r>
            <a:r>
              <a:rPr lang="nl-BE" dirty="0" smtClean="0"/>
              <a:t> </a:t>
            </a:r>
            <a:r>
              <a:rPr lang="nl-BE" sz="1200" kern="1200" dirty="0" smtClean="0">
                <a:solidFill>
                  <a:schemeClr val="tx1"/>
                </a:solidFill>
                <a:effectLst/>
                <a:latin typeface="+mn-lt"/>
                <a:ea typeface="+mn-ea"/>
                <a:cs typeface="+mn-cs"/>
              </a:rPr>
              <a:t>We kunnen de begrippen validiteit en betrouwbaarheid begrijpen als we de metafoor van de schietschijf gebruiken. Validiteit slaat op de vraag of we überhaupt in de roos aan het mikken zijn, betrouwbaarheid heeft betrekking op de vraag hoe goed onze schoten zijn.</a:t>
            </a:r>
          </a:p>
          <a:p>
            <a:r>
              <a:rPr lang="nl-BE" sz="1200" kern="1200" dirty="0" smtClean="0">
                <a:solidFill>
                  <a:schemeClr val="tx1"/>
                </a:solidFill>
                <a:effectLst/>
                <a:latin typeface="+mn-lt"/>
                <a:ea typeface="+mn-ea"/>
                <a:cs typeface="+mn-cs"/>
              </a:rPr>
              <a:t> Validiteit heeft betrekking op de vraag: “Meten we wat we willen meten?” Het kan zijn dat we bv. slechts één klein aspect aan het meten zijn van een groter begrip, of dat er andere zaken zijn die onbewust onze meting beïnvloeden. </a:t>
            </a:r>
          </a:p>
        </p:txBody>
      </p:sp>
      <p:sp>
        <p:nvSpPr>
          <p:cNvPr id="4" name="Tijdelijke aanduiding voor dianummer 3"/>
          <p:cNvSpPr>
            <a:spLocks noGrp="1"/>
          </p:cNvSpPr>
          <p:nvPr>
            <p:ph type="sldNum" sz="quarter" idx="10"/>
          </p:nvPr>
        </p:nvSpPr>
        <p:spPr/>
        <p:txBody>
          <a:bodyPr/>
          <a:lstStyle/>
          <a:p>
            <a:fld id="{F3D9D7C6-13E5-44ED-81B7-5502F738C7CA}" type="slidenum">
              <a:rPr lang="nl-NL" smtClean="0">
                <a:solidFill>
                  <a:prstClr val="black"/>
                </a:solidFill>
              </a:rPr>
              <a:pPr/>
              <a:t>7</a:t>
            </a:fld>
            <a:endParaRPr lang="nl-NL">
              <a:solidFill>
                <a:prstClr val="black"/>
              </a:solidFill>
            </a:endParaRPr>
          </a:p>
        </p:txBody>
      </p:sp>
    </p:spTree>
    <p:extLst>
      <p:ext uri="{BB962C8B-B14F-4D97-AF65-F5344CB8AC3E}">
        <p14:creationId xmlns:p14="http://schemas.microsoft.com/office/powerpoint/2010/main" val="33008762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De gebruikte technieken zullen afhangen</a:t>
            </a:r>
            <a:r>
              <a:rPr lang="nl-BE" baseline="0" dirty="0" smtClean="0"/>
              <a:t> van het meetniveau van de variabelen. Ook die werden in de vorige sessie al behandeld. Kun je nog eens die meetniveaus uitleggen? Geef bij een voorbeeld.</a:t>
            </a:r>
            <a:endParaRPr lang="nl-BE" dirty="0"/>
          </a:p>
        </p:txBody>
      </p:sp>
    </p:spTree>
    <p:extLst>
      <p:ext uri="{BB962C8B-B14F-4D97-AF65-F5344CB8AC3E}">
        <p14:creationId xmlns:p14="http://schemas.microsoft.com/office/powerpoint/2010/main" val="13229218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Hier foto van gereedschapskist + Doelen voor</a:t>
            </a:r>
            <a:r>
              <a:rPr lang="nl-BE" baseline="0" dirty="0" smtClean="0"/>
              <a:t> drie dagen</a:t>
            </a:r>
          </a:p>
          <a:p>
            <a:r>
              <a:rPr lang="nl-BE" baseline="0" dirty="0" smtClean="0"/>
              <a:t>Dag 1:</a:t>
            </a:r>
          </a:p>
          <a:p>
            <a:r>
              <a:rPr lang="nl-BE" baseline="0" dirty="0" smtClean="0"/>
              <a:t>Dag 2: </a:t>
            </a:r>
          </a:p>
          <a:p>
            <a:r>
              <a:rPr lang="nl-BE" baseline="0" dirty="0" smtClean="0"/>
              <a:t>Dag 3: </a:t>
            </a:r>
          </a:p>
          <a:p>
            <a:endParaRPr lang="nl-BE" baseline="0" dirty="0" smtClean="0"/>
          </a:p>
          <a:p>
            <a:r>
              <a:rPr lang="nl-BE" baseline="0" dirty="0" smtClean="0"/>
              <a:t>Namiddagen: extra praktische verdieping. Excel vaardigheden. </a:t>
            </a:r>
          </a:p>
          <a:p>
            <a:endParaRPr lang="nl-BE" baseline="0" dirty="0" smtClean="0"/>
          </a:p>
        </p:txBody>
      </p:sp>
      <p:sp>
        <p:nvSpPr>
          <p:cNvPr id="4" name="Tijdelijke aanduiding voor dianummer 3"/>
          <p:cNvSpPr>
            <a:spLocks noGrp="1"/>
          </p:cNvSpPr>
          <p:nvPr>
            <p:ph type="sldNum" sz="quarter" idx="10"/>
          </p:nvPr>
        </p:nvSpPr>
        <p:spPr/>
        <p:txBody>
          <a:bodyPr/>
          <a:lstStyle/>
          <a:p>
            <a:fld id="{B10971CC-E02E-4028-B778-032494C4FB78}" type="slidenum">
              <a:rPr lang="nl-BE" smtClean="0"/>
              <a:t>9</a:t>
            </a:fld>
            <a:endParaRPr lang="nl-BE"/>
          </a:p>
        </p:txBody>
      </p:sp>
    </p:spTree>
    <p:extLst>
      <p:ext uri="{BB962C8B-B14F-4D97-AF65-F5344CB8AC3E}">
        <p14:creationId xmlns:p14="http://schemas.microsoft.com/office/powerpoint/2010/main" val="20889110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Op die manier zijn we</a:t>
            </a:r>
            <a:r>
              <a:rPr lang="nl-BE" baseline="0" dirty="0" smtClean="0"/>
              <a:t> gekomen bij de analysefase. </a:t>
            </a:r>
            <a:endParaRPr lang="nl-BE" dirty="0"/>
          </a:p>
        </p:txBody>
      </p:sp>
    </p:spTree>
    <p:extLst>
      <p:ext uri="{BB962C8B-B14F-4D97-AF65-F5344CB8AC3E}">
        <p14:creationId xmlns:p14="http://schemas.microsoft.com/office/powerpoint/2010/main" val="23447297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sz="1200" kern="1200" dirty="0" smtClean="0">
                <a:solidFill>
                  <a:schemeClr val="tx1"/>
                </a:solidFill>
                <a:effectLst/>
                <a:latin typeface="+mn-lt"/>
                <a:ea typeface="+mn-ea"/>
                <a:cs typeface="+mn-cs"/>
              </a:rPr>
              <a:t>Er zijn twee vormen van statistiek: de beschrijvende en de inductieve. De technieken horende bij de beschrijvende statistiek worden gebruikt indien u over gegevens van de volledige onderzoeksgroep beschikt. U hebt een bevraging afgenomen bij alle leerlingen van uw school en wil die nu verwerken via tabellen, grafieken en het berekenen van statistische maten als gemiddeldes en standaarddeviaties. Indien u slechts een deel van de onderzoeksgroep bevraagt, of nog indien u met een steekproef werkt, dient u gebruik te maken van inductieve statistiek. Zo kan u bijv. via een bevraging van een willekeurig (aselect) deel van de leerlingen toch uitspraken doen over alle leerlingen. Dit mag natuurlijk niet zomaar, de technieken die horen bij dit soort analyses noemen we inductieve of </a:t>
            </a:r>
            <a:r>
              <a:rPr lang="nl-BE" sz="1200" kern="1200" dirty="0" err="1" smtClean="0">
                <a:solidFill>
                  <a:schemeClr val="tx1"/>
                </a:solidFill>
                <a:effectLst/>
                <a:latin typeface="+mn-lt"/>
                <a:ea typeface="+mn-ea"/>
                <a:cs typeface="+mn-cs"/>
              </a:rPr>
              <a:t>inferentiële</a:t>
            </a:r>
            <a:r>
              <a:rPr lang="nl-BE" sz="1200" kern="1200" dirty="0" smtClean="0">
                <a:solidFill>
                  <a:schemeClr val="tx1"/>
                </a:solidFill>
                <a:effectLst/>
                <a:latin typeface="+mn-lt"/>
                <a:ea typeface="+mn-ea"/>
                <a:cs typeface="+mn-cs"/>
              </a:rPr>
              <a:t> statistiek. De vraag is dan bijv. in welke mate het gevonden gemiddelde in de steekproef representatief is voor alle leerlingen (de volledige populatie). </a:t>
            </a:r>
          </a:p>
          <a:p>
            <a:r>
              <a:rPr lang="nl-BE" sz="1200" kern="1200" dirty="0" smtClean="0">
                <a:solidFill>
                  <a:schemeClr val="tx1"/>
                </a:solidFill>
                <a:effectLst/>
                <a:latin typeface="+mn-lt"/>
                <a:ea typeface="+mn-ea"/>
                <a:cs typeface="+mn-cs"/>
              </a:rPr>
              <a:t>In wetenschappelijk onderzoek maakt men vaak gebruik van inductieve statistiek: zo is het bijv. niet mogelijk om alle leerlingen van Vlaanderen te onderzoeken, toch wil men uitspraken doen die gelden voor heel Vlaanderen. In ons geval volstaat het om uitspraken te doen over de leerlingen van de eigen school, vandaar dat hier gekozen wordt om enkel de beschrijvende statistiek te behandelen.</a:t>
            </a:r>
          </a:p>
          <a:p>
            <a:endParaRPr lang="nl-BE" sz="1200" kern="1200" dirty="0" smtClean="0">
              <a:solidFill>
                <a:schemeClr val="tx1"/>
              </a:solidFill>
              <a:effectLst/>
              <a:latin typeface="+mn-lt"/>
              <a:ea typeface="+mn-ea"/>
              <a:cs typeface="+mn-cs"/>
            </a:endParaRPr>
          </a:p>
          <a:p>
            <a:r>
              <a:rPr lang="nl-BE" sz="1200" kern="1200" dirty="0" smtClean="0">
                <a:solidFill>
                  <a:schemeClr val="tx1"/>
                </a:solidFill>
                <a:effectLst/>
                <a:latin typeface="+mn-lt"/>
                <a:ea typeface="+mn-ea"/>
                <a:cs typeface="+mn-cs"/>
              </a:rPr>
              <a:t>Nu: beschrijvend</a:t>
            </a:r>
            <a:r>
              <a:rPr lang="nl-BE" sz="1200" kern="1200" baseline="0" dirty="0" smtClean="0">
                <a:solidFill>
                  <a:schemeClr val="tx1"/>
                </a:solidFill>
                <a:effectLst/>
                <a:latin typeface="+mn-lt"/>
                <a:ea typeface="+mn-ea"/>
                <a:cs typeface="+mn-cs"/>
              </a:rPr>
              <a:t>e statistiek omdat dit voor je school je populatie is.</a:t>
            </a:r>
          </a:p>
          <a:p>
            <a:endParaRPr lang="nl-BE" sz="1200" kern="1200" baseline="0" dirty="0" smtClean="0">
              <a:solidFill>
                <a:schemeClr val="tx1"/>
              </a:solidFill>
              <a:effectLst/>
              <a:latin typeface="+mn-lt"/>
              <a:ea typeface="+mn-ea"/>
              <a:cs typeface="+mn-cs"/>
            </a:endParaRPr>
          </a:p>
          <a:p>
            <a:endParaRPr lang="nl-BE" sz="1200" kern="1200" baseline="0" dirty="0" smtClean="0">
              <a:solidFill>
                <a:schemeClr val="tx1"/>
              </a:solidFill>
              <a:effectLst/>
              <a:latin typeface="+mn-lt"/>
              <a:ea typeface="+mn-ea"/>
              <a:cs typeface="+mn-cs"/>
            </a:endParaRPr>
          </a:p>
          <a:p>
            <a:endParaRPr lang="nl-BE" dirty="0"/>
          </a:p>
        </p:txBody>
      </p:sp>
    </p:spTree>
    <p:extLst>
      <p:ext uri="{BB962C8B-B14F-4D97-AF65-F5344CB8AC3E}">
        <p14:creationId xmlns:p14="http://schemas.microsoft.com/office/powerpoint/2010/main" val="19587917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Post-</a:t>
            </a:r>
            <a:r>
              <a:rPr lang="nl-BE" dirty="0" err="1" smtClean="0"/>
              <a:t>itje</a:t>
            </a:r>
            <a:r>
              <a:rPr lang="nl-BE" baseline="0" dirty="0" smtClean="0"/>
              <a:t> uitdelen 1, 2, 3, 4</a:t>
            </a:r>
          </a:p>
          <a:p>
            <a:endParaRPr lang="nl-BE" baseline="0" dirty="0" smtClean="0"/>
          </a:p>
          <a:p>
            <a:pPr marL="228600" indent="-228600">
              <a:buAutoNum type="arabicPeriod"/>
            </a:pPr>
            <a:r>
              <a:rPr lang="nl-BE" baseline="0" dirty="0" smtClean="0"/>
              <a:t>Tem pagina 10</a:t>
            </a:r>
          </a:p>
          <a:p>
            <a:pPr marL="228600" indent="-228600">
              <a:buAutoNum type="arabicPeriod"/>
            </a:pPr>
            <a:r>
              <a:rPr lang="nl-BE" baseline="0" dirty="0" smtClean="0"/>
              <a:t>Pagina 11- pagina 14</a:t>
            </a:r>
          </a:p>
          <a:p>
            <a:pPr marL="228600" indent="-228600">
              <a:buAutoNum type="arabicPeriod"/>
            </a:pPr>
            <a:r>
              <a:rPr lang="nl-BE" baseline="0" dirty="0" smtClean="0"/>
              <a:t>15-21</a:t>
            </a:r>
          </a:p>
          <a:p>
            <a:pPr marL="228600" indent="-228600">
              <a:buAutoNum type="arabicPeriod"/>
            </a:pPr>
            <a:r>
              <a:rPr lang="nl-BE" baseline="0" dirty="0" smtClean="0"/>
              <a:t>22-28</a:t>
            </a:r>
          </a:p>
          <a:p>
            <a:pPr marL="0" indent="0">
              <a:buNone/>
            </a:pPr>
            <a:endParaRPr lang="nl-BE" baseline="0" dirty="0" smtClean="0"/>
          </a:p>
          <a:p>
            <a:pPr marL="0" indent="0">
              <a:buNone/>
            </a:pPr>
            <a:r>
              <a:rPr lang="nl-BE" baseline="0" dirty="0" smtClean="0"/>
              <a:t>9.50-10.05:  Voldoende tijd geven om te lezen. 20 minuten; Lezen tot ongeveer 10.5</a:t>
            </a:r>
            <a:br>
              <a:rPr lang="nl-BE" baseline="0" dirty="0" smtClean="0"/>
            </a:br>
            <a:r>
              <a:rPr lang="nl-BE" baseline="0" dirty="0" smtClean="0"/>
              <a:t/>
            </a:r>
            <a:br>
              <a:rPr lang="nl-BE" baseline="0" dirty="0" smtClean="0"/>
            </a:br>
            <a:r>
              <a:rPr lang="nl-BE" baseline="0" dirty="0" smtClean="0"/>
              <a:t>10.05-10.20: Eerst de nummers </a:t>
            </a:r>
            <a:r>
              <a:rPr lang="nl-BE" baseline="0" dirty="0" err="1" smtClean="0"/>
              <a:t>samenzetten</a:t>
            </a:r>
            <a:r>
              <a:rPr lang="nl-BE" baseline="0" dirty="0" smtClean="0"/>
              <a:t>. Bedoeling is om stukjes samen te leggen, zodat je </a:t>
            </a:r>
            <a:r>
              <a:rPr lang="nl-BE" baseline="0" dirty="0" err="1" smtClean="0"/>
              <a:t>staks</a:t>
            </a:r>
            <a:r>
              <a:rPr lang="nl-BE" baseline="0" dirty="0" smtClean="0"/>
              <a:t> wat zekerder bent om het uit te leggen aan je collega’s.  15 minuten</a:t>
            </a:r>
          </a:p>
          <a:p>
            <a:pPr marL="0" indent="0">
              <a:buNone/>
            </a:pPr>
            <a:r>
              <a:rPr lang="nl-BE" dirty="0" smtClean="0"/>
              <a:t>Dan 10.20. nummers </a:t>
            </a:r>
            <a:r>
              <a:rPr lang="nl-BE" dirty="0" err="1" smtClean="0"/>
              <a:t>samenzetten</a:t>
            </a:r>
            <a:r>
              <a:rPr lang="nl-BE" dirty="0" smtClean="0"/>
              <a:t>.</a:t>
            </a:r>
            <a:r>
              <a:rPr lang="nl-BE" baseline="0" dirty="0" smtClean="0"/>
              <a:t> Leg het uit aan je collega’s.</a:t>
            </a:r>
          </a:p>
          <a:p>
            <a:pPr marL="0" indent="0">
              <a:buNone/>
            </a:pPr>
            <a:r>
              <a:rPr lang="nl-BE" baseline="0" dirty="0" smtClean="0"/>
              <a:t>Daarna: kort in plenum </a:t>
            </a:r>
            <a:r>
              <a:rPr lang="nl-BE" baseline="0" dirty="0" err="1" smtClean="0"/>
              <a:t>overloppen</a:t>
            </a:r>
            <a:r>
              <a:rPr lang="nl-BE" baseline="0" dirty="0" smtClean="0"/>
              <a:t> indien er onduidelijkheden zijn, of zo…</a:t>
            </a:r>
          </a:p>
          <a:p>
            <a:pPr marL="0" indent="0">
              <a:buNone/>
            </a:pPr>
            <a:r>
              <a:rPr lang="nl-BE" baseline="0" dirty="0" smtClean="0"/>
              <a:t>Verschilvragen moeilijkste: wiskundige </a:t>
            </a:r>
            <a:r>
              <a:rPr lang="nl-BE" baseline="0" dirty="0" err="1" smtClean="0"/>
              <a:t>moelijkste</a:t>
            </a:r>
            <a:endParaRPr lang="nl-BE" baseline="0" dirty="0" smtClean="0"/>
          </a:p>
          <a:p>
            <a:pPr marL="0" indent="0">
              <a:buNone/>
            </a:pPr>
            <a:r>
              <a:rPr lang="nl-BE" baseline="0" dirty="0" smtClean="0"/>
              <a:t>Nummer 4 het moeilijkst!!!</a:t>
            </a:r>
          </a:p>
          <a:p>
            <a:pPr marL="0" indent="0">
              <a:buNone/>
            </a:pPr>
            <a:endParaRPr lang="nl-BE" baseline="0" dirty="0" smtClean="0"/>
          </a:p>
          <a:p>
            <a:pPr marL="0" indent="0">
              <a:buNone/>
            </a:pPr>
            <a:r>
              <a:rPr lang="nl-BE" baseline="0" dirty="0" smtClean="0"/>
              <a:t>10.20: Start uitleggen aan elkaar</a:t>
            </a:r>
          </a:p>
          <a:p>
            <a:pPr marL="0" indent="0">
              <a:buNone/>
            </a:pPr>
            <a:r>
              <a:rPr lang="nl-BE" baseline="0" dirty="0" smtClean="0"/>
              <a:t>10.30: tijd voor nummer 2</a:t>
            </a:r>
          </a:p>
          <a:p>
            <a:pPr marL="0" indent="0">
              <a:buNone/>
            </a:pPr>
            <a:r>
              <a:rPr lang="nl-BE" baseline="0" dirty="0" smtClean="0"/>
              <a:t>10.38: nummer 3</a:t>
            </a:r>
          </a:p>
          <a:p>
            <a:pPr marL="0" indent="0">
              <a:buNone/>
            </a:pPr>
            <a:r>
              <a:rPr lang="nl-BE" baseline="0" dirty="0" smtClean="0"/>
              <a:t>: nummer 4</a:t>
            </a:r>
          </a:p>
          <a:p>
            <a:pPr marL="0" indent="0">
              <a:buNone/>
            </a:pPr>
            <a:endParaRPr lang="nl-BE" baseline="0" dirty="0" smtClean="0"/>
          </a:p>
          <a:p>
            <a:pPr marL="0" indent="0">
              <a:buNone/>
            </a:pPr>
            <a:r>
              <a:rPr lang="nl-BE" baseline="0" dirty="0" smtClean="0"/>
              <a:t>11u: EINDE</a:t>
            </a:r>
          </a:p>
          <a:p>
            <a:pPr marL="0" indent="0">
              <a:buNone/>
            </a:pPr>
            <a:endParaRPr lang="nl-BE" baseline="0" dirty="0" smtClean="0"/>
          </a:p>
          <a:p>
            <a:pPr marL="0" indent="0">
              <a:buNone/>
            </a:pPr>
            <a:endParaRPr lang="nl-BE" baseline="0" dirty="0" smtClean="0"/>
          </a:p>
          <a:p>
            <a:pPr marL="0" indent="0">
              <a:buNone/>
            </a:pPr>
            <a:endParaRPr lang="nl-BE" baseline="0" dirty="0" smtClean="0"/>
          </a:p>
          <a:p>
            <a:pPr marL="0" indent="0">
              <a:buNone/>
            </a:pPr>
            <a:endParaRPr lang="nl-BE" dirty="0"/>
          </a:p>
        </p:txBody>
      </p:sp>
    </p:spTree>
    <p:extLst>
      <p:ext uri="{BB962C8B-B14F-4D97-AF65-F5344CB8AC3E}">
        <p14:creationId xmlns:p14="http://schemas.microsoft.com/office/powerpoint/2010/main" val="12356108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BE" sz="1200" kern="1200" dirty="0" smtClean="0">
                <a:solidFill>
                  <a:schemeClr val="tx1"/>
                </a:solidFill>
                <a:effectLst/>
                <a:latin typeface="+mn-lt"/>
                <a:ea typeface="+mn-ea"/>
                <a:cs typeface="+mn-cs"/>
              </a:rPr>
              <a:t>Zoals u kunt zien in onderstaand schema zal de keuze van de analysetechniek gebaseerd worden enerzijds op het soort vraag en anderzijds op het meetniveau van de variabelen.</a:t>
            </a:r>
          </a:p>
          <a:p>
            <a:r>
              <a:rPr lang="nl-BE" sz="1200" kern="1200" dirty="0" smtClean="0">
                <a:solidFill>
                  <a:schemeClr val="tx1"/>
                </a:solidFill>
                <a:effectLst/>
                <a:latin typeface="+mn-lt"/>
                <a:ea typeface="+mn-ea"/>
                <a:cs typeface="+mn-cs"/>
              </a:rPr>
              <a:t>Frequentievragen zijn vragen waarbij een verdeling in kaart gebracht wordt. Bijv. Hoe ziet de verdeling van het aantal leerlingen over de verschillende studierichtingen in uw school er uit?</a:t>
            </a:r>
          </a:p>
          <a:p>
            <a:r>
              <a:rPr lang="nl-BE" sz="1200" kern="1200" dirty="0" smtClean="0">
                <a:solidFill>
                  <a:schemeClr val="tx1"/>
                </a:solidFill>
                <a:effectLst/>
                <a:latin typeface="+mn-lt"/>
                <a:ea typeface="+mn-ea"/>
                <a:cs typeface="+mn-cs"/>
              </a:rPr>
              <a:t>Bij vragen naar centrale tendens en spreiding wordt de ‘modale’, ‘middelste’ of ‘gemiddelde leerling’ en de spreiding van de gegevens weergegeven. Wat is de minimum, de gemiddelde en de maximale score op het examen wiskunde van de eerstejaars? </a:t>
            </a:r>
          </a:p>
          <a:p>
            <a:r>
              <a:rPr lang="nl-BE" sz="1200" kern="1200" dirty="0" smtClean="0">
                <a:solidFill>
                  <a:schemeClr val="tx1"/>
                </a:solidFill>
                <a:effectLst/>
                <a:latin typeface="+mn-lt"/>
                <a:ea typeface="+mn-ea"/>
                <a:cs typeface="+mn-cs"/>
              </a:rPr>
              <a:t>Verschilvragen zijn vragen waarbij een verschil tussen categorieën bekeken wordt. Bijv. Zijn de scores op de vragenlijst over welbevinden bij jongens verschillend van die van meisjes?</a:t>
            </a:r>
          </a:p>
          <a:p>
            <a:r>
              <a:rPr lang="nl-BE" sz="1200" kern="1200" dirty="0" smtClean="0">
                <a:solidFill>
                  <a:schemeClr val="tx1"/>
                </a:solidFill>
                <a:effectLst/>
                <a:latin typeface="+mn-lt"/>
                <a:ea typeface="+mn-ea"/>
                <a:cs typeface="+mn-cs"/>
              </a:rPr>
              <a:t>Verbandvragen zijn vragen waarbij men de sterkte van een verband tussen twee variabelen in kaart wil brengen. Bijv. Is er een verband tussen de scores van de leerlingen in het laatste jaar basisonderwijs en de scores van de leerlingen in het eerste jaar secundair onderwijs?</a:t>
            </a:r>
          </a:p>
          <a:p>
            <a:endParaRPr lang="nl-BE" dirty="0" smtClean="0"/>
          </a:p>
          <a:p>
            <a:r>
              <a:rPr lang="nl-BE" dirty="0" smtClean="0"/>
              <a:t>11.20: </a:t>
            </a:r>
          </a:p>
          <a:p>
            <a:endParaRPr lang="nl-BE" dirty="0"/>
          </a:p>
        </p:txBody>
      </p:sp>
    </p:spTree>
    <p:extLst>
      <p:ext uri="{BB962C8B-B14F-4D97-AF65-F5344CB8AC3E}">
        <p14:creationId xmlns:p14="http://schemas.microsoft.com/office/powerpoint/2010/main" val="4116114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De gebruikte technieken zullen afhangen</a:t>
            </a:r>
            <a:r>
              <a:rPr lang="nl-BE" baseline="0" dirty="0" smtClean="0"/>
              <a:t> van het meetniveau van de variabelen. Ook die werden in de vorige sessie al behandeld. Kun je nog eens die meetniveaus uitleggen? Geef bij een voorbeeld.</a:t>
            </a:r>
            <a:endParaRPr lang="nl-BE" dirty="0"/>
          </a:p>
        </p:txBody>
      </p:sp>
    </p:spTree>
    <p:extLst>
      <p:ext uri="{BB962C8B-B14F-4D97-AF65-F5344CB8AC3E}">
        <p14:creationId xmlns:p14="http://schemas.microsoft.com/office/powerpoint/2010/main" val="21371023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BE" sz="1200" kern="1200" dirty="0" smtClean="0">
                <a:solidFill>
                  <a:schemeClr val="tx1"/>
                </a:solidFill>
                <a:effectLst/>
                <a:latin typeface="+mn-lt"/>
                <a:ea typeface="+mn-ea"/>
                <a:cs typeface="+mn-cs"/>
              </a:rPr>
              <a:t>Zoals u kunt zien in onderstaand schema zal de keuze van de analysetechniek gebaseerd worden enerzijds op het soort vraag en anderzijds op het meetniveau van de variabelen.</a:t>
            </a:r>
          </a:p>
          <a:p>
            <a:r>
              <a:rPr lang="nl-BE" sz="1200" kern="1200" dirty="0" smtClean="0">
                <a:solidFill>
                  <a:schemeClr val="tx1"/>
                </a:solidFill>
                <a:effectLst/>
                <a:latin typeface="+mn-lt"/>
                <a:ea typeface="+mn-ea"/>
                <a:cs typeface="+mn-cs"/>
              </a:rPr>
              <a:t>Frequentievragen zijn vragen waarbij een verdeling in kaart gebracht wordt. Bijv. Hoe ziet de verdeling van het aantal leerlingen over de verschillende studierichtingen in uw school er uit?</a:t>
            </a:r>
          </a:p>
          <a:p>
            <a:r>
              <a:rPr lang="nl-BE" sz="1200" kern="1200" dirty="0" smtClean="0">
                <a:solidFill>
                  <a:schemeClr val="tx1"/>
                </a:solidFill>
                <a:effectLst/>
                <a:latin typeface="+mn-lt"/>
                <a:ea typeface="+mn-ea"/>
                <a:cs typeface="+mn-cs"/>
              </a:rPr>
              <a:t>Bij vragen naar centrale tendens en spreiding wordt de ‘modale’, ‘middelste’ of ‘gemiddelde leerling’ en de spreiding van de gegevens weergegeven. Wat is de minimum, de gemiddelde en de maximale score op het examen wiskunde van de eerstejaars? </a:t>
            </a:r>
          </a:p>
          <a:p>
            <a:r>
              <a:rPr lang="nl-BE" sz="1200" kern="1200" dirty="0" smtClean="0">
                <a:solidFill>
                  <a:schemeClr val="tx1"/>
                </a:solidFill>
                <a:effectLst/>
                <a:latin typeface="+mn-lt"/>
                <a:ea typeface="+mn-ea"/>
                <a:cs typeface="+mn-cs"/>
              </a:rPr>
              <a:t>Verschilvragen zijn vragen waarbij een verschil tussen categorieën bekeken wordt. Bijv. Zijn de scores op de vragenlijst over welbevinden bij jongens verschillend van die van meisjes?</a:t>
            </a:r>
          </a:p>
          <a:p>
            <a:r>
              <a:rPr lang="nl-BE" sz="1200" kern="1200" dirty="0" smtClean="0">
                <a:solidFill>
                  <a:schemeClr val="tx1"/>
                </a:solidFill>
                <a:effectLst/>
                <a:latin typeface="+mn-lt"/>
                <a:ea typeface="+mn-ea"/>
                <a:cs typeface="+mn-cs"/>
              </a:rPr>
              <a:t>Verbandvragen zijn vragen waarbij men de sterkte van een verband tussen twee variabelen in kaart wil brengen. Bijv. Is er een verband tussen de scores van de leerlingen in het laatste jaar basisonderwijs en de scores van de leerlingen in het eerste jaar secundair onderwijs?</a:t>
            </a:r>
          </a:p>
          <a:p>
            <a:endParaRPr lang="nl-BE" dirty="0" smtClean="0"/>
          </a:p>
          <a:p>
            <a:r>
              <a:rPr lang="nl-BE" dirty="0" smtClean="0"/>
              <a:t>11.20: </a:t>
            </a:r>
          </a:p>
          <a:p>
            <a:endParaRPr lang="nl-BE" dirty="0"/>
          </a:p>
        </p:txBody>
      </p:sp>
    </p:spTree>
    <p:extLst>
      <p:ext uri="{BB962C8B-B14F-4D97-AF65-F5344CB8AC3E}">
        <p14:creationId xmlns:p14="http://schemas.microsoft.com/office/powerpoint/2010/main" val="12364980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BE" sz="1200" kern="1200" dirty="0" smtClean="0">
                <a:solidFill>
                  <a:schemeClr val="tx1"/>
                </a:solidFill>
                <a:effectLst/>
                <a:latin typeface="+mn-lt"/>
                <a:ea typeface="+mn-ea"/>
                <a:cs typeface="+mn-cs"/>
              </a:rPr>
              <a:t>Met een verdeling willen we weergeven hoe frequent verschillende scores/ categorieën voorkomen onder de leerlingen/respondenten. Deze verdeling kan op verschillende manieren worden weergegeven: via een tabel of via grafieken zoals een taartdiagram, een </a:t>
            </a:r>
            <a:r>
              <a:rPr lang="nl-BE" sz="1200" kern="1200" dirty="0" err="1" smtClean="0">
                <a:solidFill>
                  <a:schemeClr val="tx1"/>
                </a:solidFill>
                <a:effectLst/>
                <a:latin typeface="+mn-lt"/>
                <a:ea typeface="+mn-ea"/>
                <a:cs typeface="+mn-cs"/>
              </a:rPr>
              <a:t>boxplot</a:t>
            </a:r>
            <a:r>
              <a:rPr lang="nl-BE" sz="1200" kern="1200" dirty="0" smtClean="0">
                <a:solidFill>
                  <a:schemeClr val="tx1"/>
                </a:solidFill>
                <a:effectLst/>
                <a:latin typeface="+mn-lt"/>
                <a:ea typeface="+mn-ea"/>
                <a:cs typeface="+mn-cs"/>
              </a:rPr>
              <a:t> of een kolomdiagram. </a:t>
            </a:r>
          </a:p>
          <a:p>
            <a:pPr marL="0" marR="0" indent="0" algn="l" defTabSz="914400" rtl="0" eaLnBrk="1" fontAlgn="auto" latinLnBrk="0" hangingPunct="1">
              <a:lnSpc>
                <a:spcPct val="100000"/>
              </a:lnSpc>
              <a:spcBef>
                <a:spcPts val="0"/>
              </a:spcBef>
              <a:spcAft>
                <a:spcPts val="0"/>
              </a:spcAft>
              <a:buClrTx/>
              <a:buSzTx/>
              <a:buFontTx/>
              <a:buNone/>
              <a:tabLst/>
              <a:defRPr/>
            </a:pPr>
            <a:endParaRPr lang="nl-BE"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nl-BE" sz="1200" kern="1200" dirty="0" smtClean="0">
                <a:solidFill>
                  <a:schemeClr val="tx1"/>
                </a:solidFill>
                <a:effectLst/>
                <a:latin typeface="+mn-lt"/>
                <a:ea typeface="+mn-ea"/>
                <a:cs typeface="+mn-cs"/>
              </a:rPr>
              <a:t>Ook tabellen kunnen behoorlijk complex zijn.</a:t>
            </a:r>
            <a:r>
              <a:rPr lang="nl-BE" sz="1200" kern="1200" baseline="0" dirty="0" smtClean="0">
                <a:solidFill>
                  <a:schemeClr val="tx1"/>
                </a:solidFill>
                <a:effectLst/>
                <a:latin typeface="+mn-lt"/>
                <a:ea typeface="+mn-ea"/>
                <a:cs typeface="+mn-cs"/>
              </a:rPr>
              <a:t>  In cursus wordt ook histogram vermeld. Dan komen staafjes bij elkaar te staan. Wanneer kolom of staafdiagram en wanneer histogram? Categorieën waarbij waarden aansluiten 0-3 3-6. want anders 2xwaarde drie. Klassen met heel groot gamma, dan ga je moeten groeperen. Dan zijn de staafjes zo klein, dan ga je in klassen indelen. Hoeveel mensen zitten in zelfde klassen. </a:t>
            </a:r>
          </a:p>
          <a:p>
            <a:pPr marL="0" marR="0" indent="0" algn="l" defTabSz="914400" rtl="0" eaLnBrk="1" fontAlgn="auto" latinLnBrk="0" hangingPunct="1">
              <a:lnSpc>
                <a:spcPct val="100000"/>
              </a:lnSpc>
              <a:spcBef>
                <a:spcPts val="0"/>
              </a:spcBef>
              <a:spcAft>
                <a:spcPts val="0"/>
              </a:spcAft>
              <a:buClrTx/>
              <a:buSzTx/>
              <a:buFontTx/>
              <a:buNone/>
              <a:tabLst/>
              <a:defRPr/>
            </a:pPr>
            <a:r>
              <a:rPr lang="nl-BE" sz="1200" kern="1200" baseline="0" dirty="0" smtClean="0">
                <a:solidFill>
                  <a:schemeClr val="tx1"/>
                </a:solidFill>
                <a:effectLst/>
                <a:latin typeface="+mn-lt"/>
                <a:ea typeface="+mn-ea"/>
                <a:cs typeface="+mn-cs"/>
              </a:rPr>
              <a:t>Hier: is dit niet nodig. </a:t>
            </a:r>
          </a:p>
          <a:p>
            <a:pPr marL="0" marR="0" indent="0" algn="l" defTabSz="914400" rtl="0" eaLnBrk="1" fontAlgn="auto" latinLnBrk="0" hangingPunct="1">
              <a:lnSpc>
                <a:spcPct val="100000"/>
              </a:lnSpc>
              <a:spcBef>
                <a:spcPts val="0"/>
              </a:spcBef>
              <a:spcAft>
                <a:spcPts val="0"/>
              </a:spcAft>
              <a:buClrTx/>
              <a:buSzTx/>
              <a:buFontTx/>
              <a:buNone/>
              <a:tabLst/>
              <a:defRPr/>
            </a:pPr>
            <a:r>
              <a:rPr lang="nl-BE" sz="1200" kern="1200" baseline="0" dirty="0" smtClean="0">
                <a:solidFill>
                  <a:schemeClr val="tx1"/>
                </a:solidFill>
                <a:effectLst/>
                <a:latin typeface="+mn-lt"/>
                <a:ea typeface="+mn-ea"/>
                <a:cs typeface="+mn-cs"/>
              </a:rPr>
              <a:t>Continue variabele, zoveel antwoorden met na de </a:t>
            </a:r>
            <a:r>
              <a:rPr lang="nl-BE" sz="1200" kern="1200" baseline="0" dirty="0" err="1" smtClean="0">
                <a:solidFill>
                  <a:schemeClr val="tx1"/>
                </a:solidFill>
                <a:effectLst/>
                <a:latin typeface="+mn-lt"/>
                <a:ea typeface="+mn-ea"/>
                <a:cs typeface="+mn-cs"/>
              </a:rPr>
              <a:t>comma</a:t>
            </a:r>
            <a:r>
              <a:rPr lang="nl-BE" sz="1200" kern="1200" baseline="0" dirty="0" smtClean="0">
                <a:solidFill>
                  <a:schemeClr val="tx1"/>
                </a:solidFill>
                <a:effectLst/>
                <a:latin typeface="+mn-lt"/>
                <a:ea typeface="+mn-ea"/>
                <a:cs typeface="+mn-cs"/>
              </a:rPr>
              <a:t>, 1 lange reeks aan gegevens die aan elkaar aansluiten, dan ga je ze in blokjes indelen. </a:t>
            </a:r>
          </a:p>
          <a:p>
            <a:pPr marL="0" marR="0" indent="0" algn="l" defTabSz="914400" rtl="0" eaLnBrk="1" fontAlgn="auto" latinLnBrk="0" hangingPunct="1">
              <a:lnSpc>
                <a:spcPct val="100000"/>
              </a:lnSpc>
              <a:spcBef>
                <a:spcPts val="0"/>
              </a:spcBef>
              <a:spcAft>
                <a:spcPts val="0"/>
              </a:spcAft>
              <a:buClrTx/>
              <a:buSzTx/>
              <a:buFontTx/>
              <a:buNone/>
              <a:tabLst/>
              <a:defRPr/>
            </a:pPr>
            <a:r>
              <a:rPr lang="nl-BE" sz="1200" kern="1200" baseline="0" dirty="0" smtClean="0">
                <a:solidFill>
                  <a:schemeClr val="tx1"/>
                </a:solidFill>
                <a:effectLst/>
                <a:latin typeface="+mn-lt"/>
                <a:ea typeface="+mn-ea"/>
                <a:cs typeface="+mn-cs"/>
              </a:rPr>
              <a:t>??? Hoort er hier eigenlijk geen histogram te staan? </a:t>
            </a:r>
          </a:p>
          <a:p>
            <a:pPr marL="0" marR="0" indent="0" algn="l" defTabSz="914400" rtl="0" eaLnBrk="1" fontAlgn="auto" latinLnBrk="0" hangingPunct="1">
              <a:lnSpc>
                <a:spcPct val="100000"/>
              </a:lnSpc>
              <a:spcBef>
                <a:spcPts val="0"/>
              </a:spcBef>
              <a:spcAft>
                <a:spcPts val="0"/>
              </a:spcAft>
              <a:buClrTx/>
              <a:buSzTx/>
              <a:buFontTx/>
              <a:buNone/>
              <a:tabLst/>
              <a:defRPr/>
            </a:pPr>
            <a:endParaRPr lang="nl-BE" sz="120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nl-BE" sz="1200" kern="1200" baseline="0" dirty="0" smtClean="0">
                <a:solidFill>
                  <a:schemeClr val="tx1"/>
                </a:solidFill>
                <a:effectLst/>
                <a:latin typeface="+mn-lt"/>
                <a:ea typeface="+mn-ea"/>
                <a:cs typeface="+mn-cs"/>
              </a:rPr>
              <a:t>Taartdiagram. Aandachtspunt: proportie 0% -&gt; ie laat het vallen.</a:t>
            </a:r>
          </a:p>
          <a:p>
            <a:pPr marL="0" marR="0" indent="0" algn="l" defTabSz="914400" rtl="0" eaLnBrk="1" fontAlgn="auto" latinLnBrk="0" hangingPunct="1">
              <a:lnSpc>
                <a:spcPct val="100000"/>
              </a:lnSpc>
              <a:spcBef>
                <a:spcPts val="0"/>
              </a:spcBef>
              <a:spcAft>
                <a:spcPts val="0"/>
              </a:spcAft>
              <a:buClrTx/>
              <a:buSzTx/>
              <a:buFontTx/>
              <a:buNone/>
              <a:tabLst/>
              <a:defRPr/>
            </a:pPr>
            <a:r>
              <a:rPr lang="nl-BE" sz="1200" kern="1200" baseline="0" dirty="0" smtClean="0">
                <a:solidFill>
                  <a:schemeClr val="tx1"/>
                </a:solidFill>
                <a:effectLst/>
                <a:latin typeface="+mn-lt"/>
                <a:ea typeface="+mn-ea"/>
                <a:cs typeface="+mn-cs"/>
              </a:rPr>
              <a:t>Ook: aantallen bijzetten. 10% van 10 leerlingen = 1 leerling. </a:t>
            </a:r>
          </a:p>
          <a:p>
            <a:pPr marL="0" marR="0" indent="0" algn="l" defTabSz="914400" rtl="0" eaLnBrk="1" fontAlgn="auto" latinLnBrk="0" hangingPunct="1">
              <a:lnSpc>
                <a:spcPct val="100000"/>
              </a:lnSpc>
              <a:spcBef>
                <a:spcPts val="0"/>
              </a:spcBef>
              <a:spcAft>
                <a:spcPts val="0"/>
              </a:spcAft>
              <a:buClrTx/>
              <a:buSzTx/>
              <a:buFontTx/>
              <a:buNone/>
              <a:tabLst/>
              <a:defRPr/>
            </a:pPr>
            <a:endParaRPr lang="nl-BE" sz="120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nl-BE" sz="1200" kern="1200" dirty="0" smtClean="0">
              <a:solidFill>
                <a:schemeClr val="tx1"/>
              </a:solidFill>
              <a:effectLst/>
              <a:latin typeface="+mn-lt"/>
              <a:ea typeface="+mn-ea"/>
              <a:cs typeface="+mn-cs"/>
            </a:endParaRPr>
          </a:p>
          <a:p>
            <a:endParaRPr lang="nl-BE" dirty="0"/>
          </a:p>
        </p:txBody>
      </p:sp>
    </p:spTree>
    <p:extLst>
      <p:ext uri="{BB962C8B-B14F-4D97-AF65-F5344CB8AC3E}">
        <p14:creationId xmlns:p14="http://schemas.microsoft.com/office/powerpoint/2010/main" val="21191321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baseline="0" dirty="0" smtClean="0"/>
              <a:t>Ook in databundels en instellingsprofielen wordt de verdeling van gegevens getoond via grafieken. In de terminologie van inspectie is een bisser een leerling van de eigen school die zijn jaar opnieuw doet. Een doorstromer is een leerling van de eigen school die naar het volgende jaar gaat. Een instromer is een leerling die van een andere school komt en naar het volgende jaar gaat. Wat lees je uit deze grafiek? Welke categorie ontbreekt? Een neveninstromer is een leerling die van een andere school komt en bij u het jaar opnieuw doet. Blijkbaar heeft de school geen enkele van dit soort leerlingen. Je moet dus wel opletten met taartdiagrammen: waar frequentie 0 bij hoort wordt niet voorgesteld. Toch kan het gegeven dat je geen enkele van die groep hebt, wel belangrijke informatie zijn! </a:t>
            </a:r>
            <a:endParaRPr lang="nl-BE" dirty="0"/>
          </a:p>
        </p:txBody>
      </p:sp>
    </p:spTree>
    <p:extLst>
      <p:ext uri="{BB962C8B-B14F-4D97-AF65-F5344CB8AC3E}">
        <p14:creationId xmlns:p14="http://schemas.microsoft.com/office/powerpoint/2010/main" val="986194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Dit wordt een gestapelde staaf genoemd,</a:t>
            </a:r>
            <a:r>
              <a:rPr lang="nl-BE" baseline="0" dirty="0" smtClean="0"/>
              <a:t> in Excel termen. </a:t>
            </a:r>
            <a:endParaRPr lang="nl-BE" dirty="0" smtClean="0"/>
          </a:p>
          <a:p>
            <a:endParaRPr lang="nl-BE" dirty="0" smtClean="0"/>
          </a:p>
          <a:p>
            <a:r>
              <a:rPr lang="nl-BE" dirty="0" smtClean="0"/>
              <a:t>Wanneer kan je deze gebruiken?</a:t>
            </a:r>
          </a:p>
          <a:p>
            <a:endParaRPr lang="nl-BE" dirty="0" smtClean="0"/>
          </a:p>
          <a:p>
            <a:r>
              <a:rPr lang="nl-BE" dirty="0" smtClean="0"/>
              <a:t>Je</a:t>
            </a:r>
            <a:r>
              <a:rPr lang="nl-BE" baseline="0" dirty="0" smtClean="0"/>
              <a:t> wilt evolutie van proporties in kaart brengen. Dit is makkelijker dan allerlei taartdiagrammen naast elkaar. </a:t>
            </a:r>
          </a:p>
          <a:p>
            <a:endParaRPr lang="nl-BE" baseline="0" dirty="0" smtClean="0"/>
          </a:p>
          <a:p>
            <a:endParaRPr lang="nl-BE" dirty="0"/>
          </a:p>
        </p:txBody>
      </p:sp>
    </p:spTree>
    <p:extLst>
      <p:ext uri="{BB962C8B-B14F-4D97-AF65-F5344CB8AC3E}">
        <p14:creationId xmlns:p14="http://schemas.microsoft.com/office/powerpoint/2010/main" val="10300112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1025525" y="739775"/>
            <a:ext cx="4938713" cy="3703638"/>
          </a:xfrm>
        </p:spPr>
      </p:sp>
      <p:sp>
        <p:nvSpPr>
          <p:cNvPr id="3" name="Tijdelijke aanduiding voor notiti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BE" sz="1200" kern="1200" dirty="0" smtClean="0">
                <a:solidFill>
                  <a:schemeClr val="tx1"/>
                </a:solidFill>
                <a:effectLst/>
                <a:latin typeface="+mn-lt"/>
                <a:ea typeface="+mn-ea"/>
                <a:cs typeface="+mn-cs"/>
              </a:rPr>
              <a:t>Deze vorm kunnen we dan globaal beoordelen. De ‘modelvorm’ waarmee we onze verdeling vergelijken zal vaak de ‘normaalverdeling’ genoemd worden, een klokvormige verdeling zoals in Figuur 2. Veel natuurlijke fenomenen, zoals lengte, gewicht, IQ, enz. volgen ongeveer zulke normale verdeling. In de statistiek wordt er vaak een onderliggende normaalverdeling verondersteld om bepaalde zaken te berekenen. In dit</a:t>
            </a:r>
            <a:r>
              <a:rPr lang="nl-BE" sz="1200" kern="1200" baseline="0" dirty="0" smtClean="0">
                <a:solidFill>
                  <a:schemeClr val="tx1"/>
                </a:solidFill>
                <a:effectLst/>
                <a:latin typeface="+mn-lt"/>
                <a:ea typeface="+mn-ea"/>
                <a:cs typeface="+mn-cs"/>
              </a:rPr>
              <a:t> geval volgt de verdeling van de punten voor een examen de normale verdeling.</a:t>
            </a:r>
          </a:p>
          <a:p>
            <a:pPr marL="0" marR="0" indent="0" algn="l" defTabSz="914400" rtl="0" eaLnBrk="1" fontAlgn="auto" latinLnBrk="0" hangingPunct="1">
              <a:lnSpc>
                <a:spcPct val="100000"/>
              </a:lnSpc>
              <a:spcBef>
                <a:spcPts val="0"/>
              </a:spcBef>
              <a:spcAft>
                <a:spcPts val="0"/>
              </a:spcAft>
              <a:buClrTx/>
              <a:buSzTx/>
              <a:buFontTx/>
              <a:buNone/>
              <a:tabLst/>
              <a:defRPr/>
            </a:pPr>
            <a:endParaRPr lang="nl-BE" sz="120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nl-BE" sz="1200" kern="1200" baseline="0" dirty="0" smtClean="0">
                <a:solidFill>
                  <a:schemeClr val="tx1"/>
                </a:solidFill>
                <a:effectLst/>
                <a:latin typeface="+mn-lt"/>
                <a:ea typeface="+mn-ea"/>
                <a:cs typeface="+mn-cs"/>
              </a:rPr>
              <a:t>Frequentieverdeling leggen naast kromme.</a:t>
            </a:r>
          </a:p>
          <a:p>
            <a:pPr marL="0" marR="0" indent="0" algn="l" defTabSz="914400" rtl="0" eaLnBrk="1" fontAlgn="auto" latinLnBrk="0" hangingPunct="1">
              <a:lnSpc>
                <a:spcPct val="100000"/>
              </a:lnSpc>
              <a:spcBef>
                <a:spcPts val="0"/>
              </a:spcBef>
              <a:spcAft>
                <a:spcPts val="0"/>
              </a:spcAft>
              <a:buClrTx/>
              <a:buSzTx/>
              <a:buFontTx/>
              <a:buNone/>
              <a:tabLst/>
              <a:defRPr/>
            </a:pPr>
            <a:endParaRPr lang="nl-BE" sz="120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nl-BE" sz="1200" kern="1200" baseline="0" dirty="0" smtClean="0">
                <a:solidFill>
                  <a:schemeClr val="tx1"/>
                </a:solidFill>
                <a:effectLst/>
                <a:latin typeface="+mn-lt"/>
                <a:ea typeface="+mn-ea"/>
                <a:cs typeface="+mn-cs"/>
              </a:rPr>
              <a:t>In welke mate voldoet dit aan deze mooie vorm? Niet -&gt; scheve verdeling. </a:t>
            </a:r>
          </a:p>
          <a:p>
            <a:pPr marL="0" marR="0" indent="0" algn="l" defTabSz="914400" rtl="0" eaLnBrk="1" fontAlgn="auto" latinLnBrk="0" hangingPunct="1">
              <a:lnSpc>
                <a:spcPct val="100000"/>
              </a:lnSpc>
              <a:spcBef>
                <a:spcPts val="0"/>
              </a:spcBef>
              <a:spcAft>
                <a:spcPts val="0"/>
              </a:spcAft>
              <a:buClrTx/>
              <a:buSzTx/>
              <a:buFontTx/>
              <a:buNone/>
              <a:tabLst/>
              <a:defRPr/>
            </a:pPr>
            <a:endParaRPr lang="nl-BE" sz="120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nl-BE" sz="1200" kern="1200" baseline="0" dirty="0" smtClean="0">
                <a:solidFill>
                  <a:schemeClr val="tx1"/>
                </a:solidFill>
                <a:effectLst/>
                <a:latin typeface="+mn-lt"/>
                <a:ea typeface="+mn-ea"/>
                <a:cs typeface="+mn-cs"/>
              </a:rPr>
              <a:t>Dat was het voor nummertje 1. Zijn er nog vragen? </a:t>
            </a:r>
          </a:p>
          <a:p>
            <a:pPr marL="0" marR="0" indent="0" algn="l" defTabSz="914400" rtl="0" eaLnBrk="1" fontAlgn="auto" latinLnBrk="0" hangingPunct="1">
              <a:lnSpc>
                <a:spcPct val="100000"/>
              </a:lnSpc>
              <a:spcBef>
                <a:spcPts val="0"/>
              </a:spcBef>
              <a:spcAft>
                <a:spcPts val="0"/>
              </a:spcAft>
              <a:buClrTx/>
              <a:buSzTx/>
              <a:buFontTx/>
              <a:buNone/>
              <a:tabLst/>
              <a:defRPr/>
            </a:pPr>
            <a:endParaRPr lang="nl-BE" sz="120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nl-BE" sz="1200" kern="1200" dirty="0" smtClean="0">
              <a:solidFill>
                <a:schemeClr val="tx1"/>
              </a:solidFill>
              <a:effectLst/>
              <a:latin typeface="+mn-lt"/>
              <a:ea typeface="+mn-ea"/>
              <a:cs typeface="+mn-cs"/>
            </a:endParaRPr>
          </a:p>
          <a:p>
            <a:endParaRPr lang="nl-BE" dirty="0" smtClean="0"/>
          </a:p>
          <a:p>
            <a:endParaRPr lang="nl-BE" dirty="0"/>
          </a:p>
        </p:txBody>
      </p:sp>
    </p:spTree>
    <p:extLst>
      <p:ext uri="{BB962C8B-B14F-4D97-AF65-F5344CB8AC3E}">
        <p14:creationId xmlns:p14="http://schemas.microsoft.com/office/powerpoint/2010/main" val="9738363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Op zoek naar de beste vertegenwoordiger. </a:t>
            </a:r>
            <a:endParaRPr lang="nl-BE" dirty="0"/>
          </a:p>
        </p:txBody>
      </p:sp>
    </p:spTree>
    <p:extLst>
      <p:ext uri="{BB962C8B-B14F-4D97-AF65-F5344CB8AC3E}">
        <p14:creationId xmlns:p14="http://schemas.microsoft.com/office/powerpoint/2010/main" val="32542706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1025525" y="739775"/>
            <a:ext cx="4938713" cy="3703638"/>
          </a:xfrm>
        </p:spPr>
      </p:sp>
      <p:sp>
        <p:nvSpPr>
          <p:cNvPr id="3" name="Tijdelijke aanduiding voor notities 2"/>
          <p:cNvSpPr>
            <a:spLocks noGrp="1"/>
          </p:cNvSpPr>
          <p:nvPr>
            <p:ph type="body" idx="1"/>
          </p:nvPr>
        </p:nvSpPr>
        <p:spPr/>
        <p:txBody>
          <a:bodyPr/>
          <a:lstStyle/>
          <a:p>
            <a:r>
              <a:rPr lang="nl-BE" dirty="0" smtClean="0"/>
              <a:t>Hoe komt het dat het gemiddelde en de mediaan</a:t>
            </a:r>
            <a:r>
              <a:rPr lang="nl-BE" baseline="0" dirty="0" smtClean="0"/>
              <a:t> hier veel verder uiteen liggen?</a:t>
            </a:r>
          </a:p>
          <a:p>
            <a:pPr marL="0" marR="0" indent="0" algn="l" defTabSz="914400" rtl="0" eaLnBrk="1" fontAlgn="auto" latinLnBrk="0" hangingPunct="1">
              <a:lnSpc>
                <a:spcPct val="100000"/>
              </a:lnSpc>
              <a:spcBef>
                <a:spcPts val="0"/>
              </a:spcBef>
              <a:spcAft>
                <a:spcPts val="0"/>
              </a:spcAft>
              <a:buClrTx/>
              <a:buSzTx/>
              <a:buFontTx/>
              <a:buNone/>
              <a:tabLst/>
              <a:defRPr/>
            </a:pPr>
            <a:r>
              <a:rPr lang="nl-BE" sz="1200" kern="1200" dirty="0" smtClean="0">
                <a:solidFill>
                  <a:schemeClr val="tx1"/>
                </a:solidFill>
                <a:effectLst/>
                <a:latin typeface="+mn-lt"/>
                <a:ea typeface="+mn-ea"/>
                <a:cs typeface="+mn-cs"/>
              </a:rPr>
              <a:t>Het gemiddelde is dus gevoeliger voor extreme waarden dan een mediaan. Wordt in uw school gewerkt met centrale tendensmaten bij de rapportering?</a:t>
            </a:r>
            <a:r>
              <a:rPr lang="nl-BE" sz="1200" kern="1200" baseline="0" dirty="0" smtClean="0">
                <a:solidFill>
                  <a:schemeClr val="tx1"/>
                </a:solidFill>
                <a:effectLst/>
                <a:latin typeface="+mn-lt"/>
                <a:ea typeface="+mn-ea"/>
                <a:cs typeface="+mn-cs"/>
              </a:rPr>
              <a:t> Welke maat wordt gebruikt?</a:t>
            </a:r>
            <a:endParaRPr lang="nl-BE" dirty="0" smtClean="0"/>
          </a:p>
          <a:p>
            <a:endParaRPr lang="nl-BE" dirty="0" smtClean="0"/>
          </a:p>
          <a:p>
            <a:r>
              <a:rPr lang="nl-BE" dirty="0" smtClean="0"/>
              <a:t>Elke waarde wordt opgeteld. Ook de uitvallers.</a:t>
            </a:r>
            <a:r>
              <a:rPr lang="nl-BE" baseline="0" dirty="0" smtClean="0"/>
              <a:t> </a:t>
            </a:r>
          </a:p>
          <a:p>
            <a:r>
              <a:rPr lang="nl-BE" baseline="0" dirty="0" smtClean="0"/>
              <a:t>Mediaan is een </a:t>
            </a:r>
            <a:r>
              <a:rPr lang="nl-BE" baseline="0" dirty="0" err="1" smtClean="0"/>
              <a:t>robustere</a:t>
            </a:r>
            <a:r>
              <a:rPr lang="nl-BE" baseline="0" dirty="0" smtClean="0"/>
              <a:t> maat dan het gemiddelde, het gemiddelde is </a:t>
            </a:r>
            <a:r>
              <a:rPr lang="nl-BE" baseline="0" dirty="0" err="1" smtClean="0"/>
              <a:t>gevoelinger</a:t>
            </a:r>
            <a:r>
              <a:rPr lang="nl-BE" baseline="0" dirty="0" smtClean="0"/>
              <a:t> voor uitschieters.</a:t>
            </a:r>
          </a:p>
          <a:p>
            <a:r>
              <a:rPr lang="nl-BE" baseline="0" dirty="0" smtClean="0"/>
              <a:t>Modus wordt eigenlijk niet zo vaak gebruikt, enkel voor categorische variabelen -&gt; die categorie komt het meeste voor. </a:t>
            </a:r>
          </a:p>
          <a:p>
            <a:endParaRPr lang="nl-BE" baseline="0" dirty="0" smtClean="0"/>
          </a:p>
          <a:p>
            <a:r>
              <a:rPr lang="nl-BE" baseline="0" dirty="0" smtClean="0"/>
              <a:t>Heb je inhoudelijk dingen waar je van zegt: niet duidelijk in cursus. </a:t>
            </a:r>
            <a:endParaRPr lang="nl-BE" dirty="0"/>
          </a:p>
        </p:txBody>
      </p:sp>
    </p:spTree>
    <p:extLst>
      <p:ext uri="{BB962C8B-B14F-4D97-AF65-F5344CB8AC3E}">
        <p14:creationId xmlns:p14="http://schemas.microsoft.com/office/powerpoint/2010/main" val="33102786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NU/ WOUTERS VERSUS waas</a:t>
            </a:r>
          </a:p>
          <a:p>
            <a:endParaRPr lang="nl-BE" dirty="0" smtClean="0"/>
          </a:p>
          <a:p>
            <a:r>
              <a:rPr lang="nl-BE" dirty="0" smtClean="0"/>
              <a:t>Koen wouters:</a:t>
            </a:r>
            <a:r>
              <a:rPr lang="nl-BE" baseline="0" dirty="0" smtClean="0"/>
              <a:t> activerend aan de slag. </a:t>
            </a:r>
          </a:p>
          <a:p>
            <a:r>
              <a:rPr lang="nl-BE" baseline="0" dirty="0" smtClean="0"/>
              <a:t>Wat zit er achter ideologie van het communisme, ging het met een spel </a:t>
            </a:r>
          </a:p>
          <a:p>
            <a:endParaRPr lang="nl-BE" baseline="0" dirty="0" smtClean="0"/>
          </a:p>
          <a:p>
            <a:r>
              <a:rPr lang="nl-BE" baseline="0" dirty="0" smtClean="0"/>
              <a:t>Heel wat leerstof gezien: </a:t>
            </a:r>
            <a:r>
              <a:rPr lang="nl-BE" baseline="0" dirty="0" err="1" smtClean="0"/>
              <a:t>trotsky</a:t>
            </a:r>
            <a:r>
              <a:rPr lang="nl-BE" baseline="0" dirty="0" smtClean="0"/>
              <a:t>, </a:t>
            </a:r>
            <a:r>
              <a:rPr lang="nl-BE" baseline="0" dirty="0" err="1" smtClean="0"/>
              <a:t>lenin</a:t>
            </a:r>
            <a:r>
              <a:rPr lang="nl-BE" baseline="0" dirty="0" smtClean="0"/>
              <a:t>, </a:t>
            </a:r>
            <a:r>
              <a:rPr lang="nl-BE" baseline="0" dirty="0" err="1" smtClean="0"/>
              <a:t>stalin</a:t>
            </a:r>
            <a:r>
              <a:rPr lang="nl-BE" baseline="0" dirty="0" smtClean="0"/>
              <a:t>. </a:t>
            </a:r>
          </a:p>
          <a:p>
            <a:endParaRPr lang="nl-BE" baseline="0" dirty="0" smtClean="0"/>
          </a:p>
          <a:p>
            <a:r>
              <a:rPr lang="nl-BE" baseline="0" dirty="0" smtClean="0"/>
              <a:t>Zelfde resultaat: spreiding veel kleiner bij </a:t>
            </a:r>
            <a:r>
              <a:rPr lang="nl-BE" baseline="0" dirty="0" err="1" smtClean="0"/>
              <a:t>wauters</a:t>
            </a:r>
            <a:r>
              <a:rPr lang="nl-BE" baseline="0" dirty="0" smtClean="0"/>
              <a:t>. </a:t>
            </a:r>
          </a:p>
          <a:p>
            <a:endParaRPr lang="nl-BE" baseline="0" dirty="0" smtClean="0"/>
          </a:p>
          <a:p>
            <a:r>
              <a:rPr lang="nl-BE" baseline="0" dirty="0" smtClean="0"/>
              <a:t>Simpel tv programma, geen grote pedagogische conclusies. Het is belangrijk om niet enkel te richten op de centrummaten, het komt wel voor dat deze zelfde resultaat geven. Kijk ook naar de spreiding, dit is de essentie van het verhaal. </a:t>
            </a:r>
            <a:endParaRPr lang="nl-BE" dirty="0"/>
          </a:p>
        </p:txBody>
      </p:sp>
    </p:spTree>
    <p:extLst>
      <p:ext uri="{BB962C8B-B14F-4D97-AF65-F5344CB8AC3E}">
        <p14:creationId xmlns:p14="http://schemas.microsoft.com/office/powerpoint/2010/main" val="23934393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1025525" y="739775"/>
            <a:ext cx="4938713" cy="3703638"/>
          </a:xfrm>
        </p:spPr>
      </p:sp>
      <p:sp>
        <p:nvSpPr>
          <p:cNvPr id="3" name="Tijdelijke aanduiding voor notities 2"/>
          <p:cNvSpPr>
            <a:spLocks noGrp="1"/>
          </p:cNvSpPr>
          <p:nvPr>
            <p:ph type="body" idx="1"/>
          </p:nvPr>
        </p:nvSpPr>
        <p:spPr/>
        <p:txBody>
          <a:bodyPr/>
          <a:lstStyle/>
          <a:p>
            <a:r>
              <a:rPr lang="nl-BE" sz="1200" kern="1200" dirty="0" smtClean="0">
                <a:solidFill>
                  <a:schemeClr val="tx1"/>
                </a:solidFill>
                <a:effectLst/>
                <a:latin typeface="+mn-lt"/>
                <a:ea typeface="+mn-ea"/>
                <a:cs typeface="+mn-cs"/>
              </a:rPr>
              <a:t>Het bereik is de meest eenvoudige maat om naar de spreiding van een verdeling te gaan kijken. Het bereik is het verschil tussen de maximumwaarde en de minimumwaarde. Het bereik kan berekend worden bij ordinale en bij interval/ratiovariabelen. Het bereik is heel gevoelig aan extreme waarden</a:t>
            </a:r>
            <a:endParaRPr lang="nl-BE" dirty="0"/>
          </a:p>
        </p:txBody>
      </p:sp>
    </p:spTree>
    <p:extLst>
      <p:ext uri="{BB962C8B-B14F-4D97-AF65-F5344CB8AC3E}">
        <p14:creationId xmlns:p14="http://schemas.microsoft.com/office/powerpoint/2010/main" val="17824532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1025525" y="739775"/>
            <a:ext cx="4938713" cy="3703638"/>
          </a:xfrm>
        </p:spPr>
      </p:sp>
      <p:sp>
        <p:nvSpPr>
          <p:cNvPr id="3" name="Tijdelijke aanduiding voor notities 2"/>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13876785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8011664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Extra oefening om </a:t>
            </a:r>
            <a:r>
              <a:rPr lang="nl-BE" dirty="0" err="1" smtClean="0"/>
              <a:t>boxplot</a:t>
            </a:r>
            <a:r>
              <a:rPr lang="nl-BE" baseline="0" dirty="0" smtClean="0"/>
              <a:t> te interpreteren.</a:t>
            </a:r>
          </a:p>
          <a:p>
            <a:endParaRPr lang="nl-BE" baseline="0" dirty="0" smtClean="0"/>
          </a:p>
          <a:p>
            <a:r>
              <a:rPr lang="nl-BE" baseline="0" dirty="0" smtClean="0"/>
              <a:t>Staat niet in cursus. Wat leer je? </a:t>
            </a:r>
          </a:p>
          <a:p>
            <a:r>
              <a:rPr lang="nl-BE" baseline="0" dirty="0" smtClean="0"/>
              <a:t>Spreiding is beperkter </a:t>
            </a:r>
            <a:r>
              <a:rPr lang="nl-BE" baseline="0" dirty="0" err="1" smtClean="0"/>
              <a:t>tov</a:t>
            </a:r>
            <a:r>
              <a:rPr lang="nl-BE" baseline="0" dirty="0" smtClean="0"/>
              <a:t>. gemiddelde. Over welke spreiding heb je het? bereik? </a:t>
            </a:r>
          </a:p>
          <a:p>
            <a:r>
              <a:rPr lang="nl-BE" baseline="0" dirty="0" smtClean="0"/>
              <a:t>Bereik: het gaat over uitschieters. Maar ook </a:t>
            </a:r>
          </a:p>
          <a:p>
            <a:endParaRPr lang="nl-BE" baseline="0" dirty="0" smtClean="0"/>
          </a:p>
          <a:p>
            <a:r>
              <a:rPr lang="nl-BE" baseline="0" dirty="0" err="1" smtClean="0"/>
              <a:t>Interkwartielafstand</a:t>
            </a:r>
            <a:r>
              <a:rPr lang="nl-BE" baseline="0" dirty="0" smtClean="0"/>
              <a:t> is bijna zelfde: middelste scores</a:t>
            </a:r>
          </a:p>
          <a:p>
            <a:endParaRPr lang="nl-BE" baseline="0" dirty="0" smtClean="0"/>
          </a:p>
          <a:p>
            <a:r>
              <a:rPr lang="nl-BE" baseline="0" dirty="0" smtClean="0"/>
              <a:t>School is goed vergelijkbaar met </a:t>
            </a:r>
            <a:r>
              <a:rPr lang="nl-BE" baseline="0" dirty="0" err="1" smtClean="0"/>
              <a:t>vlaanderen</a:t>
            </a:r>
            <a:r>
              <a:rPr lang="nl-BE" baseline="0" dirty="0" smtClean="0"/>
              <a:t>, met die uitzondering dat je niet zo van die felle uitschieter hebt. </a:t>
            </a:r>
            <a:endParaRPr lang="nl-BE" dirty="0"/>
          </a:p>
        </p:txBody>
      </p:sp>
    </p:spTree>
    <p:extLst>
      <p:ext uri="{BB962C8B-B14F-4D97-AF65-F5344CB8AC3E}">
        <p14:creationId xmlns:p14="http://schemas.microsoft.com/office/powerpoint/2010/main" val="30434300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Voor de standaardafwijking</a:t>
            </a:r>
            <a:r>
              <a:rPr lang="nl-BE" baseline="0" dirty="0" smtClean="0"/>
              <a:t> gaan we telkens het verschil bepalen tussen elke individuele waarde en het gemiddelde. Dit kwadrateren we (om negatieve getallen weg te werken), we tellen die waarden op en delen door het aantal waarden; daarna moeten we nog eens de vierkantswortel berekenen omdat we gekwadrateerd hebben. Uiteindelijk berekent niemand dit uit het hoofd, </a:t>
            </a:r>
            <a:r>
              <a:rPr lang="nl-BE" baseline="0" dirty="0" err="1" smtClean="0"/>
              <a:t>excel</a:t>
            </a:r>
            <a:r>
              <a:rPr lang="nl-BE" baseline="0" dirty="0" smtClean="0"/>
              <a:t> doet dit voor u in één klik.</a:t>
            </a:r>
          </a:p>
          <a:p>
            <a:endParaRPr lang="nl-BE" baseline="0" dirty="0" smtClean="0"/>
          </a:p>
          <a:p>
            <a:endParaRPr lang="nl-BE" baseline="0" dirty="0" smtClean="0"/>
          </a:p>
          <a:p>
            <a:r>
              <a:rPr lang="nl-BE" baseline="0" dirty="0" smtClean="0"/>
              <a:t>Gemiddelde van de lengte van de pijlen nemen, gemiddelde afstand </a:t>
            </a:r>
            <a:r>
              <a:rPr lang="nl-BE" baseline="0" dirty="0" err="1" smtClean="0"/>
              <a:t>tov</a:t>
            </a:r>
            <a:r>
              <a:rPr lang="nl-BE" baseline="0" dirty="0" smtClean="0"/>
              <a:t> gemiddelde. </a:t>
            </a:r>
          </a:p>
          <a:p>
            <a:endParaRPr lang="nl-BE" baseline="0" dirty="0" smtClean="0"/>
          </a:p>
          <a:p>
            <a:endParaRPr lang="nl-BE" dirty="0"/>
          </a:p>
        </p:txBody>
      </p:sp>
    </p:spTree>
    <p:extLst>
      <p:ext uri="{BB962C8B-B14F-4D97-AF65-F5344CB8AC3E}">
        <p14:creationId xmlns:p14="http://schemas.microsoft.com/office/powerpoint/2010/main" val="26047740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Indien je te maken hebt met een normale</a:t>
            </a:r>
            <a:r>
              <a:rPr lang="nl-BE" baseline="0" dirty="0" smtClean="0"/>
              <a:t> verdeling is dit een interessante vaststelling. Als je het gemiddelde min twee keer de STD neemt en gemiddelde plus twee keer de STD, dan weet je zeker dat 95% van de waarden hiertussen zit.</a:t>
            </a:r>
            <a:endParaRPr lang="nl-BE" dirty="0"/>
          </a:p>
        </p:txBody>
      </p:sp>
    </p:spTree>
    <p:extLst>
      <p:ext uri="{BB962C8B-B14F-4D97-AF65-F5344CB8AC3E}">
        <p14:creationId xmlns:p14="http://schemas.microsoft.com/office/powerpoint/2010/main" val="20473172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Uitleggen aan de hand van oef pg. 22</a:t>
            </a:r>
          </a:p>
          <a:p>
            <a:endParaRPr lang="nl-BE" dirty="0" smtClean="0"/>
          </a:p>
          <a:p>
            <a:r>
              <a:rPr lang="nl-BE" dirty="0" smtClean="0"/>
              <a:t>Verschil tussen leerlingen. (noteer</a:t>
            </a:r>
            <a:r>
              <a:rPr lang="nl-BE" baseline="0" dirty="0" smtClean="0"/>
              <a:t> op flap)</a:t>
            </a:r>
          </a:p>
          <a:p>
            <a:endParaRPr lang="nl-BE" baseline="0" dirty="0" smtClean="0"/>
          </a:p>
          <a:p>
            <a:endParaRPr lang="nl-BE" dirty="0" smtClean="0"/>
          </a:p>
        </p:txBody>
      </p:sp>
    </p:spTree>
    <p:extLst>
      <p:ext uri="{BB962C8B-B14F-4D97-AF65-F5344CB8AC3E}">
        <p14:creationId xmlns:p14="http://schemas.microsoft.com/office/powerpoint/2010/main" val="15942299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Welke</a:t>
            </a:r>
            <a:r>
              <a:rPr lang="nl-BE" baseline="0" dirty="0" smtClean="0"/>
              <a:t> analyses zou je kunnen uitvoeren als je een vragenlijst hebt afgenomen met de volgende vragen?</a:t>
            </a:r>
          </a:p>
          <a:p>
            <a:endParaRPr lang="nl-BE" baseline="0" dirty="0" smtClean="0"/>
          </a:p>
          <a:p>
            <a:r>
              <a:rPr lang="nl-BE" baseline="0" dirty="0" smtClean="0"/>
              <a:t>Meetniveau is… </a:t>
            </a:r>
          </a:p>
          <a:p>
            <a:r>
              <a:rPr lang="nl-BE" baseline="0" dirty="0" smtClean="0"/>
              <a:t>Categorisch</a:t>
            </a:r>
          </a:p>
          <a:p>
            <a:r>
              <a:rPr lang="nl-BE" baseline="0" dirty="0" smtClean="0"/>
              <a:t>categorisch</a:t>
            </a:r>
          </a:p>
          <a:p>
            <a:r>
              <a:rPr lang="nl-BE" baseline="0" dirty="0" smtClean="0"/>
              <a:t>Getal: interval/ratio</a:t>
            </a:r>
          </a:p>
          <a:p>
            <a:endParaRPr lang="nl-BE" baseline="0" dirty="0" smtClean="0"/>
          </a:p>
          <a:p>
            <a:r>
              <a:rPr lang="nl-BE" baseline="0" dirty="0" smtClean="0"/>
              <a:t>Splitsingsvariabele : geslacht. </a:t>
            </a:r>
          </a:p>
          <a:p>
            <a:r>
              <a:rPr lang="nl-BE" baseline="0" dirty="0" smtClean="0"/>
              <a:t>Testvariabele: daar waar we het verschil van willen weten (kijk je op smartschool)</a:t>
            </a:r>
          </a:p>
          <a:p>
            <a:r>
              <a:rPr lang="nl-BE" baseline="0" dirty="0" smtClean="0"/>
              <a:t>-&gt; kruistabel (in </a:t>
            </a:r>
            <a:r>
              <a:rPr lang="nl-BE" baseline="0" dirty="0" err="1" smtClean="0"/>
              <a:t>excel</a:t>
            </a:r>
            <a:r>
              <a:rPr lang="nl-BE" baseline="0" dirty="0" smtClean="0"/>
              <a:t> draaitabel genoemd). </a:t>
            </a:r>
          </a:p>
          <a:p>
            <a:endParaRPr lang="nl-BE" baseline="0" dirty="0" smtClean="0"/>
          </a:p>
          <a:p>
            <a:endParaRPr lang="nl-BE" dirty="0"/>
          </a:p>
        </p:txBody>
      </p:sp>
    </p:spTree>
    <p:extLst>
      <p:ext uri="{BB962C8B-B14F-4D97-AF65-F5344CB8AC3E}">
        <p14:creationId xmlns:p14="http://schemas.microsoft.com/office/powerpoint/2010/main" val="42898517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Welke</a:t>
            </a:r>
            <a:r>
              <a:rPr lang="nl-BE" baseline="0" dirty="0" smtClean="0"/>
              <a:t> analyses zou je kunnen uitvoeren als je een vragenlijst hebt afgenomen met de </a:t>
            </a:r>
            <a:r>
              <a:rPr lang="nl-BE" baseline="0" smtClean="0"/>
              <a:t>volgende vragen?</a:t>
            </a:r>
            <a:endParaRPr lang="nl-BE"/>
          </a:p>
        </p:txBody>
      </p:sp>
    </p:spTree>
    <p:extLst>
      <p:ext uri="{BB962C8B-B14F-4D97-AF65-F5344CB8AC3E}">
        <p14:creationId xmlns:p14="http://schemas.microsoft.com/office/powerpoint/2010/main" val="33673201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Kun je hier besluiten uit trekken? Hieruit kun je moeilijk besluiten trekken, het totaal aantal jongens verschilt ook van het totaal aantal meisjes. Maar toch gaat het al in</a:t>
            </a:r>
            <a:r>
              <a:rPr lang="nl-BE" baseline="0" dirty="0" smtClean="0"/>
              <a:t> een bepaalde richting. Het wordt nog duidelijker als je werkt </a:t>
            </a:r>
            <a:r>
              <a:rPr lang="nl-BE" baseline="0" smtClean="0"/>
              <a:t>met percentages;</a:t>
            </a:r>
            <a:endParaRPr lang="nl-BE" dirty="0"/>
          </a:p>
        </p:txBody>
      </p:sp>
    </p:spTree>
    <p:extLst>
      <p:ext uri="{BB962C8B-B14F-4D97-AF65-F5344CB8AC3E}">
        <p14:creationId xmlns:p14="http://schemas.microsoft.com/office/powerpoint/2010/main" val="6772813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Kun je hier besluiten uit trekken? Hieruit kun je moeilijk besluiten trekken, het totaal aantal jongens verschilt ook van het totaal aantal meisjes. Maar toch gaat het al in</a:t>
            </a:r>
            <a:r>
              <a:rPr lang="nl-BE" baseline="0" dirty="0" smtClean="0"/>
              <a:t> een bepaalde richting. Het wordt nog duidelijker als je werkt met percentages;</a:t>
            </a:r>
          </a:p>
          <a:p>
            <a:r>
              <a:rPr lang="nl-BE" baseline="0" dirty="0" smtClean="0"/>
              <a:t>Gewoonlijk gaat men die variabele waarvoor je de waarden wil vergelijken in de kolommen plaatsen, vandaar dat jongen – meisje in de kolomhoofden staan. Dit is niet noodzakelijk, wel stelt men dat als gouden regel: als je horizontaal wil vergelijken, moet je </a:t>
            </a:r>
            <a:r>
              <a:rPr lang="nl-BE" baseline="0" dirty="0" err="1" smtClean="0"/>
              <a:t>vertikaal</a:t>
            </a:r>
            <a:r>
              <a:rPr lang="nl-BE" baseline="0" dirty="0" smtClean="0"/>
              <a:t> </a:t>
            </a:r>
            <a:r>
              <a:rPr lang="nl-BE" baseline="0" dirty="0" err="1" smtClean="0"/>
              <a:t>percenteren</a:t>
            </a:r>
            <a:r>
              <a:rPr lang="nl-BE" baseline="0" dirty="0" smtClean="0"/>
              <a:t>.</a:t>
            </a:r>
          </a:p>
          <a:p>
            <a:r>
              <a:rPr lang="nl-BE" baseline="0" dirty="0" smtClean="0"/>
              <a:t>Als je percentages berekent is het goed om ook de absolute aantallen mee te nemen, als het totaal aantal maar een laag getal is, kun je toch plots hoge percentages bekomen. </a:t>
            </a:r>
          </a:p>
          <a:p>
            <a:r>
              <a:rPr lang="nl-BE" baseline="0" dirty="0" smtClean="0"/>
              <a:t>Indien je werkt met steekproeven kan je hier X kwadraat berekenen</a:t>
            </a:r>
          </a:p>
          <a:p>
            <a:endParaRPr lang="nl-BE" baseline="0" dirty="0" smtClean="0"/>
          </a:p>
          <a:p>
            <a:r>
              <a:rPr lang="nl-BE" baseline="0" dirty="0" smtClean="0"/>
              <a:t>Voordoen op een </a:t>
            </a:r>
            <a:r>
              <a:rPr lang="nl-BE" baseline="0" dirty="0" err="1" smtClean="0"/>
              <a:t>bland</a:t>
            </a:r>
            <a:endParaRPr lang="nl-BE" baseline="0" dirty="0" smtClean="0"/>
          </a:p>
          <a:p>
            <a:endParaRPr lang="nl-BE" baseline="0" dirty="0" smtClean="0"/>
          </a:p>
          <a:p>
            <a:r>
              <a:rPr lang="nl-BE" baseline="0" dirty="0" smtClean="0"/>
              <a:t>Anders bekijken naargelang de vraag die je stelt. </a:t>
            </a:r>
          </a:p>
          <a:p>
            <a:endParaRPr lang="nl-BE" baseline="0" dirty="0" smtClean="0"/>
          </a:p>
        </p:txBody>
      </p:sp>
    </p:spTree>
    <p:extLst>
      <p:ext uri="{BB962C8B-B14F-4D97-AF65-F5344CB8AC3E}">
        <p14:creationId xmlns:p14="http://schemas.microsoft.com/office/powerpoint/2010/main" val="24892403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Uitleggen aan de hand van oef pg. 22</a:t>
            </a:r>
          </a:p>
          <a:p>
            <a:endParaRPr lang="nl-BE" dirty="0" smtClean="0"/>
          </a:p>
          <a:p>
            <a:r>
              <a:rPr lang="nl-BE" dirty="0" smtClean="0"/>
              <a:t>Verschil tussen leerlingen. (noteer</a:t>
            </a:r>
            <a:r>
              <a:rPr lang="nl-BE" baseline="0" dirty="0" smtClean="0"/>
              <a:t> op flap)</a:t>
            </a:r>
          </a:p>
          <a:p>
            <a:endParaRPr lang="nl-BE" baseline="0" dirty="0" smtClean="0"/>
          </a:p>
          <a:p>
            <a:endParaRPr lang="nl-BE" dirty="0" smtClean="0"/>
          </a:p>
        </p:txBody>
      </p:sp>
    </p:spTree>
    <p:extLst>
      <p:ext uri="{BB962C8B-B14F-4D97-AF65-F5344CB8AC3E}">
        <p14:creationId xmlns:p14="http://schemas.microsoft.com/office/powerpoint/2010/main" val="2079538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Welke</a:t>
            </a:r>
            <a:r>
              <a:rPr lang="nl-BE" baseline="0" dirty="0" smtClean="0"/>
              <a:t> analyses zou je kunnen uitvoeren als je een vragenlijst hebt afgenomen met de </a:t>
            </a:r>
            <a:r>
              <a:rPr lang="nl-BE" baseline="0" smtClean="0"/>
              <a:t>volgende vragen?</a:t>
            </a:r>
            <a:endParaRPr lang="nl-BE"/>
          </a:p>
        </p:txBody>
      </p:sp>
    </p:spTree>
    <p:extLst>
      <p:ext uri="{BB962C8B-B14F-4D97-AF65-F5344CB8AC3E}">
        <p14:creationId xmlns:p14="http://schemas.microsoft.com/office/powerpoint/2010/main" val="22861358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Wat concludeer je uit bovenstaande tabel?</a:t>
            </a:r>
          </a:p>
          <a:p>
            <a:r>
              <a:rPr lang="nl-BE" dirty="0" smtClean="0"/>
              <a:t>Als je werkt met steekproeven wordt hierbij een t-toets</a:t>
            </a:r>
            <a:r>
              <a:rPr lang="nl-BE" baseline="0" dirty="0" smtClean="0"/>
              <a:t> berekend.</a:t>
            </a:r>
          </a:p>
          <a:p>
            <a:endParaRPr lang="nl-BE" baseline="0" dirty="0" smtClean="0"/>
          </a:p>
          <a:p>
            <a:endParaRPr lang="nl-BE" baseline="0" dirty="0" smtClean="0"/>
          </a:p>
          <a:p>
            <a:r>
              <a:rPr lang="nl-BE" baseline="0" dirty="0" smtClean="0"/>
              <a:t>Spreiding is hoger! </a:t>
            </a:r>
          </a:p>
          <a:p>
            <a:endParaRPr lang="nl-BE" baseline="0" dirty="0" smtClean="0"/>
          </a:p>
          <a:p>
            <a:endParaRPr lang="nl-BE" dirty="0" smtClean="0"/>
          </a:p>
          <a:p>
            <a:r>
              <a:rPr lang="nl-BE" dirty="0" smtClean="0"/>
              <a:t>Terug gemiddeld studiesucces. </a:t>
            </a:r>
          </a:p>
          <a:p>
            <a:endParaRPr lang="nl-BE" dirty="0" smtClean="0"/>
          </a:p>
          <a:p>
            <a:endParaRPr lang="nl-BE" dirty="0"/>
          </a:p>
        </p:txBody>
      </p:sp>
    </p:spTree>
    <p:extLst>
      <p:ext uri="{BB962C8B-B14F-4D97-AF65-F5344CB8AC3E}">
        <p14:creationId xmlns:p14="http://schemas.microsoft.com/office/powerpoint/2010/main" val="9566926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283763739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Ene</a:t>
            </a:r>
            <a:r>
              <a:rPr lang="nl-BE" baseline="0" dirty="0" smtClean="0"/>
              <a:t> variabele hier, andere daar.</a:t>
            </a:r>
          </a:p>
          <a:p>
            <a:endParaRPr lang="nl-BE" baseline="0" dirty="0" smtClean="0"/>
          </a:p>
          <a:p>
            <a:r>
              <a:rPr lang="nl-BE" baseline="0" dirty="0" smtClean="0"/>
              <a:t>Als je als leerling hier  schoort, dan zit je op de andere gewoon daar. </a:t>
            </a:r>
          </a:p>
          <a:p>
            <a:r>
              <a:rPr lang="nl-BE" baseline="0" dirty="0" smtClean="0"/>
              <a:t>Geef eens een voorbeeld van 2 variabelen waarbij puntenwolk iets zou geven als dit resultaat.</a:t>
            </a:r>
          </a:p>
          <a:p>
            <a:r>
              <a:rPr lang="nl-BE" baseline="0" dirty="0" smtClean="0"/>
              <a:t>Bv. Leeftijd en grootte</a:t>
            </a:r>
          </a:p>
          <a:p>
            <a:r>
              <a:rPr lang="nl-BE" baseline="0" dirty="0" smtClean="0"/>
              <a:t>Scores van kinderen in 5</a:t>
            </a:r>
            <a:r>
              <a:rPr lang="nl-BE" baseline="30000" dirty="0" smtClean="0"/>
              <a:t>e</a:t>
            </a:r>
            <a:r>
              <a:rPr lang="nl-BE" baseline="0" dirty="0" smtClean="0"/>
              <a:t> en 6</a:t>
            </a:r>
            <a:r>
              <a:rPr lang="nl-BE" baseline="30000" dirty="0" smtClean="0"/>
              <a:t>e</a:t>
            </a:r>
            <a:r>
              <a:rPr lang="nl-BE" baseline="0" dirty="0" smtClean="0"/>
              <a:t> </a:t>
            </a:r>
            <a:r>
              <a:rPr lang="nl-BE" baseline="0" dirty="0" err="1" smtClean="0"/>
              <a:t>leerljaar</a:t>
            </a:r>
            <a:r>
              <a:rPr lang="nl-BE" baseline="0" dirty="0" smtClean="0"/>
              <a:t>. Hoog in het 5</a:t>
            </a:r>
            <a:r>
              <a:rPr lang="nl-BE" baseline="30000" dirty="0" smtClean="0"/>
              <a:t>e</a:t>
            </a:r>
            <a:r>
              <a:rPr lang="nl-BE" baseline="0" dirty="0" smtClean="0"/>
              <a:t> – hoog in het 6</a:t>
            </a:r>
            <a:r>
              <a:rPr lang="nl-BE" baseline="30000" dirty="0" smtClean="0"/>
              <a:t>e</a:t>
            </a:r>
            <a:r>
              <a:rPr lang="nl-BE" baseline="0" dirty="0" smtClean="0"/>
              <a:t>. Laag in het 5</a:t>
            </a:r>
            <a:r>
              <a:rPr lang="nl-BE" baseline="30000" dirty="0" smtClean="0"/>
              <a:t>e</a:t>
            </a:r>
            <a:r>
              <a:rPr lang="nl-BE" baseline="0" dirty="0" smtClean="0"/>
              <a:t> – laag in 6</a:t>
            </a:r>
            <a:r>
              <a:rPr lang="nl-BE" baseline="30000" dirty="0" smtClean="0"/>
              <a:t>e</a:t>
            </a:r>
            <a:r>
              <a:rPr lang="nl-BE" baseline="0" dirty="0" smtClean="0"/>
              <a:t>. </a:t>
            </a:r>
          </a:p>
          <a:p>
            <a:endParaRPr lang="nl-BE" baseline="0" dirty="0" smtClean="0"/>
          </a:p>
          <a:p>
            <a:endParaRPr lang="nl-BE" baseline="0" dirty="0" smtClean="0"/>
          </a:p>
        </p:txBody>
      </p:sp>
    </p:spTree>
    <p:extLst>
      <p:ext uri="{BB962C8B-B14F-4D97-AF65-F5344CB8AC3E}">
        <p14:creationId xmlns:p14="http://schemas.microsoft.com/office/powerpoint/2010/main" val="73530543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Hier foto van gereedschapskist + Doelen voor</a:t>
            </a:r>
            <a:r>
              <a:rPr lang="nl-BE" baseline="0" dirty="0" smtClean="0"/>
              <a:t> drie dagen</a:t>
            </a:r>
          </a:p>
          <a:p>
            <a:r>
              <a:rPr lang="nl-BE" baseline="0" dirty="0" smtClean="0"/>
              <a:t>Dag 1:</a:t>
            </a:r>
          </a:p>
          <a:p>
            <a:r>
              <a:rPr lang="nl-BE" baseline="0" dirty="0" smtClean="0"/>
              <a:t>Dag 2: </a:t>
            </a:r>
          </a:p>
          <a:p>
            <a:r>
              <a:rPr lang="nl-BE" baseline="0" dirty="0" smtClean="0"/>
              <a:t>Dag 3: </a:t>
            </a:r>
          </a:p>
          <a:p>
            <a:endParaRPr lang="nl-BE" baseline="0" dirty="0" smtClean="0"/>
          </a:p>
          <a:p>
            <a:r>
              <a:rPr lang="nl-BE" baseline="0" dirty="0" smtClean="0"/>
              <a:t>Namiddagen: extra praktische verdieping. Excel vaardigheden. </a:t>
            </a:r>
          </a:p>
          <a:p>
            <a:endParaRPr lang="nl-BE" baseline="0" dirty="0" smtClean="0"/>
          </a:p>
        </p:txBody>
      </p:sp>
      <p:sp>
        <p:nvSpPr>
          <p:cNvPr id="4" name="Tijdelijke aanduiding voor dianummer 3"/>
          <p:cNvSpPr>
            <a:spLocks noGrp="1"/>
          </p:cNvSpPr>
          <p:nvPr>
            <p:ph type="sldNum" sz="quarter" idx="10"/>
          </p:nvPr>
        </p:nvSpPr>
        <p:spPr/>
        <p:txBody>
          <a:bodyPr/>
          <a:lstStyle/>
          <a:p>
            <a:fld id="{B10971CC-E02E-4028-B778-032494C4FB78}" type="slidenum">
              <a:rPr lang="nl-BE" smtClean="0"/>
              <a:t>39</a:t>
            </a:fld>
            <a:endParaRPr lang="nl-BE"/>
          </a:p>
        </p:txBody>
      </p:sp>
    </p:spTree>
    <p:extLst>
      <p:ext uri="{BB962C8B-B14F-4D97-AF65-F5344CB8AC3E}">
        <p14:creationId xmlns:p14="http://schemas.microsoft.com/office/powerpoint/2010/main" val="119314332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Hoe zou je volgende elementen bij de overstap naar hoger onderwijs onderzoeken? Eerste twee </a:t>
            </a:r>
            <a:r>
              <a:rPr lang="nl-BE" dirty="0" err="1" smtClean="0"/>
              <a:t>kwanitatieve</a:t>
            </a:r>
            <a:r>
              <a:rPr lang="nl-BE" baseline="0" dirty="0" smtClean="0"/>
              <a:t> benadering, volgende drie via kwalitatieve benadering. </a:t>
            </a:r>
          </a:p>
          <a:p>
            <a:r>
              <a:rPr lang="nl-BE" baseline="0" dirty="0" smtClean="0"/>
              <a:t>Welke methodiek zou je voorstellen? Mogelijkheden: interview of focusgroep</a:t>
            </a:r>
          </a:p>
          <a:p>
            <a:r>
              <a:rPr lang="nl-BE" baseline="0" dirty="0" smtClean="0"/>
              <a:t>Ken je nog andere kwalitatieve methodieken? Zie vorige sessie: bestaande documenten bestuderen, vragenlijsten, observaties</a:t>
            </a:r>
            <a:endParaRPr lang="nl-BE" dirty="0"/>
          </a:p>
        </p:txBody>
      </p:sp>
    </p:spTree>
    <p:extLst>
      <p:ext uri="{BB962C8B-B14F-4D97-AF65-F5344CB8AC3E}">
        <p14:creationId xmlns:p14="http://schemas.microsoft.com/office/powerpoint/2010/main" val="292380066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Niet enkele het gevoel dat je subjectiever te werk gaat, maar het is ook zo. De onderzoeker doet ertoe</a:t>
            </a:r>
          </a:p>
          <a:p>
            <a:r>
              <a:rPr lang="nl-BE" dirty="0" smtClean="0"/>
              <a:t>Toch een aantal aandachtspuntjes,</a:t>
            </a:r>
            <a:r>
              <a:rPr lang="nl-BE" baseline="0" dirty="0" smtClean="0"/>
              <a:t> </a:t>
            </a:r>
            <a:r>
              <a:rPr lang="nl-BE" baseline="0" dirty="0" err="1" smtClean="0"/>
              <a:t>percies</a:t>
            </a:r>
            <a:r>
              <a:rPr lang="nl-BE" baseline="0" dirty="0" smtClean="0"/>
              <a:t> om </a:t>
            </a:r>
            <a:r>
              <a:rPr lang="nl-BE" baseline="0" dirty="0" err="1" smtClean="0"/>
              <a:t>om</a:t>
            </a:r>
            <a:r>
              <a:rPr lang="nl-BE" baseline="0" dirty="0" smtClean="0"/>
              <a:t> te gaan met </a:t>
            </a:r>
            <a:r>
              <a:rPr lang="nl-BE" baseline="0" dirty="0" err="1" smtClean="0"/>
              <a:t>subjectiv</a:t>
            </a:r>
            <a:endParaRPr lang="nl-BE" baseline="0" dirty="0" smtClean="0"/>
          </a:p>
          <a:p>
            <a:endParaRPr lang="nl-BE" baseline="0" dirty="0" smtClean="0"/>
          </a:p>
          <a:p>
            <a:r>
              <a:rPr lang="nl-BE" baseline="0" dirty="0" smtClean="0"/>
              <a:t>Wat denk ik dat uit resultaat zou komen? Wat zijn mijn vooroordelen en schrijf die op. Ga er dan ook bewust mee om. Zie ik dit nu of is dit iets wat in mijn achterhoofd voor en </a:t>
            </a:r>
            <a:r>
              <a:rPr lang="nl-BE" baseline="0" dirty="0" err="1" smtClean="0"/>
              <a:t>zor</a:t>
            </a:r>
            <a:r>
              <a:rPr lang="nl-BE" baseline="0" dirty="0" smtClean="0"/>
              <a:t> dat ik dit zo zie. </a:t>
            </a:r>
          </a:p>
          <a:p>
            <a:endParaRPr lang="nl-BE" baseline="0" dirty="0" smtClean="0"/>
          </a:p>
          <a:p>
            <a:endParaRPr lang="nl-BE" dirty="0"/>
          </a:p>
        </p:txBody>
      </p:sp>
    </p:spTree>
    <p:extLst>
      <p:ext uri="{BB962C8B-B14F-4D97-AF65-F5344CB8AC3E}">
        <p14:creationId xmlns:p14="http://schemas.microsoft.com/office/powerpoint/2010/main" val="269415328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Bij een kwalitatieve</a:t>
            </a:r>
            <a:r>
              <a:rPr lang="nl-BE" baseline="0" dirty="0" smtClean="0"/>
              <a:t> benadering zijn we er meer op gericht om het bestuurde te begrijpen, willen we de ervaringen van de betrokkenen nagaan. We gaan op een andere manier gegevens verzamelen, die zijn vaak heel ruim en van andere aard: het gaat over tekst, beelden, we gaan de gegevens verzamelen bij een beperkte groep. De dataverzameling en -analyse is vaak heel tijdsintensief. Het subject van de onderzoeker speelt een belangrijke rol</a:t>
            </a:r>
          </a:p>
          <a:p>
            <a:r>
              <a:rPr lang="nl-BE" baseline="0" dirty="0" smtClean="0"/>
              <a:t> </a:t>
            </a:r>
            <a:endParaRPr lang="nl-BE" dirty="0"/>
          </a:p>
        </p:txBody>
      </p:sp>
      <p:sp>
        <p:nvSpPr>
          <p:cNvPr id="4" name="Tijdelijke aanduiding voor dianummer 3"/>
          <p:cNvSpPr>
            <a:spLocks noGrp="1"/>
          </p:cNvSpPr>
          <p:nvPr>
            <p:ph type="sldNum" sz="quarter" idx="10"/>
          </p:nvPr>
        </p:nvSpPr>
        <p:spPr/>
        <p:txBody>
          <a:bodyPr/>
          <a:lstStyle/>
          <a:p>
            <a:fld id="{F3D9D7C6-13E5-44ED-81B7-5502F738C7CA}" type="slidenum">
              <a:rPr lang="nl-NL" smtClean="0">
                <a:solidFill>
                  <a:prstClr val="black"/>
                </a:solidFill>
              </a:rPr>
              <a:pPr/>
              <a:t>42</a:t>
            </a:fld>
            <a:endParaRPr lang="nl-NL">
              <a:solidFill>
                <a:prstClr val="black"/>
              </a:solidFill>
            </a:endParaRPr>
          </a:p>
        </p:txBody>
      </p:sp>
    </p:spTree>
    <p:extLst>
      <p:ext uri="{BB962C8B-B14F-4D97-AF65-F5344CB8AC3E}">
        <p14:creationId xmlns:p14="http://schemas.microsoft.com/office/powerpoint/2010/main" val="28286988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Aangezien</a:t>
            </a:r>
            <a:r>
              <a:rPr lang="nl-BE" baseline="0" dirty="0" smtClean="0"/>
              <a:t> de </a:t>
            </a:r>
            <a:r>
              <a:rPr lang="nl-BE" baseline="0" dirty="0" err="1" smtClean="0"/>
              <a:t>interpretaitie</a:t>
            </a:r>
            <a:r>
              <a:rPr lang="nl-BE" baseline="0" dirty="0" smtClean="0"/>
              <a:t> van de onderzoeker bij dit type onderzoek zo belangrijk is, zijn er een aantal aandachtspunten zowel bij het ontwerp als bij de analyse</a:t>
            </a:r>
          </a:p>
          <a:p>
            <a:endParaRPr lang="nl-BE" baseline="0" dirty="0" smtClean="0"/>
          </a:p>
          <a:p>
            <a:r>
              <a:rPr lang="nl-BE" dirty="0" smtClean="0"/>
              <a:t>Niet enkele het gevoel dat je subjectiever te werk gaat, maar het is ook zo. De onderzoeker doet ertoe</a:t>
            </a:r>
          </a:p>
          <a:p>
            <a:r>
              <a:rPr lang="nl-BE" dirty="0" smtClean="0"/>
              <a:t>Toch een aantal aandachtspuntjes,</a:t>
            </a:r>
            <a:r>
              <a:rPr lang="nl-BE" baseline="0" dirty="0" smtClean="0"/>
              <a:t> </a:t>
            </a:r>
            <a:r>
              <a:rPr lang="nl-BE" baseline="0" dirty="0" err="1" smtClean="0"/>
              <a:t>percies</a:t>
            </a:r>
            <a:r>
              <a:rPr lang="nl-BE" baseline="0" dirty="0" smtClean="0"/>
              <a:t> om </a:t>
            </a:r>
            <a:r>
              <a:rPr lang="nl-BE" baseline="0" dirty="0" err="1" smtClean="0"/>
              <a:t>om</a:t>
            </a:r>
            <a:r>
              <a:rPr lang="nl-BE" baseline="0" dirty="0" smtClean="0"/>
              <a:t> te gaan met </a:t>
            </a:r>
            <a:r>
              <a:rPr lang="nl-BE" baseline="0" dirty="0" err="1" smtClean="0"/>
              <a:t>subjectiv</a:t>
            </a:r>
            <a:endParaRPr lang="nl-BE" baseline="0" dirty="0" smtClean="0"/>
          </a:p>
          <a:p>
            <a:endParaRPr lang="nl-BE" baseline="0" dirty="0" smtClean="0"/>
          </a:p>
          <a:p>
            <a:r>
              <a:rPr lang="nl-BE" baseline="0" dirty="0" smtClean="0"/>
              <a:t>Wat denk ik dat uit resultaat zou komen? Wat zijn mijn vooroordelen en schrijf die op. Ga er dan ook bewust mee om. Zie ik dit nu of is dit iets wat in mijn achterhoofd voor en </a:t>
            </a:r>
            <a:r>
              <a:rPr lang="nl-BE" baseline="0" dirty="0" err="1" smtClean="0"/>
              <a:t>zor</a:t>
            </a:r>
            <a:r>
              <a:rPr lang="nl-BE" baseline="0" dirty="0" smtClean="0"/>
              <a:t> dat ik dit zo zie. </a:t>
            </a:r>
          </a:p>
          <a:p>
            <a:endParaRPr lang="nl-BE" baseline="0" dirty="0" smtClean="0"/>
          </a:p>
          <a:p>
            <a:endParaRPr lang="nl-BE" dirty="0" smtClean="0"/>
          </a:p>
          <a:p>
            <a:endParaRPr lang="nl-BE" baseline="0" dirty="0" smtClean="0"/>
          </a:p>
          <a:p>
            <a:r>
              <a:rPr lang="nl-BE" baseline="0" dirty="0" smtClean="0"/>
              <a:t>Leg de analyses ook voor aan collega’s of ga op zoek naar validatie bij betrokkenen. </a:t>
            </a:r>
          </a:p>
          <a:p>
            <a:endParaRPr lang="nl-BE" baseline="0" dirty="0" smtClean="0"/>
          </a:p>
          <a:p>
            <a:r>
              <a:rPr lang="nl-BE" baseline="0" dirty="0" smtClean="0"/>
              <a:t>Dingen die we gefilmd hebben geobserveerd hebben. </a:t>
            </a:r>
          </a:p>
        </p:txBody>
      </p:sp>
    </p:spTree>
    <p:extLst>
      <p:ext uri="{BB962C8B-B14F-4D97-AF65-F5344CB8AC3E}">
        <p14:creationId xmlns:p14="http://schemas.microsoft.com/office/powerpoint/2010/main" val="196805575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Aangezien</a:t>
            </a:r>
            <a:r>
              <a:rPr lang="nl-BE" baseline="0" dirty="0" smtClean="0"/>
              <a:t> de </a:t>
            </a:r>
            <a:r>
              <a:rPr lang="nl-BE" baseline="0" dirty="0" err="1" smtClean="0"/>
              <a:t>interpretaitie</a:t>
            </a:r>
            <a:r>
              <a:rPr lang="nl-BE" baseline="0" dirty="0" smtClean="0"/>
              <a:t> van de onderzoeker bij dit type onderzoek zo belangrijk is, zijn er een aantal aandachtspunten zowel bij het ontwerp als bij de analyse</a:t>
            </a:r>
          </a:p>
        </p:txBody>
      </p:sp>
    </p:spTree>
    <p:extLst>
      <p:ext uri="{BB962C8B-B14F-4D97-AF65-F5344CB8AC3E}">
        <p14:creationId xmlns:p14="http://schemas.microsoft.com/office/powerpoint/2010/main" val="257711015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3 technieken</a:t>
            </a:r>
            <a:r>
              <a:rPr lang="nl-BE" baseline="0" dirty="0" smtClean="0"/>
              <a:t> om te gaan met kwalitatieve informatie.</a:t>
            </a:r>
          </a:p>
          <a:p>
            <a:endParaRPr lang="nl-BE" dirty="0" smtClean="0"/>
          </a:p>
          <a:p>
            <a:r>
              <a:rPr lang="nl-BE" dirty="0" smtClean="0"/>
              <a:t>Voorbeeld visietekst</a:t>
            </a:r>
            <a:endParaRPr lang="nl-BE" dirty="0"/>
          </a:p>
        </p:txBody>
      </p:sp>
    </p:spTree>
    <p:extLst>
      <p:ext uri="{BB962C8B-B14F-4D97-AF65-F5344CB8AC3E}">
        <p14:creationId xmlns:p14="http://schemas.microsoft.com/office/powerpoint/2010/main" val="359227806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Pagina 31, formule die leesbaarheid van documenten nagaat in een score. </a:t>
            </a:r>
          </a:p>
          <a:p>
            <a:endParaRPr lang="nl-BE" dirty="0" smtClean="0"/>
          </a:p>
          <a:p>
            <a:endParaRPr lang="nl-BE" dirty="0"/>
          </a:p>
        </p:txBody>
      </p:sp>
    </p:spTree>
    <p:extLst>
      <p:ext uri="{BB962C8B-B14F-4D97-AF65-F5344CB8AC3E}">
        <p14:creationId xmlns:p14="http://schemas.microsoft.com/office/powerpoint/2010/main" val="32045492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Uitspraken die ervoor zorgen dat je percentage beter snapt. Bv. extra voorbeeld,</a:t>
            </a:r>
            <a:r>
              <a:rPr lang="nl-BE" baseline="0" dirty="0" smtClean="0"/>
              <a:t> illustreren. </a:t>
            </a:r>
          </a:p>
          <a:p>
            <a:r>
              <a:rPr lang="nl-BE" baseline="0" dirty="0" smtClean="0"/>
              <a:t>Bij selectie, zorg dat er verschil in zit. Nu niet telkens van meest taalvaardige persoon stellingen selecteren. </a:t>
            </a:r>
          </a:p>
          <a:p>
            <a:endParaRPr lang="nl-BE" baseline="0" dirty="0" smtClean="0"/>
          </a:p>
          <a:p>
            <a:endParaRPr lang="nl-BE" dirty="0"/>
          </a:p>
        </p:txBody>
      </p:sp>
    </p:spTree>
    <p:extLst>
      <p:ext uri="{BB962C8B-B14F-4D97-AF65-F5344CB8AC3E}">
        <p14:creationId xmlns:p14="http://schemas.microsoft.com/office/powerpoint/2010/main" val="55268351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Stukken tekst in blokken opsplitsen, </a:t>
            </a:r>
            <a:r>
              <a:rPr lang="nl-BE" dirty="0" err="1" smtClean="0"/>
              <a:t>betenisvolle</a:t>
            </a:r>
            <a:r>
              <a:rPr lang="nl-BE" baseline="0" dirty="0" smtClean="0"/>
              <a:t> gehelen. </a:t>
            </a:r>
          </a:p>
          <a:p>
            <a:endParaRPr lang="nl-BE" baseline="0" dirty="0" smtClean="0"/>
          </a:p>
          <a:p>
            <a:r>
              <a:rPr lang="nl-BE" baseline="0" dirty="0" smtClean="0"/>
              <a:t>Wat voor categorieën zitten hier achter?</a:t>
            </a:r>
          </a:p>
          <a:p>
            <a:r>
              <a:rPr lang="nl-BE" baseline="0" dirty="0" smtClean="0"/>
              <a:t>Je kan op voorhand al eens nadenken. Stap 1 en 2 in volgorde omwisselen. </a:t>
            </a:r>
          </a:p>
          <a:p>
            <a:endParaRPr lang="nl-BE" baseline="0" dirty="0" smtClean="0"/>
          </a:p>
          <a:p>
            <a:r>
              <a:rPr lang="nl-BE" baseline="0" dirty="0" smtClean="0"/>
              <a:t>Label toekennen aan verschillende eenheden. </a:t>
            </a:r>
          </a:p>
          <a:p>
            <a:endParaRPr lang="nl-BE" baseline="0" dirty="0" smtClean="0"/>
          </a:p>
          <a:p>
            <a:r>
              <a:rPr lang="nl-BE" baseline="0" dirty="0" smtClean="0"/>
              <a:t>Gelijkaardige eenheden ordenen. </a:t>
            </a:r>
            <a:endParaRPr lang="nl-BE" dirty="0"/>
          </a:p>
        </p:txBody>
      </p:sp>
    </p:spTree>
    <p:extLst>
      <p:ext uri="{BB962C8B-B14F-4D97-AF65-F5344CB8AC3E}">
        <p14:creationId xmlns:p14="http://schemas.microsoft.com/office/powerpoint/2010/main" val="15476606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Na 10 minuten stellen verschillende groepen oefening</a:t>
            </a:r>
            <a:r>
              <a:rPr lang="nl-BE" baseline="0" dirty="0" smtClean="0"/>
              <a:t> voor</a:t>
            </a:r>
          </a:p>
          <a:p>
            <a:endParaRPr lang="nl-BE" baseline="0" dirty="0" smtClean="0"/>
          </a:p>
          <a:p>
            <a:r>
              <a:rPr lang="nl-BE" baseline="0" dirty="0" smtClean="0"/>
              <a:t>Wat je zinvol vindt.</a:t>
            </a:r>
          </a:p>
          <a:p>
            <a:r>
              <a:rPr lang="nl-BE" baseline="0" dirty="0" smtClean="0"/>
              <a:t> </a:t>
            </a:r>
          </a:p>
          <a:p>
            <a:endParaRPr lang="nl-BE" baseline="0" dirty="0" smtClean="0"/>
          </a:p>
          <a:p>
            <a:r>
              <a:rPr lang="nl-BE" baseline="0" dirty="0" smtClean="0"/>
              <a:t>1</a:t>
            </a:r>
            <a:r>
              <a:rPr lang="nl-BE" baseline="30000" dirty="0" smtClean="0"/>
              <a:t>e</a:t>
            </a:r>
            <a:r>
              <a:rPr lang="nl-BE" baseline="0" dirty="0" smtClean="0"/>
              <a:t> graad: categorieën al makkelijk.</a:t>
            </a:r>
          </a:p>
          <a:p>
            <a:endParaRPr lang="nl-BE" baseline="0" dirty="0" smtClean="0"/>
          </a:p>
          <a:p>
            <a:r>
              <a:rPr lang="nl-BE" baseline="0" dirty="0" smtClean="0"/>
              <a:t>Gaan we makkelijker verwerkbaar maken door </a:t>
            </a:r>
            <a:r>
              <a:rPr lang="nl-BE" baseline="0" dirty="0" err="1" smtClean="0"/>
              <a:t>categorieen</a:t>
            </a:r>
            <a:r>
              <a:rPr lang="nl-BE" baseline="0" dirty="0" smtClean="0"/>
              <a:t> te geven.</a:t>
            </a:r>
          </a:p>
          <a:p>
            <a:endParaRPr lang="nl-BE" baseline="0" dirty="0" smtClean="0"/>
          </a:p>
          <a:p>
            <a:r>
              <a:rPr lang="nl-BE" baseline="0" dirty="0" smtClean="0"/>
              <a:t>Geven we geen </a:t>
            </a:r>
            <a:r>
              <a:rPr lang="nl-BE" baseline="0" dirty="0" err="1" smtClean="0"/>
              <a:t>categorieen</a:t>
            </a:r>
            <a:r>
              <a:rPr lang="nl-BE" baseline="0" dirty="0" smtClean="0"/>
              <a:t>, maar meer informatie? Maar vergt meer analysetijd. </a:t>
            </a:r>
          </a:p>
          <a:p>
            <a:endParaRPr lang="nl-BE" baseline="0" dirty="0" smtClean="0"/>
          </a:p>
          <a:p>
            <a:r>
              <a:rPr lang="nl-BE" baseline="0" dirty="0" smtClean="0"/>
              <a:t>Moeilijker om dingen te vergelijken afhankelijk van de doelgroep. </a:t>
            </a:r>
          </a:p>
          <a:p>
            <a:endParaRPr lang="nl-BE" baseline="0" dirty="0" smtClean="0"/>
          </a:p>
          <a:p>
            <a:r>
              <a:rPr lang="nl-BE" baseline="0" dirty="0" err="1" smtClean="0"/>
              <a:t>Fotos</a:t>
            </a:r>
            <a:r>
              <a:rPr lang="nl-BE" baseline="0" dirty="0" smtClean="0"/>
              <a:t> naar ruimte indelen. Toeschouwers en sporters. Waar voel je je het best? </a:t>
            </a:r>
          </a:p>
          <a:p>
            <a:endParaRPr lang="nl-BE" baseline="0" dirty="0" smtClean="0"/>
          </a:p>
          <a:p>
            <a:r>
              <a:rPr lang="nl-BE" baseline="0" dirty="0" smtClean="0"/>
              <a:t>Hier is belangrijk dat we trianguleren, leggen naast andere zaken. Binnen en buiten, groen of niet. </a:t>
            </a:r>
          </a:p>
          <a:p>
            <a:endParaRPr lang="nl-BE" baseline="0" dirty="0" smtClean="0"/>
          </a:p>
          <a:p>
            <a:r>
              <a:rPr lang="nl-BE" baseline="0" dirty="0" smtClean="0"/>
              <a:t>Cursus nog te bekijken.</a:t>
            </a:r>
          </a:p>
          <a:p>
            <a:endParaRPr lang="nl-BE" baseline="0" dirty="0" smtClean="0"/>
          </a:p>
          <a:p>
            <a:endParaRPr lang="nl-BE" baseline="0" dirty="0" smtClean="0"/>
          </a:p>
        </p:txBody>
      </p:sp>
    </p:spTree>
    <p:extLst>
      <p:ext uri="{BB962C8B-B14F-4D97-AF65-F5344CB8AC3E}">
        <p14:creationId xmlns:p14="http://schemas.microsoft.com/office/powerpoint/2010/main" val="52689143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315350687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40921216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314955112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78804812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1021270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74145667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151463914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179441379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412784479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159823045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err="1" smtClean="0"/>
              <a:t>Lln</a:t>
            </a:r>
            <a:r>
              <a:rPr lang="nl-BE" dirty="0" smtClean="0"/>
              <a:t> scoorden zwak op items. Je</a:t>
            </a:r>
            <a:r>
              <a:rPr lang="nl-BE" baseline="0" dirty="0" smtClean="0"/>
              <a:t> wil onderzoeken hoe dit komt, je gaat op zoek naar gelijkenissen tussen de vragen waarop </a:t>
            </a:r>
            <a:r>
              <a:rPr lang="nl-BE" baseline="0" dirty="0" err="1" smtClean="0"/>
              <a:t>lln</a:t>
            </a:r>
            <a:r>
              <a:rPr lang="nl-BE" baseline="0" dirty="0" smtClean="0"/>
              <a:t> zwak scoorden</a:t>
            </a:r>
            <a:endParaRPr lang="nl-BE" dirty="0"/>
          </a:p>
        </p:txBody>
      </p:sp>
    </p:spTree>
    <p:extLst>
      <p:ext uri="{BB962C8B-B14F-4D97-AF65-F5344CB8AC3E}">
        <p14:creationId xmlns:p14="http://schemas.microsoft.com/office/powerpoint/2010/main" val="126408301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178305825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71876968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357347011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177157578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1470274219"/>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1117432437"/>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754797738"/>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2134266091"/>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233405949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330583819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Aangezien</a:t>
            </a:r>
            <a:r>
              <a:rPr lang="nl-BE" baseline="0" dirty="0" smtClean="0"/>
              <a:t> de </a:t>
            </a:r>
            <a:r>
              <a:rPr lang="nl-BE" baseline="0" dirty="0" err="1" smtClean="0"/>
              <a:t>interpretaitie</a:t>
            </a:r>
            <a:r>
              <a:rPr lang="nl-BE" baseline="0" dirty="0" smtClean="0"/>
              <a:t> van de onderzoeker bij dit type onderzoek zo belangrijk is, zijn er een aantal aandachtspunten zowel bij het ontwerp als bij de analyse</a:t>
            </a:r>
          </a:p>
        </p:txBody>
      </p:sp>
    </p:spTree>
    <p:extLst>
      <p:ext uri="{BB962C8B-B14F-4D97-AF65-F5344CB8AC3E}">
        <p14:creationId xmlns:p14="http://schemas.microsoft.com/office/powerpoint/2010/main" val="1845621008"/>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Volgende</a:t>
            </a:r>
            <a:r>
              <a:rPr lang="nl-BE" baseline="0" dirty="0" smtClean="0"/>
              <a:t> plenaire sessie halve dag: </a:t>
            </a:r>
            <a:r>
              <a:rPr lang="nl-BE" baseline="0" dirty="0" err="1" smtClean="0"/>
              <a:t>vnl</a:t>
            </a:r>
            <a:r>
              <a:rPr lang="nl-BE" baseline="0" dirty="0" smtClean="0"/>
              <a:t> interpreteren en komen tot conclusies – communicatie en gebruik – dieper ingaan </a:t>
            </a:r>
            <a:r>
              <a:rPr lang="nl-BE" baseline="0" smtClean="0"/>
              <a:t>op schoolmonitor</a:t>
            </a:r>
            <a:endParaRPr lang="nl-BE" dirty="0"/>
          </a:p>
        </p:txBody>
      </p:sp>
    </p:spTree>
    <p:extLst>
      <p:ext uri="{BB962C8B-B14F-4D97-AF65-F5344CB8AC3E}">
        <p14:creationId xmlns:p14="http://schemas.microsoft.com/office/powerpoint/2010/main" val="2468549897"/>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smtClean="0"/>
              <a:t>Hier foto van gereedschapskist + Doelen voor</a:t>
            </a:r>
            <a:r>
              <a:rPr lang="nl-BE" baseline="0" dirty="0" smtClean="0"/>
              <a:t> drie dagen</a:t>
            </a:r>
          </a:p>
          <a:p>
            <a:r>
              <a:rPr lang="nl-BE" baseline="0" dirty="0" smtClean="0"/>
              <a:t>Dag 1:</a:t>
            </a:r>
          </a:p>
          <a:p>
            <a:r>
              <a:rPr lang="nl-BE" baseline="0" dirty="0" smtClean="0"/>
              <a:t>Dag 2: </a:t>
            </a:r>
          </a:p>
          <a:p>
            <a:r>
              <a:rPr lang="nl-BE" baseline="0" dirty="0" smtClean="0"/>
              <a:t>Dag 3: effectmeting, ROK, monitoring, eventueel rest databronnen. </a:t>
            </a:r>
          </a:p>
          <a:p>
            <a:endParaRPr lang="nl-BE" baseline="0" dirty="0" smtClean="0"/>
          </a:p>
          <a:p>
            <a:r>
              <a:rPr lang="nl-BE" baseline="0" dirty="0" smtClean="0"/>
              <a:t>Namiddagen: extra praktische verdieping. Excel vaardigheden. </a:t>
            </a:r>
          </a:p>
          <a:p>
            <a:endParaRPr lang="nl-BE" baseline="0" dirty="0" smtClean="0"/>
          </a:p>
          <a:p>
            <a:endParaRPr lang="nl-BE" baseline="0" dirty="0" smtClean="0"/>
          </a:p>
        </p:txBody>
      </p:sp>
      <p:sp>
        <p:nvSpPr>
          <p:cNvPr id="4" name="Tijdelijke aanduiding voor dianummer 3"/>
          <p:cNvSpPr>
            <a:spLocks noGrp="1"/>
          </p:cNvSpPr>
          <p:nvPr>
            <p:ph type="sldNum" sz="quarter" idx="10"/>
          </p:nvPr>
        </p:nvSpPr>
        <p:spPr/>
        <p:txBody>
          <a:bodyPr/>
          <a:lstStyle/>
          <a:p>
            <a:fld id="{B10971CC-E02E-4028-B778-032494C4FB78}" type="slidenum">
              <a:rPr lang="nl-BE" smtClean="0"/>
              <a:t>73</a:t>
            </a:fld>
            <a:endParaRPr lang="nl-BE"/>
          </a:p>
        </p:txBody>
      </p:sp>
    </p:spTree>
    <p:extLst>
      <p:ext uri="{BB962C8B-B14F-4D97-AF65-F5344CB8AC3E}">
        <p14:creationId xmlns:p14="http://schemas.microsoft.com/office/powerpoint/2010/main" val="133935747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6"/>
            <a:ext cx="7772400" cy="1470025"/>
          </a:xfrm>
        </p:spPr>
        <p:txBody>
          <a:bodyPr/>
          <a:lstStyle>
            <a:lvl1pPr>
              <a:defRPr>
                <a:latin typeface="Trebuchet MS" panose="020B0603020202020204" pitchFamily="34" charset="0"/>
              </a:defRPr>
            </a:lvl1pPr>
          </a:lstStyle>
          <a:p>
            <a:r>
              <a:rPr lang="nl-NL" smtClean="0"/>
              <a:t>Klik om de stijl te bewerken</a:t>
            </a:r>
            <a:endParaRPr lang="nl-BE" dirty="0"/>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Trebuchet MS" panose="020B0603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BE" dirty="0"/>
          </a:p>
        </p:txBody>
      </p:sp>
      <p:pic>
        <p:nvPicPr>
          <p:cNvPr id="4" name="Afbeelding 3"/>
          <p:cNvPicPr>
            <a:picLocks noChangeAspect="1"/>
          </p:cNvPicPr>
          <p:nvPr/>
        </p:nvPicPr>
        <p:blipFill rotWithShape="1">
          <a:blip r:embed="rId2">
            <a:extLst>
              <a:ext uri="{28A0092B-C50C-407E-A947-70E740481C1C}">
                <a14:useLocalDpi xmlns:a14="http://schemas.microsoft.com/office/drawing/2010/main" val="0"/>
              </a:ext>
            </a:extLst>
          </a:blip>
          <a:srcRect l="12042" b="6939"/>
          <a:stretch/>
        </p:blipFill>
        <p:spPr>
          <a:xfrm>
            <a:off x="-33486" y="-171400"/>
            <a:ext cx="5532105" cy="2333575"/>
          </a:xfrm>
          <a:prstGeom prst="rect">
            <a:avLst/>
          </a:prstGeom>
        </p:spPr>
      </p:pic>
      <p:pic>
        <p:nvPicPr>
          <p:cNvPr id="9" name="Afbeelding 8"/>
          <p:cNvPicPr>
            <a:picLocks noChangeAspect="1"/>
          </p:cNvPicPr>
          <p:nvPr/>
        </p:nvPicPr>
        <p:blipFill rotWithShape="1">
          <a:blip r:embed="rId3">
            <a:extLst>
              <a:ext uri="{28A0092B-C50C-407E-A947-70E740481C1C}">
                <a14:useLocalDpi xmlns:a14="http://schemas.microsoft.com/office/drawing/2010/main" val="0"/>
              </a:ext>
            </a:extLst>
          </a:blip>
          <a:srcRect b="14522"/>
          <a:stretch/>
        </p:blipFill>
        <p:spPr>
          <a:xfrm>
            <a:off x="7934595" y="4756993"/>
            <a:ext cx="1585097" cy="2119214"/>
          </a:xfrm>
          <a:prstGeom prst="rect">
            <a:avLst/>
          </a:prstGeom>
        </p:spPr>
      </p:pic>
    </p:spTree>
    <p:extLst>
      <p:ext uri="{BB962C8B-B14F-4D97-AF65-F5344CB8AC3E}">
        <p14:creationId xmlns:p14="http://schemas.microsoft.com/office/powerpoint/2010/main" val="131657872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Trebuchet MS" panose="020B0603020202020204" pitchFamily="34" charset="0"/>
              </a:defRPr>
            </a:lvl1pPr>
          </a:lstStyle>
          <a:p>
            <a:r>
              <a:rPr lang="nl-NL" smtClean="0"/>
              <a:t>Klik om de stijl te bewerken</a:t>
            </a:r>
            <a:endParaRPr lang="nl-BE" dirty="0"/>
          </a:p>
        </p:txBody>
      </p:sp>
      <p:sp>
        <p:nvSpPr>
          <p:cNvPr id="3" name="Tijdelijke aanduiding voor inhoud 2"/>
          <p:cNvSpPr>
            <a:spLocks noGrp="1"/>
          </p:cNvSpPr>
          <p:nvPr>
            <p:ph idx="1"/>
          </p:nvPr>
        </p:nvSpPr>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dirty="0"/>
          </a:p>
        </p:txBody>
      </p:sp>
    </p:spTree>
    <p:extLst>
      <p:ext uri="{BB962C8B-B14F-4D97-AF65-F5344CB8AC3E}">
        <p14:creationId xmlns:p14="http://schemas.microsoft.com/office/powerpoint/2010/main" val="240820884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Trebuchet MS" panose="020B0603020202020204" pitchFamily="34" charset="0"/>
              </a:defRPr>
            </a:lvl1pPr>
          </a:lstStyle>
          <a:p>
            <a:r>
              <a:rPr lang="nl-NL" smtClean="0"/>
              <a:t>Klik om de stijl te bewerken</a:t>
            </a:r>
            <a:endParaRPr lang="nl-BE" dirty="0"/>
          </a:p>
        </p:txBody>
      </p:sp>
      <p:sp>
        <p:nvSpPr>
          <p:cNvPr id="3" name="Tijdelijke aanduiding voor inhoud 2"/>
          <p:cNvSpPr>
            <a:spLocks noGrp="1"/>
          </p:cNvSpPr>
          <p:nvPr>
            <p:ph sz="half" idx="1"/>
          </p:nvPr>
        </p:nvSpPr>
        <p:spPr>
          <a:xfrm>
            <a:off x="457200" y="1600201"/>
            <a:ext cx="4038600" cy="4525963"/>
          </a:xfrm>
        </p:spPr>
        <p:txBody>
          <a:bodyPr/>
          <a:lstStyle>
            <a:lvl1pPr>
              <a:defRPr sz="2800">
                <a:solidFill>
                  <a:schemeClr val="tx1"/>
                </a:solidFill>
                <a:latin typeface="Trebuchet MS" panose="020B0603020202020204" pitchFamily="34" charset="0"/>
              </a:defRPr>
            </a:lvl1pPr>
            <a:lvl2pPr>
              <a:defRPr sz="2400">
                <a:latin typeface="Trebuchet MS" panose="020B0603020202020204" pitchFamily="34" charset="0"/>
              </a:defRPr>
            </a:lvl2pPr>
            <a:lvl3pPr>
              <a:defRPr sz="2000">
                <a:latin typeface="Trebuchet MS" panose="020B0603020202020204" pitchFamily="34" charset="0"/>
              </a:defRPr>
            </a:lvl3pPr>
            <a:lvl4pPr>
              <a:defRPr sz="1800">
                <a:latin typeface="Trebuchet MS" panose="020B0603020202020204" pitchFamily="34" charset="0"/>
              </a:defRPr>
            </a:lvl4pPr>
            <a:lvl5pPr>
              <a:defRPr sz="1800">
                <a:latin typeface="Trebuchet MS" panose="020B0603020202020204" pitchFamily="34" charset="0"/>
              </a:defRPr>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dirty="0"/>
          </a:p>
        </p:txBody>
      </p:sp>
      <p:sp>
        <p:nvSpPr>
          <p:cNvPr id="4" name="Tijdelijke aanduiding voor inhoud 3"/>
          <p:cNvSpPr>
            <a:spLocks noGrp="1"/>
          </p:cNvSpPr>
          <p:nvPr>
            <p:ph sz="half" idx="2"/>
          </p:nvPr>
        </p:nvSpPr>
        <p:spPr>
          <a:xfrm>
            <a:off x="4648200" y="1600201"/>
            <a:ext cx="4038600" cy="4525963"/>
          </a:xfrm>
        </p:spPr>
        <p:txBody>
          <a:bodyPr/>
          <a:lstStyle>
            <a:lvl1pPr>
              <a:defRPr sz="2800">
                <a:solidFill>
                  <a:schemeClr val="tx1"/>
                </a:solidFill>
                <a:latin typeface="Trebuchet MS" panose="020B0603020202020204" pitchFamily="34" charset="0"/>
              </a:defRPr>
            </a:lvl1pPr>
            <a:lvl2pPr>
              <a:defRPr sz="2400">
                <a:latin typeface="Trebuchet MS" panose="020B0603020202020204" pitchFamily="34" charset="0"/>
              </a:defRPr>
            </a:lvl2pPr>
            <a:lvl3pPr>
              <a:defRPr sz="2000">
                <a:latin typeface="Trebuchet MS" panose="020B0603020202020204" pitchFamily="34" charset="0"/>
              </a:defRPr>
            </a:lvl3pPr>
            <a:lvl4pPr>
              <a:defRPr sz="1800">
                <a:latin typeface="Trebuchet MS" panose="020B0603020202020204" pitchFamily="34" charset="0"/>
              </a:defRPr>
            </a:lvl4pPr>
            <a:lvl5pPr>
              <a:defRPr sz="1800">
                <a:latin typeface="Trebuchet MS" panose="020B0603020202020204" pitchFamily="34" charset="0"/>
              </a:defRPr>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dirty="0"/>
          </a:p>
        </p:txBody>
      </p:sp>
    </p:spTree>
    <p:extLst>
      <p:ext uri="{BB962C8B-B14F-4D97-AF65-F5344CB8AC3E}">
        <p14:creationId xmlns:p14="http://schemas.microsoft.com/office/powerpoint/2010/main" val="146292263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Trebuchet MS" panose="020B0603020202020204" pitchFamily="34" charset="0"/>
              </a:defRPr>
            </a:lvl1pPr>
          </a:lstStyle>
          <a:p>
            <a:r>
              <a:rPr lang="nl-NL" smtClean="0"/>
              <a:t>Klik om de stijl te bewerken</a:t>
            </a:r>
            <a:endParaRPr lang="nl-BE" dirty="0"/>
          </a:p>
        </p:txBody>
      </p:sp>
      <p:sp>
        <p:nvSpPr>
          <p:cNvPr id="3" name="Tijdelijke aanduiding voor tekst 2"/>
          <p:cNvSpPr>
            <a:spLocks noGrp="1"/>
          </p:cNvSpPr>
          <p:nvPr>
            <p:ph type="body" idx="1"/>
          </p:nvPr>
        </p:nvSpPr>
        <p:spPr>
          <a:xfrm>
            <a:off x="457201" y="1535113"/>
            <a:ext cx="4040188" cy="639762"/>
          </a:xfrm>
        </p:spPr>
        <p:txBody>
          <a:bodyPr anchor="b"/>
          <a:lstStyle>
            <a:lvl1pPr marL="0" indent="0">
              <a:buNone/>
              <a:defRPr sz="2400" b="1">
                <a:solidFill>
                  <a:schemeClr val="tx1"/>
                </a:solidFill>
                <a:latin typeface="Trebuchet MS" panose="020B0603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1" y="2174875"/>
            <a:ext cx="4040188" cy="3951288"/>
          </a:xfrm>
        </p:spPr>
        <p:txBody>
          <a:bodyPr/>
          <a:lstStyle>
            <a:lvl1pPr>
              <a:defRPr sz="2400">
                <a:latin typeface="Trebuchet MS" panose="020B0603020202020204" pitchFamily="34" charset="0"/>
              </a:defRPr>
            </a:lvl1pPr>
            <a:lvl2pPr>
              <a:defRPr sz="2000">
                <a:latin typeface="Trebuchet MS" panose="020B0603020202020204" pitchFamily="34" charset="0"/>
              </a:defRPr>
            </a:lvl2pPr>
            <a:lvl3pPr>
              <a:defRPr sz="1800">
                <a:latin typeface="Trebuchet MS" panose="020B0603020202020204" pitchFamily="34" charset="0"/>
              </a:defRPr>
            </a:lvl3pPr>
            <a:lvl4pPr>
              <a:defRPr sz="1600">
                <a:latin typeface="Trebuchet MS" panose="020B0603020202020204" pitchFamily="34" charset="0"/>
              </a:defRPr>
            </a:lvl4pPr>
            <a:lvl5pPr>
              <a:defRPr sz="1600">
                <a:latin typeface="Trebuchet MS" panose="020B0603020202020204" pitchFamily="34" charset="0"/>
              </a:defRPr>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dirty="0"/>
          </a:p>
        </p:txBody>
      </p:sp>
      <p:sp>
        <p:nvSpPr>
          <p:cNvPr id="5" name="Tijdelijke aanduiding voor tekst 4"/>
          <p:cNvSpPr>
            <a:spLocks noGrp="1"/>
          </p:cNvSpPr>
          <p:nvPr>
            <p:ph type="body" sz="quarter" idx="3"/>
          </p:nvPr>
        </p:nvSpPr>
        <p:spPr>
          <a:xfrm>
            <a:off x="4645026" y="1535113"/>
            <a:ext cx="4041775" cy="639762"/>
          </a:xfrm>
        </p:spPr>
        <p:txBody>
          <a:bodyPr anchor="b"/>
          <a:lstStyle>
            <a:lvl1pPr marL="0" indent="0">
              <a:buNone/>
              <a:defRPr sz="2400" b="1">
                <a:solidFill>
                  <a:schemeClr val="tx1"/>
                </a:solidFill>
                <a:latin typeface="Trebuchet MS" panose="020B0603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6" y="2174875"/>
            <a:ext cx="4041775" cy="3951288"/>
          </a:xfrm>
        </p:spPr>
        <p:txBody>
          <a:bodyPr/>
          <a:lstStyle>
            <a:lvl1pPr>
              <a:defRPr sz="2400">
                <a:latin typeface="Trebuchet MS" panose="020B0603020202020204" pitchFamily="34" charset="0"/>
              </a:defRPr>
            </a:lvl1pPr>
            <a:lvl2pPr>
              <a:defRPr sz="2000">
                <a:latin typeface="Trebuchet MS" panose="020B0603020202020204" pitchFamily="34" charset="0"/>
              </a:defRPr>
            </a:lvl2pPr>
            <a:lvl3pPr>
              <a:defRPr sz="1800">
                <a:latin typeface="Trebuchet MS" panose="020B0603020202020204" pitchFamily="34" charset="0"/>
              </a:defRPr>
            </a:lvl3pPr>
            <a:lvl4pPr>
              <a:defRPr sz="1600">
                <a:latin typeface="Trebuchet MS" panose="020B0603020202020204" pitchFamily="34" charset="0"/>
              </a:defRPr>
            </a:lvl4pPr>
            <a:lvl5pPr>
              <a:defRPr sz="1600">
                <a:latin typeface="Trebuchet MS" panose="020B0603020202020204" pitchFamily="34" charset="0"/>
              </a:defRPr>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dirty="0"/>
          </a:p>
        </p:txBody>
      </p:sp>
    </p:spTree>
    <p:extLst>
      <p:ext uri="{BB962C8B-B14F-4D97-AF65-F5344CB8AC3E}">
        <p14:creationId xmlns:p14="http://schemas.microsoft.com/office/powerpoint/2010/main" val="68759530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Trebuchet MS" panose="020B0603020202020204" pitchFamily="34" charset="0"/>
              </a:defRPr>
            </a:lvl1pPr>
          </a:lstStyle>
          <a:p>
            <a:r>
              <a:rPr lang="nl-NL" smtClean="0"/>
              <a:t>Klik om de stijl te bewerken</a:t>
            </a:r>
            <a:endParaRPr lang="nl-BE" dirty="0"/>
          </a:p>
        </p:txBody>
      </p:sp>
    </p:spTree>
    <p:extLst>
      <p:ext uri="{BB962C8B-B14F-4D97-AF65-F5344CB8AC3E}">
        <p14:creationId xmlns:p14="http://schemas.microsoft.com/office/powerpoint/2010/main" val="316544502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1_Afbeelding">
    <p:spTree>
      <p:nvGrpSpPr>
        <p:cNvPr id="1" name=""/>
        <p:cNvGrpSpPr/>
        <p:nvPr/>
      </p:nvGrpSpPr>
      <p:grpSpPr>
        <a:xfrm>
          <a:off x="0" y="0"/>
          <a:ext cx="0" cy="0"/>
          <a:chOff x="0" y="0"/>
          <a:chExt cx="0" cy="0"/>
        </a:xfrm>
      </p:grpSpPr>
      <p:pic>
        <p:nvPicPr>
          <p:cNvPr id="6" name="Afbeelding 5"/>
          <p:cNvPicPr>
            <a:picLocks noChangeAspect="1"/>
          </p:cNvPicPr>
          <p:nvPr/>
        </p:nvPicPr>
        <p:blipFill rotWithShape="1">
          <a:blip r:embed="rId2">
            <a:extLst>
              <a:ext uri="{28A0092B-C50C-407E-A947-70E740481C1C}">
                <a14:useLocalDpi xmlns:a14="http://schemas.microsoft.com/office/drawing/2010/main" val="0"/>
              </a:ext>
            </a:extLst>
          </a:blip>
          <a:srcRect r="11761"/>
          <a:stretch/>
        </p:blipFill>
        <p:spPr>
          <a:xfrm>
            <a:off x="2" y="0"/>
            <a:ext cx="9163048" cy="6877050"/>
          </a:xfrm>
          <a:prstGeom prst="rect">
            <a:avLst/>
          </a:prstGeom>
        </p:spPr>
      </p:pic>
      <p:pic>
        <p:nvPicPr>
          <p:cNvPr id="2" name="Afbeelding 1"/>
          <p:cNvPicPr>
            <a:picLocks noChangeAspect="1"/>
          </p:cNvPicPr>
          <p:nvPr/>
        </p:nvPicPr>
        <p:blipFill rotWithShape="1">
          <a:blip r:embed="rId3">
            <a:extLst>
              <a:ext uri="{28A0092B-C50C-407E-A947-70E740481C1C}">
                <a14:useLocalDpi xmlns:a14="http://schemas.microsoft.com/office/drawing/2010/main" val="0"/>
              </a:ext>
            </a:extLst>
          </a:blip>
          <a:srcRect l="12139"/>
          <a:stretch/>
        </p:blipFill>
        <p:spPr>
          <a:xfrm>
            <a:off x="107504" y="3660"/>
            <a:ext cx="3332402" cy="1512168"/>
          </a:xfrm>
          <a:prstGeom prst="rect">
            <a:avLst/>
          </a:prstGeom>
        </p:spPr>
      </p:pic>
    </p:spTree>
    <p:extLst>
      <p:ext uri="{BB962C8B-B14F-4D97-AF65-F5344CB8AC3E}">
        <p14:creationId xmlns:p14="http://schemas.microsoft.com/office/powerpoint/2010/main" val="416867218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2_Afbeelding">
    <p:spTree>
      <p:nvGrpSpPr>
        <p:cNvPr id="1" name=""/>
        <p:cNvGrpSpPr/>
        <p:nvPr/>
      </p:nvGrpSpPr>
      <p:grpSpPr>
        <a:xfrm>
          <a:off x="0" y="0"/>
          <a:ext cx="0" cy="0"/>
          <a:chOff x="0" y="0"/>
          <a:chExt cx="0" cy="0"/>
        </a:xfrm>
      </p:grpSpPr>
      <p:grpSp>
        <p:nvGrpSpPr>
          <p:cNvPr id="8" name="Groep 7"/>
          <p:cNvGrpSpPr/>
          <p:nvPr/>
        </p:nvGrpSpPr>
        <p:grpSpPr>
          <a:xfrm>
            <a:off x="-9525" y="-36909"/>
            <a:ext cx="9163050" cy="6912161"/>
            <a:chOff x="-9525" y="-36909"/>
            <a:chExt cx="9163050" cy="6912161"/>
          </a:xfrm>
        </p:grpSpPr>
        <p:sp>
          <p:nvSpPr>
            <p:cNvPr id="5" name="Rechthoek 4"/>
            <p:cNvSpPr/>
            <p:nvPr userDrawn="1"/>
          </p:nvSpPr>
          <p:spPr>
            <a:xfrm>
              <a:off x="-9525" y="5505449"/>
              <a:ext cx="9163050" cy="13698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3074" name="Picture 2" descr="\\atlas.vsko.be\Fotodatabase\2010-06-24_Sint Bavo Gent\_MG_3969.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b="9197"/>
            <a:stretch/>
          </p:blipFill>
          <p:spPr bwMode="auto">
            <a:xfrm>
              <a:off x="-9525" y="-36909"/>
              <a:ext cx="9163050" cy="5542359"/>
            </a:xfrm>
            <a:prstGeom prst="rect">
              <a:avLst/>
            </a:prstGeom>
            <a:noFill/>
            <a:extLst>
              <a:ext uri="{909E8E84-426E-40DD-AFC4-6F175D3DCCD1}">
                <a14:hiddenFill xmlns:a14="http://schemas.microsoft.com/office/drawing/2010/main">
                  <a:solidFill>
                    <a:srgbClr val="FFFFFF"/>
                  </a:solidFill>
                </a14:hiddenFill>
              </a:ext>
            </a:extLst>
          </p:spPr>
        </p:pic>
      </p:grpSp>
      <p:pic>
        <p:nvPicPr>
          <p:cNvPr id="9" name="Afbeelding 8"/>
          <p:cNvPicPr>
            <a:picLocks noChangeAspect="1"/>
          </p:cNvPicPr>
          <p:nvPr/>
        </p:nvPicPr>
        <p:blipFill rotWithShape="1">
          <a:blip r:embed="rId3">
            <a:extLst>
              <a:ext uri="{28A0092B-C50C-407E-A947-70E740481C1C}">
                <a14:useLocalDpi xmlns:a14="http://schemas.microsoft.com/office/drawing/2010/main" val="0"/>
              </a:ext>
            </a:extLst>
          </a:blip>
          <a:srcRect l="12139"/>
          <a:stretch/>
        </p:blipFill>
        <p:spPr>
          <a:xfrm>
            <a:off x="2905799" y="5434266"/>
            <a:ext cx="3332402" cy="1512168"/>
          </a:xfrm>
          <a:prstGeom prst="rect">
            <a:avLst/>
          </a:prstGeom>
        </p:spPr>
      </p:pic>
    </p:spTree>
    <p:extLst>
      <p:ext uri="{BB962C8B-B14F-4D97-AF65-F5344CB8AC3E}">
        <p14:creationId xmlns:p14="http://schemas.microsoft.com/office/powerpoint/2010/main" val="160766646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3_Afbeeldin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0436"/>
          <a:stretch/>
        </p:blipFill>
        <p:spPr bwMode="auto">
          <a:xfrm>
            <a:off x="-23565" y="3083"/>
            <a:ext cx="9196139" cy="6883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Afbeelding 3"/>
          <p:cNvPicPr>
            <a:picLocks noChangeAspect="1"/>
          </p:cNvPicPr>
          <p:nvPr/>
        </p:nvPicPr>
        <p:blipFill rotWithShape="1">
          <a:blip r:embed="rId3">
            <a:extLst>
              <a:ext uri="{28A0092B-C50C-407E-A947-70E740481C1C}">
                <a14:useLocalDpi xmlns:a14="http://schemas.microsoft.com/office/drawing/2010/main" val="0"/>
              </a:ext>
            </a:extLst>
          </a:blip>
          <a:srcRect l="12139"/>
          <a:stretch/>
        </p:blipFill>
        <p:spPr>
          <a:xfrm>
            <a:off x="29766" y="5374406"/>
            <a:ext cx="3332402" cy="1512168"/>
          </a:xfrm>
          <a:prstGeom prst="rect">
            <a:avLst/>
          </a:prstGeom>
        </p:spPr>
      </p:pic>
    </p:spTree>
    <p:extLst>
      <p:ext uri="{BB962C8B-B14F-4D97-AF65-F5344CB8AC3E}">
        <p14:creationId xmlns:p14="http://schemas.microsoft.com/office/powerpoint/2010/main" val="4177896999"/>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4_Afbeelding">
    <p:spTree>
      <p:nvGrpSpPr>
        <p:cNvPr id="1" name=""/>
        <p:cNvGrpSpPr/>
        <p:nvPr/>
      </p:nvGrpSpPr>
      <p:grpSpPr>
        <a:xfrm>
          <a:off x="0" y="0"/>
          <a:ext cx="0" cy="0"/>
          <a:chOff x="0" y="0"/>
          <a:chExt cx="0" cy="0"/>
        </a:xfrm>
      </p:grpSpPr>
      <p:grpSp>
        <p:nvGrpSpPr>
          <p:cNvPr id="2" name="Groep 1"/>
          <p:cNvGrpSpPr/>
          <p:nvPr/>
        </p:nvGrpSpPr>
        <p:grpSpPr>
          <a:xfrm>
            <a:off x="-39562" y="-9526"/>
            <a:ext cx="9193089" cy="6955960"/>
            <a:chOff x="-39562" y="-9526"/>
            <a:chExt cx="9193089" cy="6955960"/>
          </a:xfrm>
        </p:grpSpPr>
        <p:pic>
          <p:nvPicPr>
            <p:cNvPr id="2050" name="Picture 2"/>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412" r="9346"/>
            <a:stretch/>
          </p:blipFill>
          <p:spPr bwMode="auto">
            <a:xfrm>
              <a:off x="-39562" y="-9526"/>
              <a:ext cx="9193089" cy="686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hthoek 2"/>
            <p:cNvSpPr/>
            <p:nvPr userDrawn="1"/>
          </p:nvSpPr>
          <p:spPr>
            <a:xfrm>
              <a:off x="-39562" y="5488656"/>
              <a:ext cx="9193089" cy="13693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8" name="Afbeelding 7"/>
            <p:cNvPicPr>
              <a:picLocks noChangeAspect="1"/>
            </p:cNvPicPr>
            <p:nvPr userDrawn="1"/>
          </p:nvPicPr>
          <p:blipFill rotWithShape="1">
            <a:blip r:embed="rId3">
              <a:extLst>
                <a:ext uri="{28A0092B-C50C-407E-A947-70E740481C1C}">
                  <a14:useLocalDpi xmlns:a14="http://schemas.microsoft.com/office/drawing/2010/main" val="0"/>
                </a:ext>
              </a:extLst>
            </a:blip>
            <a:srcRect l="12139"/>
            <a:stretch/>
          </p:blipFill>
          <p:spPr>
            <a:xfrm>
              <a:off x="2905799" y="5434266"/>
              <a:ext cx="3332402" cy="1512168"/>
            </a:xfrm>
            <a:prstGeom prst="rect">
              <a:avLst/>
            </a:prstGeom>
          </p:spPr>
        </p:pic>
      </p:grpSp>
    </p:spTree>
    <p:extLst>
      <p:ext uri="{BB962C8B-B14F-4D97-AF65-F5344CB8AC3E}">
        <p14:creationId xmlns:p14="http://schemas.microsoft.com/office/powerpoint/2010/main" val="247054980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5_Afbeelding">
    <p:spTree>
      <p:nvGrpSpPr>
        <p:cNvPr id="1" name=""/>
        <p:cNvGrpSpPr/>
        <p:nvPr/>
      </p:nvGrpSpPr>
      <p:grpSpPr>
        <a:xfrm>
          <a:off x="0" y="0"/>
          <a:ext cx="0" cy="0"/>
          <a:chOff x="0" y="0"/>
          <a:chExt cx="0" cy="0"/>
        </a:xfrm>
      </p:grpSpPr>
      <p:pic>
        <p:nvPicPr>
          <p:cNvPr id="3083" name="Picture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 y="0"/>
            <a:ext cx="9281095" cy="6939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Afbeelding 3"/>
          <p:cNvPicPr>
            <a:picLocks noChangeAspect="1"/>
          </p:cNvPicPr>
          <p:nvPr/>
        </p:nvPicPr>
        <p:blipFill rotWithShape="1">
          <a:blip r:embed="rId3">
            <a:extLst>
              <a:ext uri="{28A0092B-C50C-407E-A947-70E740481C1C}">
                <a14:useLocalDpi xmlns:a14="http://schemas.microsoft.com/office/drawing/2010/main" val="0"/>
              </a:ext>
            </a:extLst>
          </a:blip>
          <a:srcRect l="12139"/>
          <a:stretch/>
        </p:blipFill>
        <p:spPr>
          <a:xfrm>
            <a:off x="5918977" y="-99392"/>
            <a:ext cx="3332402" cy="1512168"/>
          </a:xfrm>
          <a:prstGeom prst="rect">
            <a:avLst/>
          </a:prstGeom>
        </p:spPr>
      </p:pic>
    </p:spTree>
    <p:extLst>
      <p:ext uri="{BB962C8B-B14F-4D97-AF65-F5344CB8AC3E}">
        <p14:creationId xmlns:p14="http://schemas.microsoft.com/office/powerpoint/2010/main" val="2906465409"/>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6_Afbeeldin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936" t="5960" r="8561"/>
          <a:stretch/>
        </p:blipFill>
        <p:spPr bwMode="auto">
          <a:xfrm>
            <a:off x="-28575" y="-1"/>
            <a:ext cx="9172575" cy="69412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Afbeelding 3"/>
          <p:cNvPicPr>
            <a:picLocks noChangeAspect="1"/>
          </p:cNvPicPr>
          <p:nvPr/>
        </p:nvPicPr>
        <p:blipFill rotWithShape="1">
          <a:blip r:embed="rId3">
            <a:extLst>
              <a:ext uri="{28A0092B-C50C-407E-A947-70E740481C1C}">
                <a14:useLocalDpi xmlns:a14="http://schemas.microsoft.com/office/drawing/2010/main" val="0"/>
              </a:ext>
            </a:extLst>
          </a:blip>
          <a:srcRect l="12139"/>
          <a:stretch/>
        </p:blipFill>
        <p:spPr>
          <a:xfrm>
            <a:off x="5724128" y="5349602"/>
            <a:ext cx="3332402" cy="1512168"/>
          </a:xfrm>
          <a:prstGeom prst="rect">
            <a:avLst/>
          </a:prstGeom>
        </p:spPr>
      </p:pic>
    </p:spTree>
    <p:extLst>
      <p:ext uri="{BB962C8B-B14F-4D97-AF65-F5344CB8AC3E}">
        <p14:creationId xmlns:p14="http://schemas.microsoft.com/office/powerpoint/2010/main" val="4281936846"/>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Alleen titel of object">
    <p:spTree>
      <p:nvGrpSpPr>
        <p:cNvPr id="1" name=""/>
        <p:cNvGrpSpPr/>
        <p:nvPr/>
      </p:nvGrpSpPr>
      <p:grpSpPr>
        <a:xfrm>
          <a:off x="0" y="0"/>
          <a:ext cx="0" cy="0"/>
          <a:chOff x="0" y="0"/>
          <a:chExt cx="0" cy="0"/>
        </a:xfrm>
      </p:grpSpPr>
      <p:pic>
        <p:nvPicPr>
          <p:cNvPr id="2050" name="Picture 2" descr="\\atlas.vsko.be\Fotodatabase\2012-02-16 't Grafiekje Tongerlo\_MG_657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361627" y="-2927"/>
            <a:ext cx="4343722" cy="6489452"/>
          </a:xfrm>
          <a:prstGeom prst="rect">
            <a:avLst/>
          </a:prstGeom>
          <a:noFill/>
          <a:extLst>
            <a:ext uri="{909E8E84-426E-40DD-AFC4-6F175D3DCCD1}">
              <a14:hiddenFill xmlns:a14="http://schemas.microsoft.com/office/drawing/2010/main">
                <a:solidFill>
                  <a:srgbClr val="FFFFFF"/>
                </a:solidFill>
              </a14:hiddenFill>
            </a:ext>
          </a:extLst>
        </p:spPr>
      </p:pic>
      <p:sp>
        <p:nvSpPr>
          <p:cNvPr id="5" name="Tijdelijke aanduiding voor inhoud 12"/>
          <p:cNvSpPr>
            <a:spLocks noGrp="1"/>
          </p:cNvSpPr>
          <p:nvPr>
            <p:ph sz="quarter" idx="13"/>
          </p:nvPr>
        </p:nvSpPr>
        <p:spPr>
          <a:xfrm>
            <a:off x="4705348" y="634504"/>
            <a:ext cx="4043115" cy="5040312"/>
          </a:xfrm>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dirty="0"/>
          </a:p>
        </p:txBody>
      </p:sp>
    </p:spTree>
    <p:extLst>
      <p:ext uri="{BB962C8B-B14F-4D97-AF65-F5344CB8AC3E}">
        <p14:creationId xmlns:p14="http://schemas.microsoft.com/office/powerpoint/2010/main" val="2469378951"/>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2_Alleen titel of object">
    <p:spTree>
      <p:nvGrpSpPr>
        <p:cNvPr id="1" name=""/>
        <p:cNvGrpSpPr/>
        <p:nvPr/>
      </p:nvGrpSpPr>
      <p:grpSpPr>
        <a:xfrm>
          <a:off x="0" y="0"/>
          <a:ext cx="0" cy="0"/>
          <a:chOff x="0" y="0"/>
          <a:chExt cx="0" cy="0"/>
        </a:xfrm>
      </p:grpSpPr>
      <p:pic>
        <p:nvPicPr>
          <p:cNvPr id="4" name="Afbeelding 3"/>
          <p:cNvPicPr>
            <a:picLocks noChangeAspect="1"/>
          </p:cNvPicPr>
          <p:nvPr/>
        </p:nvPicPr>
        <p:blipFill rotWithShape="1">
          <a:blip r:embed="rId2" cstate="print">
            <a:extLst>
              <a:ext uri="{28A0092B-C50C-407E-A947-70E740481C1C}">
                <a14:useLocalDpi xmlns:a14="http://schemas.microsoft.com/office/drawing/2010/main" val="0"/>
              </a:ext>
            </a:extLst>
          </a:blip>
          <a:srcRect l="32353" r="4871"/>
          <a:stretch/>
        </p:blipFill>
        <p:spPr>
          <a:xfrm>
            <a:off x="4411875" y="-8389"/>
            <a:ext cx="4741649" cy="5021565"/>
          </a:xfrm>
          <a:prstGeom prst="rect">
            <a:avLst/>
          </a:prstGeom>
        </p:spPr>
      </p:pic>
      <p:sp>
        <p:nvSpPr>
          <p:cNvPr id="12" name="Tijdelijke aanduiding voor inhoud 12"/>
          <p:cNvSpPr>
            <a:spLocks noGrp="1"/>
          </p:cNvSpPr>
          <p:nvPr>
            <p:ph sz="quarter" idx="13"/>
          </p:nvPr>
        </p:nvSpPr>
        <p:spPr>
          <a:xfrm>
            <a:off x="360000" y="788528"/>
            <a:ext cx="3923968" cy="5040312"/>
          </a:xfrm>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dirty="0"/>
          </a:p>
        </p:txBody>
      </p:sp>
    </p:spTree>
    <p:extLst>
      <p:ext uri="{BB962C8B-B14F-4D97-AF65-F5344CB8AC3E}">
        <p14:creationId xmlns:p14="http://schemas.microsoft.com/office/powerpoint/2010/main" val="2486368309"/>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_Alleen titel of object">
    <p:spTree>
      <p:nvGrpSpPr>
        <p:cNvPr id="1" name=""/>
        <p:cNvGrpSpPr/>
        <p:nvPr/>
      </p:nvGrpSpPr>
      <p:grpSpPr>
        <a:xfrm>
          <a:off x="0" y="0"/>
          <a:ext cx="0" cy="0"/>
          <a:chOff x="0" y="0"/>
          <a:chExt cx="0" cy="0"/>
        </a:xfrm>
      </p:grpSpPr>
      <p:pic>
        <p:nvPicPr>
          <p:cNvPr id="1026" name="Picture 2" descr="\\atlas.vsko.be\Fotodatabase\2014-03-27 Brugge\imma-vertic-int-1F4C79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628" y="0"/>
            <a:ext cx="4206213" cy="6309320"/>
          </a:xfrm>
          <a:prstGeom prst="rect">
            <a:avLst/>
          </a:prstGeom>
          <a:noFill/>
          <a:extLst>
            <a:ext uri="{909E8E84-426E-40DD-AFC4-6F175D3DCCD1}">
              <a14:hiddenFill xmlns:a14="http://schemas.microsoft.com/office/drawing/2010/main">
                <a:solidFill>
                  <a:srgbClr val="FFFFFF"/>
                </a:solidFill>
              </a14:hiddenFill>
            </a:ext>
          </a:extLst>
        </p:spPr>
      </p:pic>
      <p:sp>
        <p:nvSpPr>
          <p:cNvPr id="13" name="Tijdelijke aanduiding voor inhoud 12"/>
          <p:cNvSpPr>
            <a:spLocks noGrp="1"/>
          </p:cNvSpPr>
          <p:nvPr>
            <p:ph sz="quarter" idx="13"/>
          </p:nvPr>
        </p:nvSpPr>
        <p:spPr>
          <a:xfrm>
            <a:off x="4645099" y="634504"/>
            <a:ext cx="3743325" cy="5040312"/>
          </a:xfrm>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dirty="0"/>
          </a:p>
        </p:txBody>
      </p:sp>
    </p:spTree>
    <p:extLst>
      <p:ext uri="{BB962C8B-B14F-4D97-AF65-F5344CB8AC3E}">
        <p14:creationId xmlns:p14="http://schemas.microsoft.com/office/powerpoint/2010/main" val="403942120"/>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4_Alleen titel of object">
    <p:spTree>
      <p:nvGrpSpPr>
        <p:cNvPr id="1" name=""/>
        <p:cNvGrpSpPr/>
        <p:nvPr/>
      </p:nvGrpSpPr>
      <p:grpSpPr>
        <a:xfrm>
          <a:off x="0" y="0"/>
          <a:ext cx="0" cy="0"/>
          <a:chOff x="0" y="0"/>
          <a:chExt cx="0" cy="0"/>
        </a:xfrm>
      </p:grpSpPr>
      <p:sp>
        <p:nvSpPr>
          <p:cNvPr id="13" name="Tijdelijke aanduiding voor inhoud 12"/>
          <p:cNvSpPr>
            <a:spLocks noGrp="1"/>
          </p:cNvSpPr>
          <p:nvPr>
            <p:ph sz="quarter" idx="13"/>
          </p:nvPr>
        </p:nvSpPr>
        <p:spPr>
          <a:xfrm>
            <a:off x="4716016" y="634504"/>
            <a:ext cx="3672408" cy="5040312"/>
          </a:xfrm>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2768" y="-13296"/>
            <a:ext cx="4263082" cy="6394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2256499"/>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1" y="273050"/>
            <a:ext cx="3008313" cy="1162050"/>
          </a:xfrm>
        </p:spPr>
        <p:txBody>
          <a:bodyPr anchor="b"/>
          <a:lstStyle>
            <a:lvl1pPr algn="l">
              <a:defRPr sz="2000" b="1"/>
            </a:lvl1pPr>
          </a:lstStyle>
          <a:p>
            <a:r>
              <a:rPr lang="nl-NL" smtClean="0"/>
              <a:t>Klik om de stijl te bewerken</a:t>
            </a:r>
            <a:endParaRPr lang="nl-BE" dirty="0"/>
          </a:p>
        </p:txBody>
      </p:sp>
      <p:sp>
        <p:nvSpPr>
          <p:cNvPr id="3" name="Tijdelijke aanduiding voor inhoud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dirty="0"/>
          </a:p>
        </p:txBody>
      </p:sp>
      <p:sp>
        <p:nvSpPr>
          <p:cNvPr id="4" name="Tijdelijke aanduiding voor tekst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Tree>
    <p:extLst>
      <p:ext uri="{BB962C8B-B14F-4D97-AF65-F5344CB8AC3E}">
        <p14:creationId xmlns:p14="http://schemas.microsoft.com/office/powerpoint/2010/main" val="3074983325"/>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1"/>
            <a:ext cx="5486400" cy="566738"/>
          </a:xfrm>
        </p:spPr>
        <p:txBody>
          <a:bodyPr anchor="b"/>
          <a:lstStyle>
            <a:lvl1pPr algn="l">
              <a:defRPr sz="2000" b="1"/>
            </a:lvl1pPr>
          </a:lstStyle>
          <a:p>
            <a:r>
              <a:rPr lang="nl-NL" smtClean="0"/>
              <a:t>Klik om de stijl te bewerken</a:t>
            </a:r>
            <a:endParaRPr lang="nl-BE" dirty="0"/>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smtClean="0"/>
              <a:t>Klik op het pictogram als u een afbeelding wilt toevoegen</a:t>
            </a:r>
            <a:endParaRPr lang="nl-BE" dirty="0"/>
          </a:p>
        </p:txBody>
      </p:sp>
      <p:sp>
        <p:nvSpPr>
          <p:cNvPr id="4" name="Tijdelijke aanduiding voor tekst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Tree>
    <p:extLst>
      <p:ext uri="{BB962C8B-B14F-4D97-AF65-F5344CB8AC3E}">
        <p14:creationId xmlns:p14="http://schemas.microsoft.com/office/powerpoint/2010/main" val="3230716411"/>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1_Vragen">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atin typeface="Trebuchet MS" panose="020B0603020202020204" pitchFamily="34" charset="0"/>
              </a:defRPr>
            </a:lvl1pPr>
          </a:lstStyle>
          <a:p>
            <a:r>
              <a:rPr lang="nl-NL" dirty="0" smtClean="0"/>
              <a:t>Vragen</a:t>
            </a:r>
            <a:endParaRPr lang="nl-BE" dirty="0"/>
          </a:p>
        </p:txBody>
      </p:sp>
      <p:pic>
        <p:nvPicPr>
          <p:cNvPr id="7174" name="Picture 6" descr="http://zwibbler.com/posti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2114790"/>
            <a:ext cx="1924050" cy="2105026"/>
          </a:xfrm>
          <a:prstGeom prst="rect">
            <a:avLst/>
          </a:prstGeom>
          <a:noFill/>
          <a:extLst>
            <a:ext uri="{909E8E84-426E-40DD-AFC4-6F175D3DCCD1}">
              <a14:hiddenFill xmlns:a14="http://schemas.microsoft.com/office/drawing/2010/main">
                <a:solidFill>
                  <a:srgbClr val="FFFFFF"/>
                </a:solidFill>
              </a14:hiddenFill>
            </a:ext>
          </a:extLst>
        </p:spPr>
      </p:pic>
      <p:sp>
        <p:nvSpPr>
          <p:cNvPr id="9" name="Rechthoek 8"/>
          <p:cNvSpPr/>
          <p:nvPr/>
        </p:nvSpPr>
        <p:spPr>
          <a:xfrm rot="21407866">
            <a:off x="4220928" y="2339008"/>
            <a:ext cx="898003" cy="1938992"/>
          </a:xfrm>
          <a:prstGeom prst="rect">
            <a:avLst/>
          </a:prstGeom>
          <a:noFill/>
        </p:spPr>
        <p:txBody>
          <a:bodyPr wrap="none" lIns="91440" tIns="45720" rIns="91440" bIns="45720">
            <a:spAutoFit/>
          </a:bodyPr>
          <a:lstStyle/>
          <a:p>
            <a:pPr algn="ctr"/>
            <a:r>
              <a:rPr lang="nl-NL" sz="12000" b="0" cap="none" spc="0" dirty="0" smtClean="0">
                <a:ln>
                  <a:noFill/>
                </a:ln>
                <a:solidFill>
                  <a:srgbClr val="990099"/>
                </a:solidFill>
                <a:effectLst/>
              </a:rPr>
              <a:t>?</a:t>
            </a:r>
            <a:endParaRPr lang="nl-NL" sz="12000" b="0" cap="none" spc="0" dirty="0">
              <a:ln>
                <a:noFill/>
              </a:ln>
              <a:solidFill>
                <a:srgbClr val="990099"/>
              </a:solidFill>
              <a:effectLst/>
            </a:endParaRPr>
          </a:p>
        </p:txBody>
      </p:sp>
      <p:pic>
        <p:nvPicPr>
          <p:cNvPr id="13" name="Picture 6" descr="http://zwibbler.com/posti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304094">
            <a:off x="6549550" y="2250483"/>
            <a:ext cx="1924050" cy="2105026"/>
          </a:xfrm>
          <a:prstGeom prst="rect">
            <a:avLst/>
          </a:prstGeom>
          <a:noFill/>
          <a:extLst>
            <a:ext uri="{909E8E84-426E-40DD-AFC4-6F175D3DCCD1}">
              <a14:hiddenFill xmlns:a14="http://schemas.microsoft.com/office/drawing/2010/main">
                <a:solidFill>
                  <a:srgbClr val="FFFFFF"/>
                </a:solidFill>
              </a14:hiddenFill>
            </a:ext>
          </a:extLst>
        </p:spPr>
      </p:pic>
      <p:sp>
        <p:nvSpPr>
          <p:cNvPr id="14" name="Rechthoek 13"/>
          <p:cNvSpPr/>
          <p:nvPr/>
        </p:nvSpPr>
        <p:spPr>
          <a:xfrm rot="1111960">
            <a:off x="7062574" y="2474701"/>
            <a:ext cx="898003" cy="1938992"/>
          </a:xfrm>
          <a:prstGeom prst="rect">
            <a:avLst/>
          </a:prstGeom>
          <a:noFill/>
        </p:spPr>
        <p:txBody>
          <a:bodyPr wrap="none" lIns="91440" tIns="45720" rIns="91440" bIns="45720">
            <a:spAutoFit/>
          </a:bodyPr>
          <a:lstStyle/>
          <a:p>
            <a:pPr algn="ctr"/>
            <a:r>
              <a:rPr lang="nl-NL" sz="12000" b="0" cap="none" spc="0" dirty="0" smtClean="0">
                <a:ln>
                  <a:noFill/>
                </a:ln>
                <a:solidFill>
                  <a:srgbClr val="990099"/>
                </a:solidFill>
                <a:effectLst/>
              </a:rPr>
              <a:t>?</a:t>
            </a:r>
            <a:endParaRPr lang="nl-NL" sz="12000" b="0" cap="none" spc="0" dirty="0">
              <a:ln>
                <a:noFill/>
              </a:ln>
              <a:solidFill>
                <a:srgbClr val="990099"/>
              </a:solidFill>
              <a:effectLst/>
            </a:endParaRPr>
          </a:p>
        </p:txBody>
      </p:sp>
      <p:pic>
        <p:nvPicPr>
          <p:cNvPr id="15" name="Picture 6" descr="http://zwibbler.com/posti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505358">
            <a:off x="1036722" y="2376682"/>
            <a:ext cx="1924050" cy="2105026"/>
          </a:xfrm>
          <a:prstGeom prst="rect">
            <a:avLst/>
          </a:prstGeom>
          <a:noFill/>
          <a:extLst>
            <a:ext uri="{909E8E84-426E-40DD-AFC4-6F175D3DCCD1}">
              <a14:hiddenFill xmlns:a14="http://schemas.microsoft.com/office/drawing/2010/main">
                <a:solidFill>
                  <a:srgbClr val="FFFFFF"/>
                </a:solidFill>
              </a14:hiddenFill>
            </a:ext>
          </a:extLst>
        </p:spPr>
      </p:pic>
      <p:sp>
        <p:nvSpPr>
          <p:cNvPr id="16" name="Rechthoek 15"/>
          <p:cNvSpPr/>
          <p:nvPr/>
        </p:nvSpPr>
        <p:spPr>
          <a:xfrm rot="20313224">
            <a:off x="1549746" y="2600900"/>
            <a:ext cx="898003" cy="1938992"/>
          </a:xfrm>
          <a:prstGeom prst="rect">
            <a:avLst/>
          </a:prstGeom>
          <a:noFill/>
        </p:spPr>
        <p:txBody>
          <a:bodyPr wrap="none" lIns="91440" tIns="45720" rIns="91440" bIns="45720">
            <a:spAutoFit/>
          </a:bodyPr>
          <a:lstStyle/>
          <a:p>
            <a:pPr algn="ctr"/>
            <a:r>
              <a:rPr lang="nl-NL" sz="12000" b="0" cap="none" spc="0" dirty="0" smtClean="0">
                <a:ln>
                  <a:noFill/>
                </a:ln>
                <a:solidFill>
                  <a:srgbClr val="990099"/>
                </a:solidFill>
                <a:effectLst/>
              </a:rPr>
              <a:t>?</a:t>
            </a:r>
            <a:endParaRPr lang="nl-NL" sz="12000" b="0" cap="none" spc="0" dirty="0">
              <a:ln>
                <a:noFill/>
              </a:ln>
              <a:solidFill>
                <a:srgbClr val="990099"/>
              </a:solidFill>
              <a:effectLst/>
            </a:endParaRPr>
          </a:p>
        </p:txBody>
      </p:sp>
    </p:spTree>
    <p:extLst>
      <p:ext uri="{BB962C8B-B14F-4D97-AF65-F5344CB8AC3E}">
        <p14:creationId xmlns:p14="http://schemas.microsoft.com/office/powerpoint/2010/main" val="4006524083"/>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5_Alleen titel of object">
    <p:spTree>
      <p:nvGrpSpPr>
        <p:cNvPr id="1" name=""/>
        <p:cNvGrpSpPr/>
        <p:nvPr/>
      </p:nvGrpSpPr>
      <p:grpSpPr>
        <a:xfrm>
          <a:off x="0" y="0"/>
          <a:ext cx="0" cy="0"/>
          <a:chOff x="0" y="0"/>
          <a:chExt cx="0" cy="0"/>
        </a:xfrm>
      </p:grpSpPr>
      <p:sp>
        <p:nvSpPr>
          <p:cNvPr id="13" name="Tijdelijke aanduiding voor inhoud 12"/>
          <p:cNvSpPr>
            <a:spLocks noGrp="1"/>
          </p:cNvSpPr>
          <p:nvPr>
            <p:ph sz="quarter" idx="13" hasCustomPrompt="1"/>
          </p:nvPr>
        </p:nvSpPr>
        <p:spPr>
          <a:xfrm>
            <a:off x="1187624" y="3212976"/>
            <a:ext cx="6984776" cy="2434456"/>
          </a:xfrm>
        </p:spPr>
        <p:txBody>
          <a:bodyPr/>
          <a:lstStyle>
            <a:lvl1pPr marL="0" indent="0">
              <a:buFont typeface="Arial" panose="020B0604020202020204" pitchFamily="34" charset="0"/>
              <a:buNone/>
              <a:defRPr baseline="0">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BE" dirty="0" smtClean="0"/>
              <a:t>Naam, e-mail en telefoonnummer</a:t>
            </a:r>
          </a:p>
        </p:txBody>
      </p:sp>
      <p:pic>
        <p:nvPicPr>
          <p:cNvPr id="8194" name="Picture 2" descr="http://www.healthalliance.co.nz/portals/0/Images/Services/contac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620688"/>
            <a:ext cx="4032448" cy="2180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80892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hthoek 11"/>
          <p:cNvSpPr/>
          <p:nvPr/>
        </p:nvSpPr>
        <p:spPr>
          <a:xfrm>
            <a:off x="0" y="1"/>
            <a:ext cx="360000" cy="6503158"/>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dirty="0" smtClean="0"/>
              <a:t>Klik om de stijl te bewerken</a:t>
            </a:r>
            <a:endParaRPr lang="nl-BE" dirty="0"/>
          </a:p>
        </p:txBody>
      </p:sp>
      <p:sp>
        <p:nvSpPr>
          <p:cNvPr id="3" name="Tijdelijke aanduiding voor tekst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BE" dirty="0"/>
          </a:p>
        </p:txBody>
      </p:sp>
      <p:sp>
        <p:nvSpPr>
          <p:cNvPr id="11" name="Rechthoek 10"/>
          <p:cNvSpPr/>
          <p:nvPr/>
        </p:nvSpPr>
        <p:spPr>
          <a:xfrm>
            <a:off x="-8706" y="6489510"/>
            <a:ext cx="3240000" cy="378925"/>
          </a:xfrm>
          <a:prstGeom prst="rect">
            <a:avLst/>
          </a:prstGeom>
          <a:solidFill>
            <a:srgbClr val="99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sp>
        <p:nvSpPr>
          <p:cNvPr id="15" name="Tijdelijke aanduiding voor dianummer 4"/>
          <p:cNvSpPr txBox="1">
            <a:spLocks/>
          </p:cNvSpPr>
          <p:nvPr/>
        </p:nvSpPr>
        <p:spPr>
          <a:xfrm>
            <a:off x="9508" y="6489511"/>
            <a:ext cx="633402" cy="395874"/>
          </a:xfrm>
          <a:prstGeom prst="rect">
            <a:avLst/>
          </a:prstGeom>
        </p:spPr>
        <p:txBody>
          <a:bodyPr vert="horz" lIns="91440" tIns="45720" rIns="91440" bIns="45720" rtlCol="0" anchor="ctr"/>
          <a:lstStyle>
            <a:defPPr>
              <a:defRPr lang="nl-BE"/>
            </a:defPPr>
            <a:lvl1pPr marL="0" algn="l" defTabSz="914400" rtl="0" eaLnBrk="1" latinLnBrk="0" hangingPunct="1">
              <a:defRPr sz="1200" kern="1200">
                <a:solidFill>
                  <a:sysClr val="windowText" lastClr="000000"/>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89E3A5C-986B-47BE-8F96-3787467B82A8}" type="slidenum">
              <a:rPr lang="nl-BE" smtClean="0">
                <a:solidFill>
                  <a:schemeClr val="bg1"/>
                </a:solidFill>
                <a:latin typeface="Trebuchet MS" panose="020B0603020202020204" pitchFamily="34" charset="0"/>
              </a:rPr>
              <a:pPr/>
              <a:t>‹nr.›</a:t>
            </a:fld>
            <a:endParaRPr lang="nl-BE" dirty="0">
              <a:solidFill>
                <a:schemeClr val="bg1"/>
              </a:solidFill>
              <a:latin typeface="Trebuchet MS" panose="020B0603020202020204" pitchFamily="34" charset="0"/>
            </a:endParaRPr>
          </a:p>
        </p:txBody>
      </p:sp>
      <p:pic>
        <p:nvPicPr>
          <p:cNvPr id="5" name="Afbeelding 4"/>
          <p:cNvPicPr>
            <a:picLocks noChangeAspect="1"/>
          </p:cNvPicPr>
          <p:nvPr/>
        </p:nvPicPr>
        <p:blipFill rotWithShape="1">
          <a:blip r:embed="rId21">
            <a:extLst>
              <a:ext uri="{28A0092B-C50C-407E-A947-70E740481C1C}">
                <a14:useLocalDpi xmlns:a14="http://schemas.microsoft.com/office/drawing/2010/main" val="0"/>
              </a:ext>
            </a:extLst>
          </a:blip>
          <a:srcRect b="14522"/>
          <a:stretch/>
        </p:blipFill>
        <p:spPr>
          <a:xfrm>
            <a:off x="7934595" y="4756993"/>
            <a:ext cx="1585097" cy="2119214"/>
          </a:xfrm>
          <a:prstGeom prst="rect">
            <a:avLst/>
          </a:prstGeom>
        </p:spPr>
      </p:pic>
    </p:spTree>
    <p:extLst>
      <p:ext uri="{BB962C8B-B14F-4D97-AF65-F5344CB8AC3E}">
        <p14:creationId xmlns:p14="http://schemas.microsoft.com/office/powerpoint/2010/main" val="24999261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Lst>
  <p:timing>
    <p:tnLst>
      <p:par>
        <p:cTn id="1" dur="indefinite" restart="never" nodeType="tmRoot"/>
      </p:par>
    </p:tnLst>
  </p:timing>
  <p:hf sldNum="0" hdr="0" ftr="0" dt="0"/>
  <p:txStyles>
    <p:titleStyle>
      <a:lvl1pPr algn="ctr" defTabSz="914400" rtl="0" eaLnBrk="1" latinLnBrk="0" hangingPunct="1">
        <a:spcBef>
          <a:spcPct val="0"/>
        </a:spcBef>
        <a:buNone/>
        <a:defRPr sz="4400" kern="1200">
          <a:solidFill>
            <a:schemeClr val="tx1"/>
          </a:solidFill>
          <a:latin typeface="Trebuchet MS" panose="020B0603020202020204"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Trebuchet MS" panose="020B0603020202020204"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rgbClr val="990599"/>
          </a:solidFill>
          <a:latin typeface="Trebuchet MS" panose="020B0603020202020204"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Trebuchet MS" panose="020B0603020202020204"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Trebuchet MS" panose="020B0603020202020204"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Trebuchet MS" panose="020B0603020202020204"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9.wmf"/></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9.wmf"/></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1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2.jpg"/></Relationships>
</file>

<file path=ppt/slides/_rels/slide23.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29.pn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61.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2.xml"/><Relationship Id="rId1" Type="http://schemas.openxmlformats.org/officeDocument/2006/relationships/slideLayout" Target="../slideLayouts/slideLayout2.xml"/><Relationship Id="rId5" Type="http://schemas.openxmlformats.org/officeDocument/2006/relationships/image" Target="file:///C:\Users\krru\AppData\Local\Microsoft\Windows\Temporary%20Internet%20Files\OLK1FF1\DNI_VSKO%20met%20tekst.gif" TargetMode="External"/><Relationship Id="rId4" Type="http://schemas.openxmlformats.org/officeDocument/2006/relationships/image" Target="../media/image34.png"/></Relationships>
</file>

<file path=ppt/slides/_rels/slide6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notesSlide" Target="../notesSlides/notesSlide67.xml"/><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 Id="rId9" Type="http://schemas.openxmlformats.org/officeDocument/2006/relationships/image" Target="../media/image32.png"/></Relationships>
</file>

<file path=ppt/slides/_rels/slide68.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notesSlide" Target="../notesSlides/notesSlide68.xml"/><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 Id="rId9" Type="http://schemas.openxmlformats.org/officeDocument/2006/relationships/image" Target="../media/image32.png"/></Relationships>
</file>

<file path=ppt/slides/_rels/slide69.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notesSlide" Target="../notesSlides/notesSlide69.xml"/><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 Id="rId9" Type="http://schemas.openxmlformats.org/officeDocument/2006/relationships/image" Target="../media/image32.png"/></Relationships>
</file>

<file path=ppt/slides/_rels/slide70.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notesSlide" Target="../notesSlides/notesSlide70.xml"/><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 Id="rId9" Type="http://schemas.openxmlformats.org/officeDocument/2006/relationships/image" Target="../media/image32.png"/></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2.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a:bodyPr>
          <a:lstStyle/>
          <a:p>
            <a:r>
              <a:rPr lang="nl-BE" dirty="0" smtClean="0"/>
              <a:t>Cursus datageletterdheid</a:t>
            </a:r>
            <a:endParaRPr lang="nl-BE" dirty="0"/>
          </a:p>
        </p:txBody>
      </p:sp>
      <p:sp>
        <p:nvSpPr>
          <p:cNvPr id="3" name="Ondertitel 2"/>
          <p:cNvSpPr>
            <a:spLocks noGrp="1"/>
          </p:cNvSpPr>
          <p:nvPr>
            <p:ph type="subTitle" idx="1"/>
          </p:nvPr>
        </p:nvSpPr>
        <p:spPr>
          <a:xfrm>
            <a:off x="1371600" y="3600451"/>
            <a:ext cx="6400800" cy="1752600"/>
          </a:xfrm>
        </p:spPr>
        <p:txBody>
          <a:bodyPr>
            <a:normAutofit/>
          </a:bodyPr>
          <a:lstStyle/>
          <a:p>
            <a:r>
              <a:rPr lang="nl-BE" i="1" dirty="0" smtClean="0">
                <a:solidFill>
                  <a:srgbClr val="990599"/>
                </a:solidFill>
              </a:rPr>
              <a:t>Sessie 3. Data-analyse</a:t>
            </a:r>
          </a:p>
          <a:p>
            <a:r>
              <a:rPr lang="nl-BE" dirty="0" smtClean="0"/>
              <a:t>20 en 21 november 2017</a:t>
            </a:r>
            <a:endParaRPr lang="nl-BE" dirty="0" smtClean="0"/>
          </a:p>
          <a:p>
            <a:r>
              <a:rPr lang="nl-BE" dirty="0" smtClean="0"/>
              <a:t>Mechelen en Gent</a:t>
            </a:r>
          </a:p>
        </p:txBody>
      </p:sp>
      <p:pic>
        <p:nvPicPr>
          <p:cNvPr id="4" name="Tijdelijke aanduiding voor inhoud 7"/>
          <p:cNvPicPr>
            <a:picLocks noChangeAspect="1"/>
          </p:cNvPicPr>
          <p:nvPr/>
        </p:nvPicPr>
        <p:blipFill rotWithShape="1">
          <a:blip r:embed="rId3"/>
          <a:srcRect l="9902" r="9703"/>
          <a:stretch/>
        </p:blipFill>
        <p:spPr>
          <a:xfrm>
            <a:off x="3707904" y="5438242"/>
            <a:ext cx="1513386" cy="1413002"/>
          </a:xfrm>
          <a:prstGeom prst="rect">
            <a:avLst/>
          </a:prstGeom>
        </p:spPr>
      </p:pic>
    </p:spTree>
    <p:extLst>
      <p:ext uri="{BB962C8B-B14F-4D97-AF65-F5344CB8AC3E}">
        <p14:creationId xmlns:p14="http://schemas.microsoft.com/office/powerpoint/2010/main" val="36290519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normAutofit fontScale="90000"/>
          </a:bodyPr>
          <a:lstStyle/>
          <a:p>
            <a:r>
              <a:rPr lang="nl-BE" dirty="0" smtClean="0"/>
              <a:t>Doel: Handvaten / tools / technieken verwerven… </a:t>
            </a:r>
            <a:endParaRPr lang="nl-BE" dirty="0"/>
          </a:p>
        </p:txBody>
      </p:sp>
      <p:sp>
        <p:nvSpPr>
          <p:cNvPr id="7" name="Tijdelijke aanduiding voor inhoud 6"/>
          <p:cNvSpPr>
            <a:spLocks noGrp="1"/>
          </p:cNvSpPr>
          <p:nvPr>
            <p:ph sz="half" idx="2"/>
          </p:nvPr>
        </p:nvSpPr>
        <p:spPr>
          <a:xfrm>
            <a:off x="4565356" y="1813975"/>
            <a:ext cx="4280489" cy="4525963"/>
          </a:xfrm>
        </p:spPr>
        <p:txBody>
          <a:bodyPr>
            <a:normAutofit/>
          </a:bodyPr>
          <a:lstStyle/>
          <a:p>
            <a:pPr lvl="1"/>
            <a:r>
              <a:rPr lang="nl-BE" dirty="0" smtClean="0"/>
              <a:t>Dag 1: Data verzamelen</a:t>
            </a:r>
          </a:p>
          <a:p>
            <a:pPr lvl="2"/>
            <a:r>
              <a:rPr lang="nl-BE" dirty="0" smtClean="0"/>
              <a:t>Goed begonnen…</a:t>
            </a:r>
          </a:p>
          <a:p>
            <a:pPr lvl="2"/>
            <a:r>
              <a:rPr lang="nl-BE" dirty="0" smtClean="0"/>
              <a:t>Het belangrijke meetbaar</a:t>
            </a:r>
            <a:endParaRPr lang="nl-BE" dirty="0"/>
          </a:p>
          <a:p>
            <a:pPr lvl="1"/>
            <a:r>
              <a:rPr lang="nl-BE" dirty="0" smtClean="0"/>
              <a:t> Dag 2: Data verwerken</a:t>
            </a:r>
          </a:p>
          <a:p>
            <a:pPr lvl="2"/>
            <a:r>
              <a:rPr lang="nl-BE" dirty="0" smtClean="0"/>
              <a:t>Data-analysetechnieken</a:t>
            </a:r>
          </a:p>
          <a:p>
            <a:pPr lvl="2"/>
            <a:r>
              <a:rPr lang="nl-BE" dirty="0" smtClean="0"/>
              <a:t>Aan de slag met Excel</a:t>
            </a:r>
            <a:endParaRPr lang="nl-BE" dirty="0"/>
          </a:p>
          <a:p>
            <a:pPr lvl="1"/>
            <a:r>
              <a:rPr lang="nl-BE" dirty="0" smtClean="0"/>
              <a:t>Dag 3: Een blik op </a:t>
            </a:r>
            <a:r>
              <a:rPr lang="nl-BE" dirty="0"/>
              <a:t>d</a:t>
            </a:r>
            <a:r>
              <a:rPr lang="nl-BE" dirty="0" smtClean="0"/>
              <a:t>e toekomst </a:t>
            </a:r>
            <a:endParaRPr lang="nl-BE" dirty="0" smtClean="0"/>
          </a:p>
        </p:txBody>
      </p:sp>
      <p:pic>
        <p:nvPicPr>
          <p:cNvPr id="8" name="Tijdelijke aanduiding voor inhoud 7"/>
          <p:cNvPicPr>
            <a:picLocks noGrp="1" noChangeAspect="1"/>
          </p:cNvPicPr>
          <p:nvPr>
            <p:ph sz="half" idx="1"/>
          </p:nvPr>
        </p:nvPicPr>
        <p:blipFill rotWithShape="1">
          <a:blip r:embed="rId3"/>
          <a:srcRect l="9902" r="9703"/>
          <a:stretch/>
        </p:blipFill>
        <p:spPr>
          <a:xfrm>
            <a:off x="353715" y="1394499"/>
            <a:ext cx="4280489" cy="3996562"/>
          </a:xfrm>
          <a:prstGeom prst="rect">
            <a:avLst/>
          </a:prstGeom>
        </p:spPr>
      </p:pic>
      <p:sp>
        <p:nvSpPr>
          <p:cNvPr id="10" name="Titel 4"/>
          <p:cNvSpPr txBox="1">
            <a:spLocks/>
          </p:cNvSpPr>
          <p:nvPr/>
        </p:nvSpPr>
        <p:spPr>
          <a:xfrm>
            <a:off x="339922" y="5310628"/>
            <a:ext cx="8229600" cy="1143000"/>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Trebuchet MS" panose="020B0603020202020204" pitchFamily="34" charset="0"/>
                <a:ea typeface="+mj-ea"/>
                <a:cs typeface="+mj-cs"/>
              </a:defRPr>
            </a:lvl1pPr>
          </a:lstStyle>
          <a:p>
            <a:r>
              <a:rPr lang="nl-BE" dirty="0" smtClean="0"/>
              <a:t>… zodat je zelf aan de slag kan in je school!</a:t>
            </a:r>
            <a:endParaRPr lang="nl-BE" dirty="0"/>
          </a:p>
        </p:txBody>
      </p:sp>
    </p:spTree>
    <p:extLst>
      <p:ext uri="{BB962C8B-B14F-4D97-AF65-F5344CB8AC3E}">
        <p14:creationId xmlns:p14="http://schemas.microsoft.com/office/powerpoint/2010/main" val="27229100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ijdelijke aanduiding voor inhoud 4"/>
          <p:cNvGraphicFramePr>
            <a:graphicFrameLocks/>
          </p:cNvGraphicFramePr>
          <p:nvPr>
            <p:extLst>
              <p:ext uri="{D42A27DB-BD31-4B8C-83A1-F6EECF244321}">
                <p14:modId xmlns:p14="http://schemas.microsoft.com/office/powerpoint/2010/main" val="3126858918"/>
              </p:ext>
            </p:extLst>
          </p:nvPr>
        </p:nvGraphicFramePr>
        <p:xfrm>
          <a:off x="2195736" y="1988840"/>
          <a:ext cx="5796136" cy="43243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el 1"/>
          <p:cNvSpPr>
            <a:spLocks noGrp="1"/>
          </p:cNvSpPr>
          <p:nvPr>
            <p:ph type="title"/>
          </p:nvPr>
        </p:nvSpPr>
        <p:spPr>
          <a:xfrm>
            <a:off x="683568" y="404664"/>
            <a:ext cx="7772400" cy="1143000"/>
          </a:xfrm>
        </p:spPr>
        <p:txBody>
          <a:bodyPr>
            <a:normAutofit/>
          </a:bodyPr>
          <a:lstStyle/>
          <a:p>
            <a:r>
              <a:rPr lang="nl-BE" b="0" dirty="0" smtClean="0"/>
              <a:t>Cyclus datagebruik</a:t>
            </a:r>
            <a:endParaRPr lang="nl-BE" b="0" dirty="0"/>
          </a:p>
        </p:txBody>
      </p:sp>
    </p:spTree>
    <p:extLst>
      <p:ext uri="{BB962C8B-B14F-4D97-AF65-F5344CB8AC3E}">
        <p14:creationId xmlns:p14="http://schemas.microsoft.com/office/powerpoint/2010/main" val="6805371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Hernemen dag 1</a:t>
            </a:r>
            <a:endParaRPr lang="nl-BE" dirty="0"/>
          </a:p>
        </p:txBody>
      </p:sp>
      <p:sp>
        <p:nvSpPr>
          <p:cNvPr id="3" name="Tijdelijke aanduiding voor inhoud 2"/>
          <p:cNvSpPr>
            <a:spLocks noGrp="1"/>
          </p:cNvSpPr>
          <p:nvPr>
            <p:ph idx="1"/>
          </p:nvPr>
        </p:nvSpPr>
        <p:spPr>
          <a:xfrm>
            <a:off x="628650" y="1700808"/>
            <a:ext cx="7759774" cy="3751065"/>
          </a:xfrm>
        </p:spPr>
        <p:txBody>
          <a:bodyPr>
            <a:normAutofit fontScale="77500" lnSpcReduction="20000"/>
          </a:bodyPr>
          <a:lstStyle/>
          <a:p>
            <a:pPr marL="0" indent="0">
              <a:buNone/>
            </a:pPr>
            <a:r>
              <a:rPr lang="nl-BE" dirty="0" smtClean="0"/>
              <a:t>Vorige sessie van 16 en 17 oktober: </a:t>
            </a:r>
            <a:endParaRPr lang="nl-BE" dirty="0"/>
          </a:p>
          <a:p>
            <a:pPr marL="0" indent="0">
              <a:buNone/>
            </a:pPr>
            <a:r>
              <a:rPr lang="nl-BE" dirty="0" smtClean="0"/>
              <a:t>Principes, </a:t>
            </a:r>
            <a:r>
              <a:rPr lang="nl-BE" dirty="0" err="1" smtClean="0"/>
              <a:t>onderzoekscyclus</a:t>
            </a:r>
            <a:r>
              <a:rPr lang="nl-BE" dirty="0" smtClean="0"/>
              <a:t> opstarten</a:t>
            </a:r>
            <a:br>
              <a:rPr lang="nl-BE" dirty="0" smtClean="0"/>
            </a:br>
            <a:r>
              <a:rPr lang="nl-BE" dirty="0" smtClean="0"/>
              <a:t>instrumenten ontwikkelen om data te verzamelen</a:t>
            </a:r>
          </a:p>
          <a:p>
            <a:pPr marL="0" indent="0">
              <a:buNone/>
            </a:pPr>
            <a:r>
              <a:rPr lang="nl-BE" dirty="0" smtClean="0"/>
              <a:t>Opdracht:</a:t>
            </a:r>
          </a:p>
          <a:p>
            <a:pPr marL="728663" lvl="1" indent="-385763">
              <a:buFont typeface="+mj-lt"/>
              <a:buAutoNum type="arabicPeriod"/>
            </a:pPr>
            <a:r>
              <a:rPr lang="nl-BE" dirty="0" smtClean="0"/>
              <a:t>Herbekijk cursus – wat neem je mee uit sessie 1?</a:t>
            </a:r>
          </a:p>
          <a:p>
            <a:pPr marL="728663" lvl="1" indent="-385763">
              <a:buFont typeface="+mj-lt"/>
              <a:buAutoNum type="arabicPeriod"/>
            </a:pPr>
            <a:r>
              <a:rPr lang="nl-BE" dirty="0" smtClean="0"/>
              <a:t>Welke onderzoeksvraag en deelvragen formuleerde je?</a:t>
            </a:r>
          </a:p>
          <a:p>
            <a:pPr lvl="2"/>
            <a:r>
              <a:rPr lang="nl-BE" dirty="0" smtClean="0"/>
              <a:t>In welke fase van het model passen die vragen?</a:t>
            </a:r>
          </a:p>
          <a:p>
            <a:pPr lvl="2"/>
            <a:r>
              <a:rPr lang="nl-BE" dirty="0" smtClean="0"/>
              <a:t>Welke plaats in het CIPO-MRMM model passen die vragen?</a:t>
            </a:r>
          </a:p>
          <a:p>
            <a:pPr marL="0" indent="0">
              <a:buNone/>
            </a:pPr>
            <a:endParaRPr lang="nl-BE" dirty="0"/>
          </a:p>
        </p:txBody>
      </p:sp>
    </p:spTree>
    <p:extLst>
      <p:ext uri="{BB962C8B-B14F-4D97-AF65-F5344CB8AC3E}">
        <p14:creationId xmlns:p14="http://schemas.microsoft.com/office/powerpoint/2010/main" val="34703263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dianummer 3"/>
          <p:cNvSpPr>
            <a:spLocks noGrp="1"/>
          </p:cNvSpPr>
          <p:nvPr>
            <p:ph type="sldNum" sz="quarter" idx="4294967295"/>
          </p:nvPr>
        </p:nvSpPr>
        <p:spPr>
          <a:xfrm>
            <a:off x="6372225" y="6237288"/>
            <a:ext cx="2133600" cy="476250"/>
          </a:xfrm>
          <a:prstGeom prst="rect">
            <a:avLst/>
          </a:prstGeom>
        </p:spPr>
        <p:txBody>
          <a:bodyPr/>
          <a:lstStyle/>
          <a:p>
            <a:fld id="{5941E7A4-80EE-4EB3-B9C4-1172ADA7310E}" type="slidenum">
              <a:rPr lang="nl-NL" smtClean="0">
                <a:solidFill>
                  <a:prstClr val="black"/>
                </a:solidFill>
              </a:rPr>
              <a:pPr/>
              <a:t>5</a:t>
            </a:fld>
            <a:endParaRPr lang="nl-NL">
              <a:solidFill>
                <a:prstClr val="black"/>
              </a:solidFill>
            </a:endParaRPr>
          </a:p>
        </p:txBody>
      </p:sp>
      <p:sp>
        <p:nvSpPr>
          <p:cNvPr id="6" name="Titel 1"/>
          <p:cNvSpPr>
            <a:spLocks noGrp="1"/>
          </p:cNvSpPr>
          <p:nvPr>
            <p:ph type="title"/>
          </p:nvPr>
        </p:nvSpPr>
        <p:spPr>
          <a:xfrm>
            <a:off x="683568" y="404664"/>
            <a:ext cx="7772400" cy="1143000"/>
          </a:xfrm>
        </p:spPr>
        <p:txBody>
          <a:bodyPr>
            <a:normAutofit fontScale="90000"/>
          </a:bodyPr>
          <a:lstStyle/>
          <a:p>
            <a:r>
              <a:rPr lang="nl-BE" b="0" i="1" dirty="0" smtClean="0"/>
              <a:t>Kwalitatieve en kwantitatieve benaderingen</a:t>
            </a:r>
            <a:endParaRPr lang="nl-BE" b="0" i="1" dirty="0"/>
          </a:p>
        </p:txBody>
      </p:sp>
      <p:pic>
        <p:nvPicPr>
          <p:cNvPr id="2" name="Afbeelding 1"/>
          <p:cNvPicPr>
            <a:picLocks noChangeAspect="1"/>
          </p:cNvPicPr>
          <p:nvPr/>
        </p:nvPicPr>
        <p:blipFill>
          <a:blip r:embed="rId3"/>
          <a:stretch>
            <a:fillRect/>
          </a:stretch>
        </p:blipFill>
        <p:spPr>
          <a:xfrm>
            <a:off x="685463" y="2090812"/>
            <a:ext cx="7773074" cy="2676376"/>
          </a:xfrm>
          <a:prstGeom prst="rect">
            <a:avLst/>
          </a:prstGeom>
        </p:spPr>
      </p:pic>
    </p:spTree>
    <p:extLst>
      <p:ext uri="{BB962C8B-B14F-4D97-AF65-F5344CB8AC3E}">
        <p14:creationId xmlns:p14="http://schemas.microsoft.com/office/powerpoint/2010/main" val="7793421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dianummer 3"/>
          <p:cNvSpPr>
            <a:spLocks noGrp="1"/>
          </p:cNvSpPr>
          <p:nvPr>
            <p:ph type="sldNum" sz="quarter" idx="4294967295"/>
          </p:nvPr>
        </p:nvSpPr>
        <p:spPr>
          <a:xfrm>
            <a:off x="6372225" y="6237288"/>
            <a:ext cx="2133600" cy="476250"/>
          </a:xfrm>
          <a:prstGeom prst="rect">
            <a:avLst/>
          </a:prstGeom>
        </p:spPr>
        <p:txBody>
          <a:bodyPr/>
          <a:lstStyle/>
          <a:p>
            <a:fld id="{5941E7A4-80EE-4EB3-B9C4-1172ADA7310E}" type="slidenum">
              <a:rPr lang="nl-NL" smtClean="0">
                <a:solidFill>
                  <a:prstClr val="black"/>
                </a:solidFill>
              </a:rPr>
              <a:pPr/>
              <a:t>6</a:t>
            </a:fld>
            <a:endParaRPr lang="nl-NL">
              <a:solidFill>
                <a:prstClr val="black"/>
              </a:solidFill>
            </a:endParaRPr>
          </a:p>
        </p:txBody>
      </p:sp>
      <p:sp>
        <p:nvSpPr>
          <p:cNvPr id="6" name="Titel 1"/>
          <p:cNvSpPr>
            <a:spLocks noGrp="1"/>
          </p:cNvSpPr>
          <p:nvPr>
            <p:ph type="title"/>
          </p:nvPr>
        </p:nvSpPr>
        <p:spPr>
          <a:xfrm>
            <a:off x="683568" y="404664"/>
            <a:ext cx="7772400" cy="1143000"/>
          </a:xfrm>
        </p:spPr>
        <p:txBody>
          <a:bodyPr>
            <a:normAutofit fontScale="90000"/>
          </a:bodyPr>
          <a:lstStyle/>
          <a:p>
            <a:r>
              <a:rPr lang="nl-BE" b="0" i="1" dirty="0" smtClean="0"/>
              <a:t>Kwalitatieve en kwantitatieve benaderingen</a:t>
            </a:r>
            <a:endParaRPr lang="nl-BE" b="0" i="1" dirty="0"/>
          </a:p>
        </p:txBody>
      </p:sp>
      <p:pic>
        <p:nvPicPr>
          <p:cNvPr id="3" name="Afbeelding 2"/>
          <p:cNvPicPr>
            <a:picLocks noChangeAspect="1"/>
          </p:cNvPicPr>
          <p:nvPr/>
        </p:nvPicPr>
        <p:blipFill rotWithShape="1">
          <a:blip r:embed="rId3"/>
          <a:srcRect t="17503"/>
          <a:stretch/>
        </p:blipFill>
        <p:spPr>
          <a:xfrm>
            <a:off x="735051" y="1547664"/>
            <a:ext cx="7669433" cy="4752817"/>
          </a:xfrm>
          <a:prstGeom prst="rect">
            <a:avLst/>
          </a:prstGeom>
        </p:spPr>
      </p:pic>
    </p:spTree>
    <p:extLst>
      <p:ext uri="{BB962C8B-B14F-4D97-AF65-F5344CB8AC3E}">
        <p14:creationId xmlns:p14="http://schemas.microsoft.com/office/powerpoint/2010/main" val="21291624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dianummer 3"/>
          <p:cNvSpPr>
            <a:spLocks noGrp="1"/>
          </p:cNvSpPr>
          <p:nvPr>
            <p:ph type="sldNum" sz="quarter" idx="4294967295"/>
          </p:nvPr>
        </p:nvSpPr>
        <p:spPr>
          <a:xfrm>
            <a:off x="6372225" y="6237288"/>
            <a:ext cx="2133600" cy="476250"/>
          </a:xfrm>
          <a:prstGeom prst="rect">
            <a:avLst/>
          </a:prstGeom>
        </p:spPr>
        <p:txBody>
          <a:bodyPr/>
          <a:lstStyle/>
          <a:p>
            <a:fld id="{5941E7A4-80EE-4EB3-B9C4-1172ADA7310E}" type="slidenum">
              <a:rPr lang="nl-NL" smtClean="0">
                <a:solidFill>
                  <a:prstClr val="black"/>
                </a:solidFill>
              </a:rPr>
              <a:pPr/>
              <a:t>7</a:t>
            </a:fld>
            <a:endParaRPr lang="nl-NL">
              <a:solidFill>
                <a:prstClr val="black"/>
              </a:solidFill>
            </a:endParaRPr>
          </a:p>
        </p:txBody>
      </p:sp>
      <p:sp>
        <p:nvSpPr>
          <p:cNvPr id="6" name="Titel 1"/>
          <p:cNvSpPr>
            <a:spLocks noGrp="1"/>
          </p:cNvSpPr>
          <p:nvPr>
            <p:ph type="title"/>
          </p:nvPr>
        </p:nvSpPr>
        <p:spPr>
          <a:xfrm>
            <a:off x="683568" y="404664"/>
            <a:ext cx="7772400" cy="1143000"/>
          </a:xfrm>
        </p:spPr>
        <p:txBody>
          <a:bodyPr>
            <a:normAutofit/>
          </a:bodyPr>
          <a:lstStyle/>
          <a:p>
            <a:r>
              <a:rPr lang="nl-BE" b="0" dirty="0" smtClean="0"/>
              <a:t>Kwaliteitseisen nagaan</a:t>
            </a:r>
            <a:endParaRPr lang="nl-BE" b="0" dirty="0"/>
          </a:p>
        </p:txBody>
      </p:sp>
      <p:pic>
        <p:nvPicPr>
          <p:cNvPr id="2" name="Afbeelding 1"/>
          <p:cNvPicPr>
            <a:picLocks noChangeAspect="1"/>
          </p:cNvPicPr>
          <p:nvPr/>
        </p:nvPicPr>
        <p:blipFill>
          <a:blip r:embed="rId3"/>
          <a:stretch>
            <a:fillRect/>
          </a:stretch>
        </p:blipFill>
        <p:spPr>
          <a:xfrm>
            <a:off x="2843808" y="1872104"/>
            <a:ext cx="3828620" cy="4090771"/>
          </a:xfrm>
          <a:prstGeom prst="rect">
            <a:avLst/>
          </a:prstGeom>
        </p:spPr>
      </p:pic>
    </p:spTree>
    <p:extLst>
      <p:ext uri="{BB962C8B-B14F-4D97-AF65-F5344CB8AC3E}">
        <p14:creationId xmlns:p14="http://schemas.microsoft.com/office/powerpoint/2010/main" val="31321422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Meetniveaus</a:t>
            </a:r>
            <a:endParaRPr lang="nl-BE" dirty="0"/>
          </a:p>
        </p:txBody>
      </p:sp>
      <p:sp>
        <p:nvSpPr>
          <p:cNvPr id="3" name="Tijdelijke aanduiding voor inhoud 2"/>
          <p:cNvSpPr>
            <a:spLocks noGrp="1"/>
          </p:cNvSpPr>
          <p:nvPr>
            <p:ph idx="1"/>
          </p:nvPr>
        </p:nvSpPr>
        <p:spPr>
          <a:xfrm>
            <a:off x="971550" y="1600200"/>
            <a:ext cx="5760690" cy="4925144"/>
          </a:xfrm>
        </p:spPr>
        <p:txBody>
          <a:bodyPr/>
          <a:lstStyle/>
          <a:p>
            <a:r>
              <a:rPr lang="nl-BE" dirty="0" smtClean="0"/>
              <a:t>Categorische variabelen</a:t>
            </a:r>
          </a:p>
          <a:p>
            <a:pPr lvl="1"/>
            <a:r>
              <a:rPr lang="nl-BE" sz="2000" dirty="0" smtClean="0"/>
              <a:t>geen ordening, bv. geslacht </a:t>
            </a:r>
            <a:endParaRPr lang="nl-BE" sz="2000" dirty="0"/>
          </a:p>
          <a:p>
            <a:r>
              <a:rPr lang="nl-BE" dirty="0" smtClean="0"/>
              <a:t>Ordinale variabelen </a:t>
            </a:r>
          </a:p>
          <a:p>
            <a:pPr marL="857250" lvl="1" indent="-457200"/>
            <a:r>
              <a:rPr lang="nl-BE" sz="2000" dirty="0" smtClean="0"/>
              <a:t>enkel ordening, bv. rangorde prestaties in de klas</a:t>
            </a:r>
          </a:p>
          <a:p>
            <a:pPr marL="457200" indent="-457200"/>
            <a:r>
              <a:rPr lang="nl-BE" dirty="0" smtClean="0"/>
              <a:t>Interval/Ratiovariabelen</a:t>
            </a:r>
          </a:p>
          <a:p>
            <a:pPr lvl="1" indent="-342900"/>
            <a:r>
              <a:rPr lang="nl-BE" sz="2000" dirty="0" smtClean="0"/>
              <a:t>Meeteenheid op een schaal</a:t>
            </a:r>
          </a:p>
          <a:p>
            <a:pPr lvl="1" indent="-342900"/>
            <a:r>
              <a:rPr lang="nl-BE" sz="2000" dirty="0" smtClean="0"/>
              <a:t>Discrete (aantal </a:t>
            </a:r>
            <a:r>
              <a:rPr lang="nl-BE" sz="2000" dirty="0"/>
              <a:t>juiste </a:t>
            </a:r>
            <a:r>
              <a:rPr lang="nl-BE" sz="2000" dirty="0" smtClean="0"/>
              <a:t>antwoorden op een toets)</a:t>
            </a:r>
          </a:p>
          <a:p>
            <a:pPr lvl="1" indent="-342900"/>
            <a:r>
              <a:rPr lang="nl-BE" sz="2000" dirty="0" smtClean="0"/>
              <a:t>Continue variabelen (lengte)</a:t>
            </a:r>
          </a:p>
        </p:txBody>
      </p:sp>
      <p:graphicFrame>
        <p:nvGraphicFramePr>
          <p:cNvPr id="5" name="Grafiek 4"/>
          <p:cNvGraphicFramePr/>
          <p:nvPr>
            <p:extLst/>
          </p:nvPr>
        </p:nvGraphicFramePr>
        <p:xfrm>
          <a:off x="6693946" y="2996952"/>
          <a:ext cx="1944216" cy="1440160"/>
        </p:xfrm>
        <a:graphic>
          <a:graphicData uri="http://schemas.openxmlformats.org/drawingml/2006/chart">
            <c:chart xmlns:c="http://schemas.openxmlformats.org/drawingml/2006/chart" xmlns:r="http://schemas.openxmlformats.org/officeDocument/2006/relationships" r:id="rId3"/>
          </a:graphicData>
        </a:graphic>
      </p:graphicFrame>
      <p:pic>
        <p:nvPicPr>
          <p:cNvPr id="1027" name="Picture 3" descr="C:\Users\jerissa.debilde001\AppData\Local\Microsoft\Windows\Temporary Internet Files\Content.IE5\02B1REBR\MC900029942[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23316" y="4725144"/>
            <a:ext cx="1800200" cy="1252498"/>
          </a:xfrm>
          <a:prstGeom prst="rect">
            <a:avLst/>
          </a:prstGeom>
          <a:noFill/>
          <a:extLst>
            <a:ext uri="{909E8E84-426E-40DD-AFC4-6F175D3DCCD1}">
              <a14:hiddenFill xmlns:a14="http://schemas.microsoft.com/office/drawing/2010/main">
                <a:solidFill>
                  <a:srgbClr val="FFFFFF"/>
                </a:solidFill>
              </a14:hiddenFill>
            </a:ext>
          </a:extLst>
        </p:spPr>
      </p:pic>
      <p:sp>
        <p:nvSpPr>
          <p:cNvPr id="8" name="Ovaal 7"/>
          <p:cNvSpPr/>
          <p:nvPr/>
        </p:nvSpPr>
        <p:spPr>
          <a:xfrm>
            <a:off x="6732240" y="2132856"/>
            <a:ext cx="900100" cy="86409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sp>
        <p:nvSpPr>
          <p:cNvPr id="9" name="Ovaal 8"/>
          <p:cNvSpPr/>
          <p:nvPr/>
        </p:nvSpPr>
        <p:spPr>
          <a:xfrm>
            <a:off x="7666054" y="2132856"/>
            <a:ext cx="866386" cy="864096"/>
          </a:xfrm>
          <a:prstGeom prst="ellipse">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sp>
        <p:nvSpPr>
          <p:cNvPr id="10" name="Ovaal 9"/>
          <p:cNvSpPr/>
          <p:nvPr/>
        </p:nvSpPr>
        <p:spPr>
          <a:xfrm>
            <a:off x="7182290" y="1412776"/>
            <a:ext cx="936104" cy="864096"/>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spTree>
    <p:extLst>
      <p:ext uri="{BB962C8B-B14F-4D97-AF65-F5344CB8AC3E}">
        <p14:creationId xmlns:p14="http://schemas.microsoft.com/office/powerpoint/2010/main" val="29557892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jdelijke aanduiding voor inhoud 6"/>
          <p:cNvSpPr>
            <a:spLocks noGrp="1"/>
          </p:cNvSpPr>
          <p:nvPr>
            <p:ph sz="half" idx="2"/>
          </p:nvPr>
        </p:nvSpPr>
        <p:spPr/>
        <p:txBody>
          <a:bodyPr>
            <a:normAutofit/>
          </a:bodyPr>
          <a:lstStyle/>
          <a:p>
            <a:pPr marL="0" indent="0">
              <a:buNone/>
            </a:pPr>
            <a:endParaRPr lang="nl-BE" dirty="0" smtClean="0"/>
          </a:p>
          <a:p>
            <a:pPr marL="514350" indent="-514350">
              <a:buFont typeface="+mj-lt"/>
              <a:buAutoNum type="arabicPeriod"/>
            </a:pPr>
            <a:r>
              <a:rPr lang="nl-BE" dirty="0"/>
              <a:t>De </a:t>
            </a:r>
            <a:r>
              <a:rPr lang="nl-BE" dirty="0" err="1"/>
              <a:t>onderzoekscyclus</a:t>
            </a:r>
            <a:endParaRPr lang="nl-BE" dirty="0"/>
          </a:p>
          <a:p>
            <a:pPr marL="514350" indent="-514350">
              <a:buFont typeface="+mj-lt"/>
              <a:buAutoNum type="arabicPeriod"/>
            </a:pPr>
            <a:r>
              <a:rPr lang="nl-BE" dirty="0"/>
              <a:t>Analyse kwantitatieve gegevens</a:t>
            </a:r>
          </a:p>
          <a:p>
            <a:pPr marL="514350" indent="-514350">
              <a:buFont typeface="+mj-lt"/>
              <a:buAutoNum type="arabicPeriod"/>
            </a:pPr>
            <a:r>
              <a:rPr lang="nl-BE" dirty="0"/>
              <a:t>Analyse kwalitatieve gegevens</a:t>
            </a:r>
          </a:p>
          <a:p>
            <a:pPr marL="0" indent="0">
              <a:buNone/>
            </a:pPr>
            <a:endParaRPr lang="nl-BE" dirty="0"/>
          </a:p>
        </p:txBody>
      </p:sp>
      <p:pic>
        <p:nvPicPr>
          <p:cNvPr id="8" name="Tijdelijke aanduiding voor inhoud 7"/>
          <p:cNvPicPr>
            <a:picLocks noGrp="1" noChangeAspect="1"/>
          </p:cNvPicPr>
          <p:nvPr>
            <p:ph sz="half" idx="1"/>
          </p:nvPr>
        </p:nvPicPr>
        <p:blipFill rotWithShape="1">
          <a:blip r:embed="rId3"/>
          <a:srcRect l="9902" r="9703"/>
          <a:stretch/>
        </p:blipFill>
        <p:spPr>
          <a:xfrm>
            <a:off x="367711" y="1600201"/>
            <a:ext cx="4280489" cy="3996562"/>
          </a:xfrm>
          <a:prstGeom prst="rect">
            <a:avLst/>
          </a:prstGeom>
        </p:spPr>
      </p:pic>
      <p:sp>
        <p:nvSpPr>
          <p:cNvPr id="6" name="Titel 4"/>
          <p:cNvSpPr txBox="1">
            <a:spLocks/>
          </p:cNvSpPr>
          <p:nvPr/>
        </p:nvSpPr>
        <p:spPr>
          <a:xfrm>
            <a:off x="609600" y="427038"/>
            <a:ext cx="8229600" cy="1143000"/>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Trebuchet MS" panose="020B0603020202020204" pitchFamily="34" charset="0"/>
                <a:ea typeface="+mj-ea"/>
                <a:cs typeface="+mj-cs"/>
              </a:defRPr>
            </a:lvl1pPr>
          </a:lstStyle>
          <a:p>
            <a:r>
              <a:rPr lang="nl-BE" dirty="0" smtClean="0"/>
              <a:t>Dag 2 – Voormiddag</a:t>
            </a:r>
            <a:br>
              <a:rPr lang="nl-BE" dirty="0" smtClean="0"/>
            </a:br>
            <a:r>
              <a:rPr lang="nl-BE" dirty="0" smtClean="0"/>
              <a:t>Data analyse</a:t>
            </a:r>
            <a:endParaRPr lang="nl-BE" dirty="0"/>
          </a:p>
        </p:txBody>
      </p:sp>
    </p:spTree>
    <p:extLst>
      <p:ext uri="{BB962C8B-B14F-4D97-AF65-F5344CB8AC3E}">
        <p14:creationId xmlns:p14="http://schemas.microsoft.com/office/powerpoint/2010/main" val="24667831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ijdelijke aanduiding voor inhoud 4"/>
          <p:cNvGraphicFramePr>
            <a:graphicFrameLocks/>
          </p:cNvGraphicFramePr>
          <p:nvPr>
            <p:extLst>
              <p:ext uri="{D42A27DB-BD31-4B8C-83A1-F6EECF244321}">
                <p14:modId xmlns:p14="http://schemas.microsoft.com/office/powerpoint/2010/main" val="1463090205"/>
              </p:ext>
            </p:extLst>
          </p:nvPr>
        </p:nvGraphicFramePr>
        <p:xfrm>
          <a:off x="2195736" y="1988840"/>
          <a:ext cx="5796136" cy="43243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el 1"/>
          <p:cNvSpPr>
            <a:spLocks noGrp="1"/>
          </p:cNvSpPr>
          <p:nvPr>
            <p:ph type="title"/>
          </p:nvPr>
        </p:nvSpPr>
        <p:spPr>
          <a:xfrm>
            <a:off x="683568" y="404664"/>
            <a:ext cx="7772400" cy="1143000"/>
          </a:xfrm>
        </p:spPr>
        <p:txBody>
          <a:bodyPr>
            <a:normAutofit/>
          </a:bodyPr>
          <a:lstStyle/>
          <a:p>
            <a:r>
              <a:rPr lang="nl-BE" b="0" dirty="0" smtClean="0"/>
              <a:t>analyseer informatie</a:t>
            </a:r>
            <a:endParaRPr lang="nl-BE" b="0" dirty="0"/>
          </a:p>
        </p:txBody>
      </p:sp>
    </p:spTree>
    <p:extLst>
      <p:ext uri="{BB962C8B-B14F-4D97-AF65-F5344CB8AC3E}">
        <p14:creationId xmlns:p14="http://schemas.microsoft.com/office/powerpoint/2010/main" val="876278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Statistische analysetechnieken</a:t>
            </a:r>
            <a:endParaRPr lang="nl-BE" dirty="0"/>
          </a:p>
        </p:txBody>
      </p:sp>
      <p:sp>
        <p:nvSpPr>
          <p:cNvPr id="3" name="Tijdelijke aanduiding voor inhoud 2"/>
          <p:cNvSpPr>
            <a:spLocks noGrp="1"/>
          </p:cNvSpPr>
          <p:nvPr>
            <p:ph idx="1"/>
          </p:nvPr>
        </p:nvSpPr>
        <p:spPr>
          <a:xfrm>
            <a:off x="689990" y="1972796"/>
            <a:ext cx="5760690" cy="2476872"/>
          </a:xfrm>
        </p:spPr>
        <p:txBody>
          <a:bodyPr/>
          <a:lstStyle/>
          <a:p>
            <a:r>
              <a:rPr lang="nl-BE" dirty="0" smtClean="0"/>
              <a:t>Beschrijvende statistiek</a:t>
            </a:r>
          </a:p>
          <a:p>
            <a:pPr lvl="1"/>
            <a:r>
              <a:rPr lang="nl-BE" sz="2000" dirty="0" smtClean="0"/>
              <a:t>Volledige onderzoeksgroep bekijken </a:t>
            </a:r>
            <a:endParaRPr lang="nl-BE" sz="2000" dirty="0"/>
          </a:p>
          <a:p>
            <a:r>
              <a:rPr lang="nl-BE" dirty="0" err="1" smtClean="0"/>
              <a:t>Inferentiële</a:t>
            </a:r>
            <a:r>
              <a:rPr lang="nl-BE" dirty="0" smtClean="0"/>
              <a:t> of inductieve statistiek </a:t>
            </a:r>
          </a:p>
          <a:p>
            <a:pPr marL="857250" lvl="1" indent="-457200"/>
            <a:r>
              <a:rPr lang="nl-BE" sz="2000" dirty="0" smtClean="0"/>
              <a:t>Steekproef uit populatie onderzoeken</a:t>
            </a:r>
          </a:p>
        </p:txBody>
      </p:sp>
      <p:sp>
        <p:nvSpPr>
          <p:cNvPr id="8" name="Ovaal 7"/>
          <p:cNvSpPr/>
          <p:nvPr/>
        </p:nvSpPr>
        <p:spPr>
          <a:xfrm>
            <a:off x="6107070" y="3935855"/>
            <a:ext cx="2520280" cy="10276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sp>
        <p:nvSpPr>
          <p:cNvPr id="9" name="Ovaal 8"/>
          <p:cNvSpPr/>
          <p:nvPr/>
        </p:nvSpPr>
        <p:spPr>
          <a:xfrm>
            <a:off x="7350011" y="4235358"/>
            <a:ext cx="1031034" cy="617258"/>
          </a:xfrm>
          <a:prstGeom prst="ellipse">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sp>
        <p:nvSpPr>
          <p:cNvPr id="10" name="Ovaal 9"/>
          <p:cNvSpPr/>
          <p:nvPr/>
        </p:nvSpPr>
        <p:spPr>
          <a:xfrm>
            <a:off x="6479374" y="1716832"/>
            <a:ext cx="1386154" cy="864096"/>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spTree>
    <p:extLst>
      <p:ext uri="{BB962C8B-B14F-4D97-AF65-F5344CB8AC3E}">
        <p14:creationId xmlns:p14="http://schemas.microsoft.com/office/powerpoint/2010/main" val="39290319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507288" cy="1143000"/>
          </a:xfrm>
        </p:spPr>
        <p:txBody>
          <a:bodyPr>
            <a:normAutofit/>
          </a:bodyPr>
          <a:lstStyle/>
          <a:p>
            <a:r>
              <a:rPr lang="nl-BE" sz="3600" dirty="0" smtClean="0"/>
              <a:t>Kwantitatieve methodieken verkennen</a:t>
            </a:r>
            <a:endParaRPr lang="nl-BE" sz="3600" dirty="0"/>
          </a:p>
        </p:txBody>
      </p:sp>
      <p:sp>
        <p:nvSpPr>
          <p:cNvPr id="3" name="Tijdelijke aanduiding voor inhoud 2"/>
          <p:cNvSpPr>
            <a:spLocks noGrp="1"/>
          </p:cNvSpPr>
          <p:nvPr>
            <p:ph idx="1"/>
          </p:nvPr>
        </p:nvSpPr>
        <p:spPr>
          <a:xfrm>
            <a:off x="457200" y="1600201"/>
            <a:ext cx="8229600" cy="4781127"/>
          </a:xfrm>
        </p:spPr>
        <p:txBody>
          <a:bodyPr>
            <a:normAutofit/>
          </a:bodyPr>
          <a:lstStyle/>
          <a:p>
            <a:r>
              <a:rPr lang="nl-BE" dirty="0" smtClean="0"/>
              <a:t>15’ Individueel: </a:t>
            </a:r>
            <a:r>
              <a:rPr lang="nl-BE" sz="3000" dirty="0" smtClean="0"/>
              <a:t>lezen, opdrachten oplossen</a:t>
            </a:r>
          </a:p>
          <a:p>
            <a:pPr lvl="1"/>
            <a:r>
              <a:rPr lang="nl-BE" sz="2600" dirty="0" err="1" smtClean="0"/>
              <a:t>Nrs</a:t>
            </a:r>
            <a:r>
              <a:rPr lang="nl-BE" sz="2600" dirty="0" smtClean="0"/>
              <a:t> 1: 6.2 tot 6.5</a:t>
            </a:r>
          </a:p>
          <a:p>
            <a:pPr lvl="1"/>
            <a:r>
              <a:rPr lang="nl-BE" sz="2600" dirty="0" err="1" smtClean="0"/>
              <a:t>Nrs</a:t>
            </a:r>
            <a:r>
              <a:rPr lang="nl-BE" sz="2600" dirty="0" smtClean="0"/>
              <a:t> 2: 6.6.1 tot 6.6.4 centrale tendensmaten</a:t>
            </a:r>
          </a:p>
          <a:p>
            <a:pPr lvl="1"/>
            <a:r>
              <a:rPr lang="nl-BE" sz="2600" dirty="0" err="1" smtClean="0"/>
              <a:t>Nrs</a:t>
            </a:r>
            <a:r>
              <a:rPr lang="nl-BE" sz="2600" dirty="0" smtClean="0"/>
              <a:t> 3: 6.6.5 tot 6.6.8 spreidingsmaten</a:t>
            </a:r>
          </a:p>
          <a:p>
            <a:pPr lvl="1"/>
            <a:r>
              <a:rPr lang="nl-BE" sz="2600" dirty="0" err="1" smtClean="0"/>
              <a:t>Nrs</a:t>
            </a:r>
            <a:r>
              <a:rPr lang="nl-BE" sz="2600" dirty="0" smtClean="0"/>
              <a:t> 4: 6.7 (enkel 6.7.1 verschilvragen) en 6.8 verbandvragen</a:t>
            </a:r>
          </a:p>
          <a:p>
            <a:pPr marL="457200" lvl="1" indent="0">
              <a:buNone/>
            </a:pPr>
            <a:r>
              <a:rPr lang="nl-BE" sz="2600" dirty="0" smtClean="0"/>
              <a:t>Vroeger klaar? 6.7.2 cijfers betekenis geven</a:t>
            </a:r>
          </a:p>
          <a:p>
            <a:r>
              <a:rPr lang="nl-BE" sz="3000" dirty="0" smtClean="0"/>
              <a:t>15</a:t>
            </a:r>
            <a:r>
              <a:rPr lang="nl-BE" sz="3000" dirty="0" smtClean="0"/>
              <a:t>’ </a:t>
            </a:r>
            <a:r>
              <a:rPr lang="nl-BE" sz="3000" dirty="0" smtClean="0"/>
              <a:t>gelijke nummers samen: aftoetsen</a:t>
            </a:r>
          </a:p>
          <a:p>
            <a:r>
              <a:rPr lang="nl-BE" sz="3000" dirty="0" smtClean="0"/>
              <a:t>15’ </a:t>
            </a:r>
            <a:r>
              <a:rPr lang="nl-BE" sz="3000" dirty="0" smtClean="0"/>
              <a:t>hergroeperen: informatie uitwisselen  </a:t>
            </a:r>
            <a:endParaRPr lang="nl-BE" sz="3000" dirty="0"/>
          </a:p>
          <a:p>
            <a:pPr lvl="1"/>
            <a:endParaRPr lang="nl-BE" sz="2600" dirty="0"/>
          </a:p>
        </p:txBody>
      </p:sp>
    </p:spTree>
    <p:extLst>
      <p:ext uri="{BB962C8B-B14F-4D97-AF65-F5344CB8AC3E}">
        <p14:creationId xmlns:p14="http://schemas.microsoft.com/office/powerpoint/2010/main" val="23138769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71600" y="188640"/>
            <a:ext cx="7715250" cy="1584176"/>
          </a:xfrm>
        </p:spPr>
        <p:txBody>
          <a:bodyPr/>
          <a:lstStyle/>
          <a:p>
            <a:r>
              <a:rPr lang="nl-BE" dirty="0" smtClean="0"/>
              <a:t>Analyseplan</a:t>
            </a:r>
            <a:endParaRPr lang="nl-BE" dirty="0"/>
          </a:p>
        </p:txBody>
      </p:sp>
      <p:sp>
        <p:nvSpPr>
          <p:cNvPr id="3" name="Tijdelijke aanduiding voor inhoud 2"/>
          <p:cNvSpPr>
            <a:spLocks noGrp="1"/>
          </p:cNvSpPr>
          <p:nvPr>
            <p:ph idx="1"/>
          </p:nvPr>
        </p:nvSpPr>
        <p:spPr>
          <a:xfrm>
            <a:off x="971550" y="1412776"/>
            <a:ext cx="7715250" cy="4713387"/>
          </a:xfrm>
        </p:spPr>
        <p:txBody>
          <a:bodyPr/>
          <a:lstStyle/>
          <a:p>
            <a:pPr marL="0" indent="0">
              <a:buNone/>
            </a:pPr>
            <a:endParaRPr lang="nl-BE" dirty="0"/>
          </a:p>
          <a:p>
            <a:endParaRPr lang="nl-BE" dirty="0" smtClean="0"/>
          </a:p>
        </p:txBody>
      </p:sp>
      <p:graphicFrame>
        <p:nvGraphicFramePr>
          <p:cNvPr id="10" name="Tabel 9"/>
          <p:cNvGraphicFramePr>
            <a:graphicFrameLocks noGrp="1"/>
          </p:cNvGraphicFramePr>
          <p:nvPr>
            <p:extLst>
              <p:ext uri="{D42A27DB-BD31-4B8C-83A1-F6EECF244321}">
                <p14:modId xmlns:p14="http://schemas.microsoft.com/office/powerpoint/2010/main" val="3294838744"/>
              </p:ext>
            </p:extLst>
          </p:nvPr>
        </p:nvGraphicFramePr>
        <p:xfrm>
          <a:off x="1115616" y="1772816"/>
          <a:ext cx="7715249" cy="4049250"/>
        </p:xfrm>
        <a:graphic>
          <a:graphicData uri="http://schemas.openxmlformats.org/drawingml/2006/table">
            <a:tbl>
              <a:tblPr firstRow="1" firstCol="1">
                <a:tableStyleId>{21E4AEA4-8DFA-4A89-87EB-49C32662AFE0}</a:tableStyleId>
              </a:tblPr>
              <a:tblGrid>
                <a:gridCol w="1944216">
                  <a:extLst>
                    <a:ext uri="{9D8B030D-6E8A-4147-A177-3AD203B41FA5}">
                      <a16:colId xmlns:a16="http://schemas.microsoft.com/office/drawing/2014/main" val="20000"/>
                    </a:ext>
                  </a:extLst>
                </a:gridCol>
                <a:gridCol w="1794594">
                  <a:extLst>
                    <a:ext uri="{9D8B030D-6E8A-4147-A177-3AD203B41FA5}">
                      <a16:colId xmlns:a16="http://schemas.microsoft.com/office/drawing/2014/main" val="20001"/>
                    </a:ext>
                  </a:extLst>
                </a:gridCol>
                <a:gridCol w="1988991">
                  <a:extLst>
                    <a:ext uri="{9D8B030D-6E8A-4147-A177-3AD203B41FA5}">
                      <a16:colId xmlns:a16="http://schemas.microsoft.com/office/drawing/2014/main" val="20002"/>
                    </a:ext>
                  </a:extLst>
                </a:gridCol>
                <a:gridCol w="1987448">
                  <a:extLst>
                    <a:ext uri="{9D8B030D-6E8A-4147-A177-3AD203B41FA5}">
                      <a16:colId xmlns:a16="http://schemas.microsoft.com/office/drawing/2014/main" val="20003"/>
                    </a:ext>
                  </a:extLst>
                </a:gridCol>
              </a:tblGrid>
              <a:tr h="609853">
                <a:tc>
                  <a:txBody>
                    <a:bodyPr/>
                    <a:lstStyle/>
                    <a:p>
                      <a:pPr algn="ctr">
                        <a:spcAft>
                          <a:spcPts val="0"/>
                        </a:spcAft>
                      </a:pPr>
                      <a:r>
                        <a:rPr lang="nl-NL" sz="1600" dirty="0">
                          <a:effectLst/>
                        </a:rPr>
                        <a:t>Type vraag</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dirty="0">
                          <a:effectLst/>
                        </a:rPr>
                        <a:t>Categorisch</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a:effectLst/>
                        </a:rPr>
                        <a:t>Ordinaal</a:t>
                      </a:r>
                      <a:endParaRPr lang="nl-BE" sz="1600">
                        <a:effectLst/>
                        <a:latin typeface="Times New Roman"/>
                        <a:ea typeface="Times New Roman"/>
                      </a:endParaRPr>
                    </a:p>
                  </a:txBody>
                  <a:tcPr marL="68580" marR="68580" marT="0" marB="0" anchor="ctr"/>
                </a:tc>
                <a:tc>
                  <a:txBody>
                    <a:bodyPr/>
                    <a:lstStyle/>
                    <a:p>
                      <a:pPr algn="ctr">
                        <a:spcAft>
                          <a:spcPts val="0"/>
                        </a:spcAft>
                      </a:pPr>
                      <a:r>
                        <a:rPr lang="nl-NL" sz="1600">
                          <a:effectLst/>
                        </a:rPr>
                        <a:t>Interval</a:t>
                      </a:r>
                      <a:endParaRPr lang="nl-BE" sz="1600">
                        <a:effectLst/>
                        <a:latin typeface="Times New Roman"/>
                        <a:ea typeface="Times New Roman"/>
                      </a:endParaRPr>
                    </a:p>
                  </a:txBody>
                  <a:tcPr marL="68580" marR="68580" marT="0" marB="0" anchor="ctr"/>
                </a:tc>
                <a:extLst>
                  <a:ext uri="{0D108BD9-81ED-4DB2-BD59-A6C34878D82A}">
                    <a16:rowId xmlns:a16="http://schemas.microsoft.com/office/drawing/2014/main" val="10000"/>
                  </a:ext>
                </a:extLst>
              </a:tr>
              <a:tr h="830307">
                <a:tc>
                  <a:txBody>
                    <a:bodyPr/>
                    <a:lstStyle/>
                    <a:p>
                      <a:pPr>
                        <a:spcAft>
                          <a:spcPts val="0"/>
                        </a:spcAft>
                      </a:pPr>
                      <a:r>
                        <a:rPr lang="nl-NL" sz="1600" dirty="0" smtClean="0">
                          <a:effectLst/>
                        </a:rPr>
                        <a:t>Frequentievraag</a:t>
                      </a:r>
                      <a:endParaRPr lang="nl-BE" sz="1600" dirty="0">
                        <a:effectLst/>
                        <a:latin typeface="Times New Roman"/>
                        <a:ea typeface="Times New Roman"/>
                      </a:endParaRPr>
                    </a:p>
                  </a:txBody>
                  <a:tcPr marL="68580" marR="68580" marT="0" marB="0" anchor="ctr"/>
                </a:tc>
                <a:tc gridSpan="3">
                  <a:txBody>
                    <a:bodyPr/>
                    <a:lstStyle/>
                    <a:p>
                      <a:pPr algn="ctr">
                        <a:spcAft>
                          <a:spcPts val="0"/>
                        </a:spcAft>
                      </a:pPr>
                      <a:r>
                        <a:rPr lang="nl-NL" sz="1600" dirty="0" smtClean="0">
                          <a:effectLst/>
                        </a:rPr>
                        <a:t>Frequentie of proportie</a:t>
                      </a:r>
                      <a:endParaRPr lang="nl-BE" sz="1600" dirty="0">
                        <a:effectLst/>
                        <a:latin typeface="Times New Roman"/>
                        <a:ea typeface="Times New Roman"/>
                      </a:endParaRPr>
                    </a:p>
                  </a:txBody>
                  <a:tcPr marL="68580" marR="68580" marT="0" marB="0" anchor="ctr"/>
                </a:tc>
                <a:tc hMerge="1">
                  <a:txBody>
                    <a:bodyPr/>
                    <a:lstStyle/>
                    <a:p>
                      <a:endParaRPr lang="nl-BE"/>
                    </a:p>
                  </a:txBody>
                  <a:tcPr/>
                </a:tc>
                <a:tc hMerge="1">
                  <a:txBody>
                    <a:bodyPr/>
                    <a:lstStyle/>
                    <a:p>
                      <a:endParaRPr lang="nl-BE"/>
                    </a:p>
                  </a:txBody>
                  <a:tcPr/>
                </a:tc>
                <a:extLst>
                  <a:ext uri="{0D108BD9-81ED-4DB2-BD59-A6C34878D82A}">
                    <a16:rowId xmlns:a16="http://schemas.microsoft.com/office/drawing/2014/main" val="10001"/>
                  </a:ext>
                </a:extLst>
              </a:tr>
              <a:tr h="909701">
                <a:tc>
                  <a:txBody>
                    <a:bodyPr/>
                    <a:lstStyle/>
                    <a:p>
                      <a:pPr>
                        <a:spcAft>
                          <a:spcPts val="0"/>
                        </a:spcAft>
                      </a:pPr>
                      <a:r>
                        <a:rPr lang="nl-NL" sz="1600" dirty="0">
                          <a:effectLst/>
                        </a:rPr>
                        <a:t>Centrale tendens en spreiding</a:t>
                      </a:r>
                      <a:endParaRPr lang="nl-BE" sz="1600" dirty="0">
                        <a:effectLst/>
                        <a:latin typeface="Times New Roman"/>
                        <a:ea typeface="Times New Roman"/>
                      </a:endParaRPr>
                    </a:p>
                  </a:txBody>
                  <a:tcPr marL="68580" marR="68580" marT="0" marB="0" anchor="ctr">
                    <a:lnB w="38100" cap="flat" cmpd="sng" algn="ctr">
                      <a:solidFill>
                        <a:schemeClr val="bg1"/>
                      </a:solidFill>
                      <a:prstDash val="solid"/>
                      <a:round/>
                      <a:headEnd type="none" w="med" len="med"/>
                      <a:tailEnd type="none" w="med" len="med"/>
                    </a:lnB>
                  </a:tcPr>
                </a:tc>
                <a:tc>
                  <a:txBody>
                    <a:bodyPr/>
                    <a:lstStyle/>
                    <a:p>
                      <a:pPr algn="ctr">
                        <a:spcAft>
                          <a:spcPts val="0"/>
                        </a:spcAft>
                      </a:pPr>
                      <a:r>
                        <a:rPr lang="nl-NL" sz="1600" dirty="0">
                          <a:effectLst/>
                        </a:rPr>
                        <a:t>Modus</a:t>
                      </a:r>
                      <a:endParaRPr lang="nl-BE" sz="1600" dirty="0">
                        <a:effectLst/>
                        <a:latin typeface="Times New Roman"/>
                        <a:ea typeface="Times New Roman"/>
                      </a:endParaRPr>
                    </a:p>
                  </a:txBody>
                  <a:tcPr marL="68580" marR="68580" marT="0" marB="0" anchor="ctr">
                    <a:lnB w="38100" cap="flat" cmpd="sng" algn="ctr">
                      <a:solidFill>
                        <a:schemeClr val="bg1"/>
                      </a:solidFill>
                      <a:prstDash val="solid"/>
                      <a:round/>
                      <a:headEnd type="none" w="med" len="med"/>
                      <a:tailEnd type="none" w="med" len="med"/>
                    </a:lnB>
                  </a:tcPr>
                </a:tc>
                <a:tc>
                  <a:txBody>
                    <a:bodyPr/>
                    <a:lstStyle/>
                    <a:p>
                      <a:pPr algn="ctr">
                        <a:spcAft>
                          <a:spcPts val="0"/>
                        </a:spcAft>
                      </a:pPr>
                      <a:r>
                        <a:rPr lang="nl-NL" sz="1600" dirty="0">
                          <a:effectLst/>
                        </a:rPr>
                        <a:t>Mediaan &amp; Bereik</a:t>
                      </a:r>
                      <a:endParaRPr lang="nl-BE" sz="1600" dirty="0">
                        <a:effectLst/>
                        <a:latin typeface="Times New Roman"/>
                        <a:ea typeface="Times New Roman"/>
                      </a:endParaRPr>
                    </a:p>
                  </a:txBody>
                  <a:tcPr marL="68580" marR="68580" marT="0" marB="0" anchor="ctr">
                    <a:lnB w="38100" cap="flat" cmpd="sng" algn="ctr">
                      <a:solidFill>
                        <a:schemeClr val="bg1"/>
                      </a:solidFill>
                      <a:prstDash val="solid"/>
                      <a:round/>
                      <a:headEnd type="none" w="med" len="med"/>
                      <a:tailEnd type="none" w="med" len="med"/>
                    </a:lnB>
                  </a:tcPr>
                </a:tc>
                <a:tc>
                  <a:txBody>
                    <a:bodyPr/>
                    <a:lstStyle/>
                    <a:p>
                      <a:pPr algn="ctr">
                        <a:spcAft>
                          <a:spcPts val="0"/>
                        </a:spcAft>
                      </a:pPr>
                      <a:r>
                        <a:rPr lang="nl-NL" sz="1600" dirty="0">
                          <a:effectLst/>
                        </a:rPr>
                        <a:t>Gemiddelde &amp; Standaarddeviatie</a:t>
                      </a:r>
                      <a:endParaRPr lang="nl-BE" sz="1600" dirty="0">
                        <a:effectLst/>
                        <a:latin typeface="Times New Roman"/>
                        <a:ea typeface="Times New Roman"/>
                      </a:endParaRPr>
                    </a:p>
                  </a:txBody>
                  <a:tcPr marL="68580" marR="68580" marT="0" marB="0" anchor="ctr">
                    <a:lnB w="381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2"/>
                  </a:ext>
                </a:extLst>
              </a:tr>
              <a:tr h="864096">
                <a:tc>
                  <a:txBody>
                    <a:bodyPr/>
                    <a:lstStyle/>
                    <a:p>
                      <a:pPr>
                        <a:spcAft>
                          <a:spcPts val="0"/>
                        </a:spcAft>
                      </a:pPr>
                      <a:r>
                        <a:rPr lang="nl-NL" sz="1600" dirty="0" smtClean="0">
                          <a:effectLst/>
                        </a:rPr>
                        <a:t>Verschilvraag</a:t>
                      </a:r>
                      <a:endParaRPr lang="nl-BE" sz="1600" dirty="0">
                        <a:effectLst/>
                      </a:endParaRPr>
                    </a:p>
                  </a:txBody>
                  <a:tcPr marL="68580" marR="68580" marT="0" marB="0" anchor="ctr">
                    <a:lnT w="38100" cap="flat" cmpd="sng" algn="ctr">
                      <a:solidFill>
                        <a:schemeClr val="bg1"/>
                      </a:solidFill>
                      <a:prstDash val="solid"/>
                      <a:round/>
                      <a:headEnd type="none" w="med" len="med"/>
                      <a:tailEnd type="none" w="med" len="med"/>
                    </a:lnT>
                  </a:tcPr>
                </a:tc>
                <a:tc gridSpan="2">
                  <a:txBody>
                    <a:bodyPr/>
                    <a:lstStyle/>
                    <a:p>
                      <a:pPr algn="ctr">
                        <a:spcAft>
                          <a:spcPts val="0"/>
                        </a:spcAft>
                      </a:pPr>
                      <a:r>
                        <a:rPr lang="nl-NL" sz="1600" dirty="0">
                          <a:effectLst/>
                        </a:rPr>
                        <a:t>Verschil in proportie (Aantallen)</a:t>
                      </a:r>
                      <a:endParaRPr lang="nl-BE" sz="1600" dirty="0">
                        <a:effectLst/>
                        <a:latin typeface="Times New Roman"/>
                        <a:ea typeface="Times New Roman"/>
                      </a:endParaRPr>
                    </a:p>
                  </a:txBody>
                  <a:tcPr marL="68580" marR="68580" marT="0" marB="0" anchor="ctr">
                    <a:lnT w="38100" cap="flat" cmpd="sng" algn="ctr">
                      <a:solidFill>
                        <a:schemeClr val="bg1"/>
                      </a:solidFill>
                      <a:prstDash val="solid"/>
                      <a:round/>
                      <a:headEnd type="none" w="med" len="med"/>
                      <a:tailEnd type="none" w="med" len="med"/>
                    </a:lnT>
                  </a:tcPr>
                </a:tc>
                <a:tc hMerge="1">
                  <a:txBody>
                    <a:bodyPr/>
                    <a:lstStyle/>
                    <a:p>
                      <a:endParaRPr lang="nl-BE"/>
                    </a:p>
                  </a:txBody>
                  <a:tcPr/>
                </a:tc>
                <a:tc>
                  <a:txBody>
                    <a:bodyPr/>
                    <a:lstStyle/>
                    <a:p>
                      <a:pPr algn="ctr">
                        <a:spcAft>
                          <a:spcPts val="0"/>
                        </a:spcAft>
                      </a:pPr>
                      <a:r>
                        <a:rPr lang="nl-NL" sz="1600" dirty="0">
                          <a:effectLst/>
                        </a:rPr>
                        <a:t>Verschil in gemiddelde</a:t>
                      </a:r>
                      <a:endParaRPr lang="nl-BE" sz="1600" dirty="0">
                        <a:effectLst/>
                        <a:latin typeface="Times New Roman"/>
                        <a:ea typeface="Times New Roman"/>
                      </a:endParaRPr>
                    </a:p>
                  </a:txBody>
                  <a:tcPr marL="68580" marR="68580" marT="0" marB="0" anchor="ctr">
                    <a:lnT w="381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10003"/>
                  </a:ext>
                </a:extLst>
              </a:tr>
              <a:tr h="835293">
                <a:tc>
                  <a:txBody>
                    <a:bodyPr/>
                    <a:lstStyle/>
                    <a:p>
                      <a:pPr>
                        <a:spcAft>
                          <a:spcPts val="0"/>
                        </a:spcAft>
                      </a:pPr>
                      <a:r>
                        <a:rPr lang="nl-NL" sz="1600" dirty="0" smtClean="0">
                          <a:effectLst/>
                        </a:rPr>
                        <a:t>Verbandvraag</a:t>
                      </a:r>
                      <a:endParaRPr lang="nl-BE" sz="1600" dirty="0">
                        <a:effectLst/>
                      </a:endParaRPr>
                    </a:p>
                    <a:p>
                      <a:pPr>
                        <a:spcAft>
                          <a:spcPts val="0"/>
                        </a:spcAft>
                      </a:pPr>
                      <a:endParaRPr lang="nl-BE" sz="1600" dirty="0">
                        <a:effectLst/>
                        <a:latin typeface="Times New Roman"/>
                        <a:ea typeface="Times New Roman"/>
                      </a:endParaRPr>
                    </a:p>
                  </a:txBody>
                  <a:tcPr marL="68580" marR="68580" marT="0" marB="0" anchor="ctr"/>
                </a:tc>
                <a:tc>
                  <a:txBody>
                    <a:bodyPr/>
                    <a:lstStyle/>
                    <a:p>
                      <a:pPr algn="ctr">
                        <a:spcAft>
                          <a:spcPts val="0"/>
                        </a:spcAft>
                      </a:pPr>
                      <a:endParaRPr lang="nl-BE" sz="1600" dirty="0">
                        <a:effectLst/>
                        <a:latin typeface="Times New Roman"/>
                        <a:ea typeface="Times New Roman"/>
                      </a:endParaRPr>
                    </a:p>
                  </a:txBody>
                  <a:tcPr marL="68580" marR="68580" marT="0" marB="0" anchor="ctr"/>
                </a:tc>
                <a:tc>
                  <a:txBody>
                    <a:bodyPr/>
                    <a:lstStyle/>
                    <a:p>
                      <a:pPr algn="ctr">
                        <a:spcAft>
                          <a:spcPts val="0"/>
                        </a:spcAft>
                      </a:pPr>
                      <a:endParaRPr lang="nl-BE" sz="1600" dirty="0">
                        <a:effectLst/>
                        <a:latin typeface="Times New Roman"/>
                        <a:ea typeface="Times New Roman"/>
                      </a:endParaRPr>
                    </a:p>
                  </a:txBody>
                  <a:tcPr marL="68580" marR="68580" marT="0" marB="0" anchor="ctr"/>
                </a:tc>
                <a:tc>
                  <a:txBody>
                    <a:bodyPr/>
                    <a:lstStyle/>
                    <a:p>
                      <a:pPr algn="ctr">
                        <a:spcAft>
                          <a:spcPts val="0"/>
                        </a:spcAft>
                      </a:pPr>
                      <a:r>
                        <a:rPr lang="en-US" sz="1600" dirty="0">
                          <a:effectLst/>
                        </a:rPr>
                        <a:t>Pearson </a:t>
                      </a:r>
                      <a:r>
                        <a:rPr lang="en-US" sz="1600" dirty="0" err="1">
                          <a:effectLst/>
                        </a:rPr>
                        <a:t>correlatie</a:t>
                      </a:r>
                      <a:endParaRPr lang="nl-BE" sz="1600" dirty="0">
                        <a:effectLst/>
                        <a:latin typeface="Times New Roman"/>
                        <a:ea typeface="Times New Roman"/>
                      </a:endParaRPr>
                    </a:p>
                  </a:txBody>
                  <a:tcPr marL="68580" marR="68580" marT="0" marB="0"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8428813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Meetniveaus</a:t>
            </a:r>
            <a:endParaRPr lang="nl-BE" dirty="0"/>
          </a:p>
        </p:txBody>
      </p:sp>
      <p:sp>
        <p:nvSpPr>
          <p:cNvPr id="3" name="Tijdelijke aanduiding voor inhoud 2"/>
          <p:cNvSpPr>
            <a:spLocks noGrp="1"/>
          </p:cNvSpPr>
          <p:nvPr>
            <p:ph idx="1"/>
          </p:nvPr>
        </p:nvSpPr>
        <p:spPr>
          <a:xfrm>
            <a:off x="971550" y="1600200"/>
            <a:ext cx="5760690" cy="4925144"/>
          </a:xfrm>
        </p:spPr>
        <p:txBody>
          <a:bodyPr/>
          <a:lstStyle/>
          <a:p>
            <a:r>
              <a:rPr lang="nl-BE" dirty="0" smtClean="0"/>
              <a:t>Categorische variabelen</a:t>
            </a:r>
          </a:p>
          <a:p>
            <a:pPr lvl="1"/>
            <a:r>
              <a:rPr lang="nl-BE" sz="2000" dirty="0" smtClean="0"/>
              <a:t>geen ordening, bv. geslacht </a:t>
            </a:r>
            <a:endParaRPr lang="nl-BE" sz="2000" dirty="0"/>
          </a:p>
          <a:p>
            <a:r>
              <a:rPr lang="nl-BE" dirty="0" smtClean="0"/>
              <a:t>Ordinale variabelen </a:t>
            </a:r>
          </a:p>
          <a:p>
            <a:pPr marL="857250" lvl="1" indent="-457200"/>
            <a:r>
              <a:rPr lang="nl-BE" sz="2000" dirty="0" smtClean="0"/>
              <a:t>enkel ordening, bv. rangorde prestaties in de klas</a:t>
            </a:r>
          </a:p>
          <a:p>
            <a:pPr marL="457200" indent="-457200"/>
            <a:r>
              <a:rPr lang="nl-BE" dirty="0" smtClean="0"/>
              <a:t>Interval/Ratiovariabelen</a:t>
            </a:r>
          </a:p>
          <a:p>
            <a:pPr lvl="1" indent="-342900"/>
            <a:r>
              <a:rPr lang="nl-BE" sz="2000" dirty="0" smtClean="0"/>
              <a:t>Meeteenheid op een schaal</a:t>
            </a:r>
          </a:p>
          <a:p>
            <a:pPr lvl="1" indent="-342900"/>
            <a:r>
              <a:rPr lang="nl-BE" sz="2000" dirty="0" smtClean="0"/>
              <a:t>Discrete (aantal </a:t>
            </a:r>
            <a:r>
              <a:rPr lang="nl-BE" sz="2000" dirty="0"/>
              <a:t>juiste </a:t>
            </a:r>
            <a:r>
              <a:rPr lang="nl-BE" sz="2000" dirty="0" smtClean="0"/>
              <a:t>antwoorden op een toets)</a:t>
            </a:r>
          </a:p>
          <a:p>
            <a:pPr lvl="1" indent="-342900"/>
            <a:r>
              <a:rPr lang="nl-BE" sz="2000" dirty="0" smtClean="0"/>
              <a:t>Continue variabelen (lengte)</a:t>
            </a:r>
          </a:p>
        </p:txBody>
      </p:sp>
      <p:graphicFrame>
        <p:nvGraphicFramePr>
          <p:cNvPr id="5" name="Grafiek 4"/>
          <p:cNvGraphicFramePr/>
          <p:nvPr>
            <p:extLst/>
          </p:nvPr>
        </p:nvGraphicFramePr>
        <p:xfrm>
          <a:off x="6693946" y="2996952"/>
          <a:ext cx="1944216" cy="1440160"/>
        </p:xfrm>
        <a:graphic>
          <a:graphicData uri="http://schemas.openxmlformats.org/drawingml/2006/chart">
            <c:chart xmlns:c="http://schemas.openxmlformats.org/drawingml/2006/chart" xmlns:r="http://schemas.openxmlformats.org/officeDocument/2006/relationships" r:id="rId3"/>
          </a:graphicData>
        </a:graphic>
      </p:graphicFrame>
      <p:pic>
        <p:nvPicPr>
          <p:cNvPr id="1027" name="Picture 3" descr="C:\Users\jerissa.debilde001\AppData\Local\Microsoft\Windows\Temporary Internet Files\Content.IE5\02B1REBR\MC900029942[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23316" y="4725144"/>
            <a:ext cx="1800200" cy="1252498"/>
          </a:xfrm>
          <a:prstGeom prst="rect">
            <a:avLst/>
          </a:prstGeom>
          <a:noFill/>
          <a:extLst>
            <a:ext uri="{909E8E84-426E-40DD-AFC4-6F175D3DCCD1}">
              <a14:hiddenFill xmlns:a14="http://schemas.microsoft.com/office/drawing/2010/main">
                <a:solidFill>
                  <a:srgbClr val="FFFFFF"/>
                </a:solidFill>
              </a14:hiddenFill>
            </a:ext>
          </a:extLst>
        </p:spPr>
      </p:pic>
      <p:sp>
        <p:nvSpPr>
          <p:cNvPr id="8" name="Ovaal 7"/>
          <p:cNvSpPr/>
          <p:nvPr/>
        </p:nvSpPr>
        <p:spPr>
          <a:xfrm>
            <a:off x="6732240" y="2132856"/>
            <a:ext cx="900100" cy="86409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sp>
        <p:nvSpPr>
          <p:cNvPr id="9" name="Ovaal 8"/>
          <p:cNvSpPr/>
          <p:nvPr/>
        </p:nvSpPr>
        <p:spPr>
          <a:xfrm>
            <a:off x="7666054" y="2132856"/>
            <a:ext cx="866386" cy="864096"/>
          </a:xfrm>
          <a:prstGeom prst="ellipse">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sp>
        <p:nvSpPr>
          <p:cNvPr id="10" name="Ovaal 9"/>
          <p:cNvSpPr/>
          <p:nvPr/>
        </p:nvSpPr>
        <p:spPr>
          <a:xfrm>
            <a:off x="7182290" y="1412776"/>
            <a:ext cx="936104" cy="864096"/>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spTree>
    <p:extLst>
      <p:ext uri="{BB962C8B-B14F-4D97-AF65-F5344CB8AC3E}">
        <p14:creationId xmlns:p14="http://schemas.microsoft.com/office/powerpoint/2010/main" val="16807578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71600" y="188640"/>
            <a:ext cx="7715250" cy="1584176"/>
          </a:xfrm>
        </p:spPr>
        <p:txBody>
          <a:bodyPr/>
          <a:lstStyle/>
          <a:p>
            <a:r>
              <a:rPr lang="nl-BE" dirty="0" smtClean="0"/>
              <a:t>Analyseplan</a:t>
            </a:r>
            <a:endParaRPr lang="nl-BE" dirty="0"/>
          </a:p>
        </p:txBody>
      </p:sp>
      <p:sp>
        <p:nvSpPr>
          <p:cNvPr id="3" name="Tijdelijke aanduiding voor inhoud 2"/>
          <p:cNvSpPr>
            <a:spLocks noGrp="1"/>
          </p:cNvSpPr>
          <p:nvPr>
            <p:ph idx="1"/>
          </p:nvPr>
        </p:nvSpPr>
        <p:spPr>
          <a:xfrm>
            <a:off x="971550" y="1412776"/>
            <a:ext cx="7715250" cy="4713387"/>
          </a:xfrm>
        </p:spPr>
        <p:txBody>
          <a:bodyPr/>
          <a:lstStyle/>
          <a:p>
            <a:pPr marL="0" indent="0">
              <a:buNone/>
            </a:pPr>
            <a:endParaRPr lang="nl-BE" dirty="0"/>
          </a:p>
          <a:p>
            <a:endParaRPr lang="nl-BE" dirty="0" smtClean="0"/>
          </a:p>
        </p:txBody>
      </p:sp>
      <p:graphicFrame>
        <p:nvGraphicFramePr>
          <p:cNvPr id="10" name="Tabel 9"/>
          <p:cNvGraphicFramePr>
            <a:graphicFrameLocks noGrp="1"/>
          </p:cNvGraphicFramePr>
          <p:nvPr>
            <p:extLst>
              <p:ext uri="{D42A27DB-BD31-4B8C-83A1-F6EECF244321}">
                <p14:modId xmlns:p14="http://schemas.microsoft.com/office/powerpoint/2010/main" val="203404731"/>
              </p:ext>
            </p:extLst>
          </p:nvPr>
        </p:nvGraphicFramePr>
        <p:xfrm>
          <a:off x="1115616" y="1772816"/>
          <a:ext cx="7715249" cy="4049250"/>
        </p:xfrm>
        <a:graphic>
          <a:graphicData uri="http://schemas.openxmlformats.org/drawingml/2006/table">
            <a:tbl>
              <a:tblPr firstRow="1" firstCol="1">
                <a:tableStyleId>{21E4AEA4-8DFA-4A89-87EB-49C32662AFE0}</a:tableStyleId>
              </a:tblPr>
              <a:tblGrid>
                <a:gridCol w="1944216">
                  <a:extLst>
                    <a:ext uri="{9D8B030D-6E8A-4147-A177-3AD203B41FA5}">
                      <a16:colId xmlns:a16="http://schemas.microsoft.com/office/drawing/2014/main" val="20000"/>
                    </a:ext>
                  </a:extLst>
                </a:gridCol>
                <a:gridCol w="1794594">
                  <a:extLst>
                    <a:ext uri="{9D8B030D-6E8A-4147-A177-3AD203B41FA5}">
                      <a16:colId xmlns:a16="http://schemas.microsoft.com/office/drawing/2014/main" val="20001"/>
                    </a:ext>
                  </a:extLst>
                </a:gridCol>
                <a:gridCol w="1988991">
                  <a:extLst>
                    <a:ext uri="{9D8B030D-6E8A-4147-A177-3AD203B41FA5}">
                      <a16:colId xmlns:a16="http://schemas.microsoft.com/office/drawing/2014/main" val="20002"/>
                    </a:ext>
                  </a:extLst>
                </a:gridCol>
                <a:gridCol w="1987448">
                  <a:extLst>
                    <a:ext uri="{9D8B030D-6E8A-4147-A177-3AD203B41FA5}">
                      <a16:colId xmlns:a16="http://schemas.microsoft.com/office/drawing/2014/main" val="20003"/>
                    </a:ext>
                  </a:extLst>
                </a:gridCol>
              </a:tblGrid>
              <a:tr h="609853">
                <a:tc>
                  <a:txBody>
                    <a:bodyPr/>
                    <a:lstStyle/>
                    <a:p>
                      <a:pPr algn="ctr">
                        <a:spcAft>
                          <a:spcPts val="0"/>
                        </a:spcAft>
                      </a:pPr>
                      <a:r>
                        <a:rPr lang="nl-NL" sz="1600" dirty="0">
                          <a:effectLst/>
                        </a:rPr>
                        <a:t>Type vraag</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dirty="0">
                          <a:effectLst/>
                        </a:rPr>
                        <a:t>Categorisch</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a:effectLst/>
                        </a:rPr>
                        <a:t>Ordinaal</a:t>
                      </a:r>
                      <a:endParaRPr lang="nl-BE" sz="1600">
                        <a:effectLst/>
                        <a:latin typeface="Times New Roman"/>
                        <a:ea typeface="Times New Roman"/>
                      </a:endParaRPr>
                    </a:p>
                  </a:txBody>
                  <a:tcPr marL="68580" marR="68580" marT="0" marB="0" anchor="ctr"/>
                </a:tc>
                <a:tc>
                  <a:txBody>
                    <a:bodyPr/>
                    <a:lstStyle/>
                    <a:p>
                      <a:pPr algn="ctr">
                        <a:spcAft>
                          <a:spcPts val="0"/>
                        </a:spcAft>
                      </a:pPr>
                      <a:r>
                        <a:rPr lang="nl-NL" sz="1600">
                          <a:effectLst/>
                        </a:rPr>
                        <a:t>Interval</a:t>
                      </a:r>
                      <a:endParaRPr lang="nl-BE" sz="1600">
                        <a:effectLst/>
                        <a:latin typeface="Times New Roman"/>
                        <a:ea typeface="Times New Roman"/>
                      </a:endParaRPr>
                    </a:p>
                  </a:txBody>
                  <a:tcPr marL="68580" marR="68580" marT="0" marB="0" anchor="ctr"/>
                </a:tc>
                <a:extLst>
                  <a:ext uri="{0D108BD9-81ED-4DB2-BD59-A6C34878D82A}">
                    <a16:rowId xmlns:a16="http://schemas.microsoft.com/office/drawing/2014/main" val="10000"/>
                  </a:ext>
                </a:extLst>
              </a:tr>
              <a:tr h="830307">
                <a:tc>
                  <a:txBody>
                    <a:bodyPr/>
                    <a:lstStyle/>
                    <a:p>
                      <a:pPr>
                        <a:spcAft>
                          <a:spcPts val="0"/>
                        </a:spcAft>
                      </a:pPr>
                      <a:r>
                        <a:rPr lang="nl-NL" sz="1600" dirty="0" smtClean="0">
                          <a:effectLst/>
                        </a:rPr>
                        <a:t>Frequentievraag</a:t>
                      </a:r>
                      <a:endParaRPr lang="nl-BE" sz="1600" dirty="0">
                        <a:effectLst/>
                        <a:latin typeface="Times New Roman"/>
                        <a:ea typeface="Times New Roman"/>
                      </a:endParaRPr>
                    </a:p>
                  </a:txBody>
                  <a:tcPr marL="68580" marR="68580" marT="0" marB="0" anchor="ctr">
                    <a:solidFill>
                      <a:schemeClr val="accent1">
                        <a:lumMod val="50000"/>
                      </a:schemeClr>
                    </a:solidFill>
                  </a:tcPr>
                </a:tc>
                <a:tc gridSpan="3">
                  <a:txBody>
                    <a:bodyPr/>
                    <a:lstStyle/>
                    <a:p>
                      <a:pPr algn="ctr">
                        <a:spcAft>
                          <a:spcPts val="0"/>
                        </a:spcAft>
                      </a:pPr>
                      <a:r>
                        <a:rPr lang="nl-NL" sz="1600" dirty="0" smtClean="0">
                          <a:effectLst/>
                        </a:rPr>
                        <a:t>Frequentie of proportie</a:t>
                      </a:r>
                      <a:endParaRPr lang="nl-BE" sz="1600" dirty="0">
                        <a:effectLst/>
                        <a:latin typeface="Times New Roman"/>
                        <a:ea typeface="Times New Roman"/>
                      </a:endParaRPr>
                    </a:p>
                  </a:txBody>
                  <a:tcPr marL="68580" marR="68580" marT="0" marB="0" anchor="ctr">
                    <a:solidFill>
                      <a:schemeClr val="accent1">
                        <a:lumMod val="50000"/>
                      </a:schemeClr>
                    </a:solidFill>
                  </a:tcPr>
                </a:tc>
                <a:tc hMerge="1">
                  <a:txBody>
                    <a:bodyPr/>
                    <a:lstStyle/>
                    <a:p>
                      <a:endParaRPr lang="nl-BE"/>
                    </a:p>
                  </a:txBody>
                  <a:tcPr/>
                </a:tc>
                <a:tc hMerge="1">
                  <a:txBody>
                    <a:bodyPr/>
                    <a:lstStyle/>
                    <a:p>
                      <a:endParaRPr lang="nl-BE"/>
                    </a:p>
                  </a:txBody>
                  <a:tcPr/>
                </a:tc>
                <a:extLst>
                  <a:ext uri="{0D108BD9-81ED-4DB2-BD59-A6C34878D82A}">
                    <a16:rowId xmlns:a16="http://schemas.microsoft.com/office/drawing/2014/main" val="10001"/>
                  </a:ext>
                </a:extLst>
              </a:tr>
              <a:tr h="909701">
                <a:tc>
                  <a:txBody>
                    <a:bodyPr/>
                    <a:lstStyle/>
                    <a:p>
                      <a:pPr>
                        <a:spcAft>
                          <a:spcPts val="0"/>
                        </a:spcAft>
                      </a:pPr>
                      <a:r>
                        <a:rPr lang="nl-NL" sz="1600" dirty="0">
                          <a:effectLst/>
                        </a:rPr>
                        <a:t>Centrale tendens en spreiding</a:t>
                      </a:r>
                      <a:endParaRPr lang="nl-BE" sz="1600" dirty="0">
                        <a:effectLst/>
                        <a:latin typeface="Times New Roman"/>
                        <a:ea typeface="Times New Roman"/>
                      </a:endParaRPr>
                    </a:p>
                  </a:txBody>
                  <a:tcPr marL="68580" marR="68580" marT="0" marB="0" anchor="ctr">
                    <a:lnB w="38100" cap="flat" cmpd="sng" algn="ctr">
                      <a:solidFill>
                        <a:schemeClr val="bg1"/>
                      </a:solidFill>
                      <a:prstDash val="solid"/>
                      <a:round/>
                      <a:headEnd type="none" w="med" len="med"/>
                      <a:tailEnd type="none" w="med" len="med"/>
                    </a:lnB>
                  </a:tcPr>
                </a:tc>
                <a:tc>
                  <a:txBody>
                    <a:bodyPr/>
                    <a:lstStyle/>
                    <a:p>
                      <a:pPr algn="ctr">
                        <a:spcAft>
                          <a:spcPts val="0"/>
                        </a:spcAft>
                      </a:pPr>
                      <a:r>
                        <a:rPr lang="nl-NL" sz="1600" dirty="0">
                          <a:effectLst/>
                        </a:rPr>
                        <a:t>Modus</a:t>
                      </a:r>
                      <a:endParaRPr lang="nl-BE" sz="1600" dirty="0">
                        <a:effectLst/>
                        <a:latin typeface="Times New Roman"/>
                        <a:ea typeface="Times New Roman"/>
                      </a:endParaRPr>
                    </a:p>
                  </a:txBody>
                  <a:tcPr marL="68580" marR="68580" marT="0" marB="0" anchor="ctr">
                    <a:lnB w="38100" cap="flat" cmpd="sng" algn="ctr">
                      <a:solidFill>
                        <a:schemeClr val="bg1"/>
                      </a:solidFill>
                      <a:prstDash val="solid"/>
                      <a:round/>
                      <a:headEnd type="none" w="med" len="med"/>
                      <a:tailEnd type="none" w="med" len="med"/>
                    </a:lnB>
                  </a:tcPr>
                </a:tc>
                <a:tc>
                  <a:txBody>
                    <a:bodyPr/>
                    <a:lstStyle/>
                    <a:p>
                      <a:pPr algn="ctr">
                        <a:spcAft>
                          <a:spcPts val="0"/>
                        </a:spcAft>
                      </a:pPr>
                      <a:r>
                        <a:rPr lang="nl-NL" sz="1600" dirty="0">
                          <a:effectLst/>
                        </a:rPr>
                        <a:t>Mediaan &amp; Bereik</a:t>
                      </a:r>
                      <a:endParaRPr lang="nl-BE" sz="1600" dirty="0">
                        <a:effectLst/>
                        <a:latin typeface="Times New Roman"/>
                        <a:ea typeface="Times New Roman"/>
                      </a:endParaRPr>
                    </a:p>
                  </a:txBody>
                  <a:tcPr marL="68580" marR="68580" marT="0" marB="0" anchor="ctr">
                    <a:lnB w="38100" cap="flat" cmpd="sng" algn="ctr">
                      <a:solidFill>
                        <a:schemeClr val="bg1"/>
                      </a:solidFill>
                      <a:prstDash val="solid"/>
                      <a:round/>
                      <a:headEnd type="none" w="med" len="med"/>
                      <a:tailEnd type="none" w="med" len="med"/>
                    </a:lnB>
                  </a:tcPr>
                </a:tc>
                <a:tc>
                  <a:txBody>
                    <a:bodyPr/>
                    <a:lstStyle/>
                    <a:p>
                      <a:pPr algn="ctr">
                        <a:spcAft>
                          <a:spcPts val="0"/>
                        </a:spcAft>
                      </a:pPr>
                      <a:r>
                        <a:rPr lang="nl-NL" sz="1600" dirty="0">
                          <a:effectLst/>
                        </a:rPr>
                        <a:t>Gemiddelde &amp; Standaarddeviatie</a:t>
                      </a:r>
                      <a:endParaRPr lang="nl-BE" sz="1600" dirty="0">
                        <a:effectLst/>
                        <a:latin typeface="Times New Roman"/>
                        <a:ea typeface="Times New Roman"/>
                      </a:endParaRPr>
                    </a:p>
                  </a:txBody>
                  <a:tcPr marL="68580" marR="68580" marT="0" marB="0" anchor="ctr">
                    <a:lnB w="381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2"/>
                  </a:ext>
                </a:extLst>
              </a:tr>
              <a:tr h="864096">
                <a:tc>
                  <a:txBody>
                    <a:bodyPr/>
                    <a:lstStyle/>
                    <a:p>
                      <a:pPr>
                        <a:spcAft>
                          <a:spcPts val="0"/>
                        </a:spcAft>
                      </a:pPr>
                      <a:r>
                        <a:rPr lang="nl-NL" sz="1600" dirty="0" smtClean="0">
                          <a:effectLst/>
                        </a:rPr>
                        <a:t>Verschilvraag</a:t>
                      </a:r>
                      <a:endParaRPr lang="nl-BE" sz="1600" dirty="0">
                        <a:effectLst/>
                      </a:endParaRPr>
                    </a:p>
                  </a:txBody>
                  <a:tcPr marL="68580" marR="68580" marT="0" marB="0" anchor="ctr">
                    <a:lnT w="38100" cap="flat" cmpd="sng" algn="ctr">
                      <a:solidFill>
                        <a:schemeClr val="bg1"/>
                      </a:solidFill>
                      <a:prstDash val="solid"/>
                      <a:round/>
                      <a:headEnd type="none" w="med" len="med"/>
                      <a:tailEnd type="none" w="med" len="med"/>
                    </a:lnT>
                  </a:tcPr>
                </a:tc>
                <a:tc gridSpan="2">
                  <a:txBody>
                    <a:bodyPr/>
                    <a:lstStyle/>
                    <a:p>
                      <a:pPr algn="ctr">
                        <a:spcAft>
                          <a:spcPts val="0"/>
                        </a:spcAft>
                      </a:pPr>
                      <a:r>
                        <a:rPr lang="nl-NL" sz="1600" dirty="0">
                          <a:effectLst/>
                        </a:rPr>
                        <a:t>Verschil in proportie (Aantallen)</a:t>
                      </a:r>
                      <a:endParaRPr lang="nl-BE" sz="1600" dirty="0">
                        <a:effectLst/>
                        <a:latin typeface="Times New Roman"/>
                        <a:ea typeface="Times New Roman"/>
                      </a:endParaRPr>
                    </a:p>
                  </a:txBody>
                  <a:tcPr marL="68580" marR="68580" marT="0" marB="0" anchor="ctr">
                    <a:lnT w="38100" cap="flat" cmpd="sng" algn="ctr">
                      <a:solidFill>
                        <a:schemeClr val="bg1"/>
                      </a:solidFill>
                      <a:prstDash val="solid"/>
                      <a:round/>
                      <a:headEnd type="none" w="med" len="med"/>
                      <a:tailEnd type="none" w="med" len="med"/>
                    </a:lnT>
                  </a:tcPr>
                </a:tc>
                <a:tc hMerge="1">
                  <a:txBody>
                    <a:bodyPr/>
                    <a:lstStyle/>
                    <a:p>
                      <a:endParaRPr lang="nl-BE"/>
                    </a:p>
                  </a:txBody>
                  <a:tcPr/>
                </a:tc>
                <a:tc>
                  <a:txBody>
                    <a:bodyPr/>
                    <a:lstStyle/>
                    <a:p>
                      <a:pPr algn="ctr">
                        <a:spcAft>
                          <a:spcPts val="0"/>
                        </a:spcAft>
                      </a:pPr>
                      <a:r>
                        <a:rPr lang="nl-NL" sz="1600" dirty="0">
                          <a:effectLst/>
                        </a:rPr>
                        <a:t>Verschil in gemiddelde</a:t>
                      </a:r>
                      <a:endParaRPr lang="nl-BE" sz="1600" dirty="0">
                        <a:effectLst/>
                        <a:latin typeface="Times New Roman"/>
                        <a:ea typeface="Times New Roman"/>
                      </a:endParaRPr>
                    </a:p>
                  </a:txBody>
                  <a:tcPr marL="68580" marR="68580" marT="0" marB="0" anchor="ctr">
                    <a:lnT w="381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10003"/>
                  </a:ext>
                </a:extLst>
              </a:tr>
              <a:tr h="835293">
                <a:tc>
                  <a:txBody>
                    <a:bodyPr/>
                    <a:lstStyle/>
                    <a:p>
                      <a:pPr>
                        <a:spcAft>
                          <a:spcPts val="0"/>
                        </a:spcAft>
                      </a:pPr>
                      <a:r>
                        <a:rPr lang="nl-NL" sz="1600" dirty="0" smtClean="0">
                          <a:effectLst/>
                        </a:rPr>
                        <a:t>Verbandvraag</a:t>
                      </a:r>
                      <a:endParaRPr lang="nl-BE" sz="1600" dirty="0">
                        <a:effectLst/>
                      </a:endParaRPr>
                    </a:p>
                    <a:p>
                      <a:pPr>
                        <a:spcAft>
                          <a:spcPts val="0"/>
                        </a:spcAft>
                      </a:pPr>
                      <a:endParaRPr lang="nl-BE" sz="1600" dirty="0">
                        <a:effectLst/>
                        <a:latin typeface="Times New Roman"/>
                        <a:ea typeface="Times New Roman"/>
                      </a:endParaRPr>
                    </a:p>
                  </a:txBody>
                  <a:tcPr marL="68580" marR="68580" marT="0" marB="0" anchor="ctr"/>
                </a:tc>
                <a:tc>
                  <a:txBody>
                    <a:bodyPr/>
                    <a:lstStyle/>
                    <a:p>
                      <a:pPr algn="ctr">
                        <a:spcAft>
                          <a:spcPts val="0"/>
                        </a:spcAft>
                      </a:pPr>
                      <a:endParaRPr lang="nl-BE" sz="1600" dirty="0">
                        <a:effectLst/>
                        <a:latin typeface="Times New Roman"/>
                        <a:ea typeface="Times New Roman"/>
                      </a:endParaRPr>
                    </a:p>
                  </a:txBody>
                  <a:tcPr marL="68580" marR="68580" marT="0" marB="0" anchor="ctr"/>
                </a:tc>
                <a:tc>
                  <a:txBody>
                    <a:bodyPr/>
                    <a:lstStyle/>
                    <a:p>
                      <a:pPr algn="ctr">
                        <a:spcAft>
                          <a:spcPts val="0"/>
                        </a:spcAft>
                      </a:pPr>
                      <a:endParaRPr lang="nl-BE" sz="1600" dirty="0">
                        <a:effectLst/>
                        <a:latin typeface="Times New Roman"/>
                        <a:ea typeface="Times New Roman"/>
                      </a:endParaRPr>
                    </a:p>
                  </a:txBody>
                  <a:tcPr marL="68580" marR="68580" marT="0" marB="0" anchor="ctr"/>
                </a:tc>
                <a:tc>
                  <a:txBody>
                    <a:bodyPr/>
                    <a:lstStyle/>
                    <a:p>
                      <a:pPr algn="ctr">
                        <a:spcAft>
                          <a:spcPts val="0"/>
                        </a:spcAft>
                      </a:pPr>
                      <a:r>
                        <a:rPr lang="en-US" sz="1600" dirty="0">
                          <a:effectLst/>
                        </a:rPr>
                        <a:t>Pearson </a:t>
                      </a:r>
                      <a:r>
                        <a:rPr lang="en-US" sz="1600" dirty="0" err="1">
                          <a:effectLst/>
                        </a:rPr>
                        <a:t>correlatie</a:t>
                      </a:r>
                      <a:endParaRPr lang="nl-BE" sz="1600" dirty="0">
                        <a:effectLst/>
                        <a:latin typeface="Times New Roman"/>
                        <a:ea typeface="Times New Roman"/>
                      </a:endParaRPr>
                    </a:p>
                  </a:txBody>
                  <a:tcPr marL="68580" marR="68580" marT="0" marB="0"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1776009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dirty="0" smtClean="0"/>
              <a:t>Frequentievraag</a:t>
            </a:r>
            <a:endParaRPr lang="nl-BE" dirty="0"/>
          </a:p>
        </p:txBody>
      </p:sp>
      <p:sp>
        <p:nvSpPr>
          <p:cNvPr id="3" name="Tijdelijke aanduiding voor inhoud 2"/>
          <p:cNvSpPr>
            <a:spLocks noGrp="1"/>
          </p:cNvSpPr>
          <p:nvPr>
            <p:ph idx="1"/>
          </p:nvPr>
        </p:nvSpPr>
        <p:spPr/>
        <p:txBody>
          <a:bodyPr/>
          <a:lstStyle/>
          <a:p>
            <a:r>
              <a:rPr lang="nl-BE" dirty="0"/>
              <a:t>T</a:t>
            </a:r>
            <a:r>
              <a:rPr lang="nl-BE" dirty="0" smtClean="0"/>
              <a:t>abel</a:t>
            </a:r>
          </a:p>
          <a:p>
            <a:endParaRPr lang="nl-BE" dirty="0"/>
          </a:p>
          <a:p>
            <a:endParaRPr lang="nl-BE" dirty="0" smtClean="0"/>
          </a:p>
          <a:p>
            <a:r>
              <a:rPr lang="nl-BE" dirty="0" smtClean="0"/>
              <a:t>Kolomdiagram</a:t>
            </a:r>
          </a:p>
          <a:p>
            <a:endParaRPr lang="nl-BE" dirty="0"/>
          </a:p>
          <a:p>
            <a:endParaRPr lang="nl-BE" dirty="0" smtClean="0"/>
          </a:p>
          <a:p>
            <a:r>
              <a:rPr lang="nl-BE" dirty="0" smtClean="0"/>
              <a:t>Taartdiagram</a:t>
            </a:r>
            <a:endParaRPr lang="nl-BE" dirty="0"/>
          </a:p>
        </p:txBody>
      </p:sp>
      <p:graphicFrame>
        <p:nvGraphicFramePr>
          <p:cNvPr id="9" name="Grafiek 8"/>
          <p:cNvGraphicFramePr>
            <a:graphicFrameLocks/>
          </p:cNvGraphicFramePr>
          <p:nvPr>
            <p:extLst/>
          </p:nvPr>
        </p:nvGraphicFramePr>
        <p:xfrm>
          <a:off x="6228184" y="2996952"/>
          <a:ext cx="2448271" cy="17316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Grafiek 9"/>
          <p:cNvGraphicFramePr>
            <a:graphicFrameLocks/>
          </p:cNvGraphicFramePr>
          <p:nvPr>
            <p:extLst/>
          </p:nvPr>
        </p:nvGraphicFramePr>
        <p:xfrm>
          <a:off x="5724128" y="4797152"/>
          <a:ext cx="2990081" cy="151561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Tabel 10"/>
          <p:cNvGraphicFramePr>
            <a:graphicFrameLocks noGrp="1"/>
          </p:cNvGraphicFramePr>
          <p:nvPr>
            <p:extLst/>
          </p:nvPr>
        </p:nvGraphicFramePr>
        <p:xfrm>
          <a:off x="6372200" y="1700808"/>
          <a:ext cx="2304256" cy="1080120"/>
        </p:xfrm>
        <a:graphic>
          <a:graphicData uri="http://schemas.openxmlformats.org/drawingml/2006/table">
            <a:tbl>
              <a:tblPr firstRow="1">
                <a:tableStyleId>{21E4AEA4-8DFA-4A89-87EB-49C32662AFE0}</a:tableStyleId>
              </a:tblPr>
              <a:tblGrid>
                <a:gridCol w="1040632">
                  <a:extLst>
                    <a:ext uri="{9D8B030D-6E8A-4147-A177-3AD203B41FA5}">
                      <a16:colId xmlns:a16="http://schemas.microsoft.com/office/drawing/2014/main" val="20000"/>
                    </a:ext>
                  </a:extLst>
                </a:gridCol>
                <a:gridCol w="1263624">
                  <a:extLst>
                    <a:ext uri="{9D8B030D-6E8A-4147-A177-3AD203B41FA5}">
                      <a16:colId xmlns:a16="http://schemas.microsoft.com/office/drawing/2014/main" val="20001"/>
                    </a:ext>
                  </a:extLst>
                </a:gridCol>
              </a:tblGrid>
              <a:tr h="216024">
                <a:tc>
                  <a:txBody>
                    <a:bodyPr/>
                    <a:lstStyle/>
                    <a:p>
                      <a:pPr algn="l" fontAlgn="b"/>
                      <a:r>
                        <a:rPr lang="nl-BE" sz="1000" u="none" strike="noStrike" dirty="0" smtClean="0">
                          <a:effectLst/>
                        </a:rPr>
                        <a:t>Leeftijd</a:t>
                      </a:r>
                      <a:endParaRPr lang="nl-BE" sz="1000" b="1" i="0" u="none" strike="noStrike" dirty="0">
                        <a:solidFill>
                          <a:srgbClr val="000000"/>
                        </a:solidFill>
                        <a:effectLst/>
                        <a:latin typeface="Arial"/>
                      </a:endParaRPr>
                    </a:p>
                  </a:txBody>
                  <a:tcPr marL="0" marR="0" marT="0" marB="0" anchor="b"/>
                </a:tc>
                <a:tc>
                  <a:txBody>
                    <a:bodyPr/>
                    <a:lstStyle/>
                    <a:p>
                      <a:pPr algn="r" fontAlgn="b"/>
                      <a:r>
                        <a:rPr lang="nl-BE" sz="1000" u="none" strike="noStrike" dirty="0" smtClean="0">
                          <a:effectLst/>
                        </a:rPr>
                        <a:t>Frequentie</a:t>
                      </a:r>
                      <a:endParaRPr lang="nl-BE" sz="1000" b="1" i="0" u="none" strike="noStrike" dirty="0">
                        <a:solidFill>
                          <a:srgbClr val="000000"/>
                        </a:solidFill>
                        <a:effectLst/>
                        <a:latin typeface="Arial"/>
                      </a:endParaRPr>
                    </a:p>
                  </a:txBody>
                  <a:tcPr marL="0" marR="0" marT="0" marB="0" anchor="b"/>
                </a:tc>
                <a:extLst>
                  <a:ext uri="{0D108BD9-81ED-4DB2-BD59-A6C34878D82A}">
                    <a16:rowId xmlns:a16="http://schemas.microsoft.com/office/drawing/2014/main" val="10000"/>
                  </a:ext>
                </a:extLst>
              </a:tr>
              <a:tr h="216024">
                <a:tc>
                  <a:txBody>
                    <a:bodyPr/>
                    <a:lstStyle/>
                    <a:p>
                      <a:pPr algn="l" fontAlgn="b"/>
                      <a:r>
                        <a:rPr lang="nl-BE" sz="1000" u="none" strike="noStrike" dirty="0">
                          <a:effectLst/>
                        </a:rPr>
                        <a:t>17</a:t>
                      </a:r>
                      <a:endParaRPr lang="nl-BE" sz="1000" b="0" i="0" u="none" strike="noStrike" dirty="0">
                        <a:effectLst/>
                        <a:latin typeface="Arial"/>
                      </a:endParaRPr>
                    </a:p>
                  </a:txBody>
                  <a:tcPr marL="0" marR="0" marT="0" marB="0" anchor="b"/>
                </a:tc>
                <a:tc>
                  <a:txBody>
                    <a:bodyPr/>
                    <a:lstStyle/>
                    <a:p>
                      <a:pPr algn="r" fontAlgn="b"/>
                      <a:r>
                        <a:rPr lang="nl-BE" sz="1000" u="none" strike="noStrike">
                          <a:effectLst/>
                        </a:rPr>
                        <a:t>2</a:t>
                      </a:r>
                      <a:endParaRPr lang="nl-BE" sz="1000" b="0" i="0" u="none" strike="noStrike">
                        <a:effectLst/>
                        <a:latin typeface="Arial"/>
                      </a:endParaRPr>
                    </a:p>
                  </a:txBody>
                  <a:tcPr marL="0" marR="0" marT="0" marB="0" anchor="b"/>
                </a:tc>
                <a:extLst>
                  <a:ext uri="{0D108BD9-81ED-4DB2-BD59-A6C34878D82A}">
                    <a16:rowId xmlns:a16="http://schemas.microsoft.com/office/drawing/2014/main" val="10001"/>
                  </a:ext>
                </a:extLst>
              </a:tr>
              <a:tr h="216024">
                <a:tc>
                  <a:txBody>
                    <a:bodyPr/>
                    <a:lstStyle/>
                    <a:p>
                      <a:pPr algn="l" fontAlgn="b"/>
                      <a:r>
                        <a:rPr lang="nl-BE" sz="1000" u="none" strike="noStrike" dirty="0">
                          <a:effectLst/>
                        </a:rPr>
                        <a:t>18</a:t>
                      </a:r>
                      <a:endParaRPr lang="nl-BE" sz="1000" b="0" i="0" u="none" strike="noStrike" dirty="0">
                        <a:effectLst/>
                        <a:latin typeface="Arial"/>
                      </a:endParaRPr>
                    </a:p>
                  </a:txBody>
                  <a:tcPr marL="0" marR="0" marT="0" marB="0" anchor="b"/>
                </a:tc>
                <a:tc>
                  <a:txBody>
                    <a:bodyPr/>
                    <a:lstStyle/>
                    <a:p>
                      <a:pPr algn="r" fontAlgn="b"/>
                      <a:r>
                        <a:rPr lang="nl-BE" sz="1000" u="none" strike="noStrike" dirty="0">
                          <a:effectLst/>
                        </a:rPr>
                        <a:t>3</a:t>
                      </a:r>
                      <a:endParaRPr lang="nl-BE" sz="1000" b="0" i="0" u="none" strike="noStrike" dirty="0">
                        <a:effectLst/>
                        <a:latin typeface="Arial"/>
                      </a:endParaRPr>
                    </a:p>
                  </a:txBody>
                  <a:tcPr marL="0" marR="0" marT="0" marB="0" anchor="b"/>
                </a:tc>
                <a:extLst>
                  <a:ext uri="{0D108BD9-81ED-4DB2-BD59-A6C34878D82A}">
                    <a16:rowId xmlns:a16="http://schemas.microsoft.com/office/drawing/2014/main" val="10002"/>
                  </a:ext>
                </a:extLst>
              </a:tr>
              <a:tr h="216024">
                <a:tc>
                  <a:txBody>
                    <a:bodyPr/>
                    <a:lstStyle/>
                    <a:p>
                      <a:pPr algn="l" fontAlgn="b"/>
                      <a:r>
                        <a:rPr lang="nl-BE" sz="1000" u="none" strike="noStrike">
                          <a:effectLst/>
                        </a:rPr>
                        <a:t>19</a:t>
                      </a:r>
                      <a:endParaRPr lang="nl-BE" sz="1000" b="0" i="0" u="none" strike="noStrike">
                        <a:effectLst/>
                        <a:latin typeface="Arial"/>
                      </a:endParaRPr>
                    </a:p>
                  </a:txBody>
                  <a:tcPr marL="0" marR="0" marT="0" marB="0" anchor="b"/>
                </a:tc>
                <a:tc>
                  <a:txBody>
                    <a:bodyPr/>
                    <a:lstStyle/>
                    <a:p>
                      <a:pPr algn="r" fontAlgn="b"/>
                      <a:r>
                        <a:rPr lang="nl-BE" sz="1000" u="none" strike="noStrike" dirty="0">
                          <a:effectLst/>
                        </a:rPr>
                        <a:t>1</a:t>
                      </a:r>
                      <a:endParaRPr lang="nl-BE" sz="1000" b="0" i="0" u="none" strike="noStrike" dirty="0">
                        <a:effectLst/>
                        <a:latin typeface="Arial"/>
                      </a:endParaRPr>
                    </a:p>
                  </a:txBody>
                  <a:tcPr marL="0" marR="0" marT="0" marB="0" anchor="b"/>
                </a:tc>
                <a:extLst>
                  <a:ext uri="{0D108BD9-81ED-4DB2-BD59-A6C34878D82A}">
                    <a16:rowId xmlns:a16="http://schemas.microsoft.com/office/drawing/2014/main" val="10003"/>
                  </a:ext>
                </a:extLst>
              </a:tr>
              <a:tr h="216024">
                <a:tc>
                  <a:txBody>
                    <a:bodyPr/>
                    <a:lstStyle/>
                    <a:p>
                      <a:pPr algn="l" fontAlgn="b"/>
                      <a:r>
                        <a:rPr lang="nl-BE" sz="1000" u="none" strike="noStrike">
                          <a:effectLst/>
                        </a:rPr>
                        <a:t>Eindtotaal</a:t>
                      </a:r>
                      <a:endParaRPr lang="nl-BE" sz="1000" b="1" i="0" u="none" strike="noStrike">
                        <a:solidFill>
                          <a:srgbClr val="000000"/>
                        </a:solidFill>
                        <a:effectLst/>
                        <a:latin typeface="Arial"/>
                      </a:endParaRPr>
                    </a:p>
                  </a:txBody>
                  <a:tcPr marL="0" marR="0" marT="0" marB="0" anchor="b"/>
                </a:tc>
                <a:tc>
                  <a:txBody>
                    <a:bodyPr/>
                    <a:lstStyle/>
                    <a:p>
                      <a:pPr algn="r" fontAlgn="b"/>
                      <a:r>
                        <a:rPr lang="nl-BE" sz="1000" u="none" strike="noStrike" dirty="0">
                          <a:effectLst/>
                        </a:rPr>
                        <a:t>6</a:t>
                      </a:r>
                      <a:endParaRPr lang="nl-BE" sz="1000" b="1" i="0" u="none" strike="noStrike" dirty="0">
                        <a:solidFill>
                          <a:srgbClr val="000000"/>
                        </a:solidFill>
                        <a:effectLst/>
                        <a:latin typeface="Arial"/>
                      </a:endParaRPr>
                    </a:p>
                  </a:txBody>
                  <a:tcPr marL="0" marR="0" marT="0" marB="0" anchor="b"/>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840217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smtClean="0"/>
              <a:t>Frequentievraag</a:t>
            </a:r>
            <a:br>
              <a:rPr lang="nl-BE" dirty="0" smtClean="0"/>
            </a:br>
            <a:r>
              <a:rPr lang="nl-BE" i="1" dirty="0" smtClean="0"/>
              <a:t>Voorbeeld</a:t>
            </a:r>
            <a:endParaRPr lang="nl-BE" i="1" dirty="0"/>
          </a:p>
        </p:txBody>
      </p:sp>
      <p:graphicFrame>
        <p:nvGraphicFramePr>
          <p:cNvPr id="5" name="chart8.xml"/>
          <p:cNvGraphicFramePr>
            <a:graphicFrameLocks noGrp="1"/>
          </p:cNvGraphicFramePr>
          <p:nvPr>
            <p:ph idx="1"/>
            <p:extLst>
              <p:ext uri="{D42A27DB-BD31-4B8C-83A1-F6EECF244321}">
                <p14:modId xmlns:p14="http://schemas.microsoft.com/office/powerpoint/2010/main" val="1722808177"/>
              </p:ext>
            </p:extLst>
          </p:nvPr>
        </p:nvGraphicFramePr>
        <p:xfrm>
          <a:off x="685800" y="1981200"/>
          <a:ext cx="7772400" cy="4114800"/>
        </p:xfrm>
        <a:graphic>
          <a:graphicData uri="http://schemas.openxmlformats.org/drawingml/2006/chart">
            <c:chart xmlns:c="http://schemas.openxmlformats.org/drawingml/2006/chart" xmlns:r="http://schemas.openxmlformats.org/officeDocument/2006/relationships" r:id="rId3"/>
          </a:graphicData>
        </a:graphic>
      </p:graphicFrame>
      <p:sp>
        <p:nvSpPr>
          <p:cNvPr id="6" name="Tekstvak 5"/>
          <p:cNvSpPr txBox="1"/>
          <p:nvPr/>
        </p:nvSpPr>
        <p:spPr>
          <a:xfrm>
            <a:off x="539552" y="1844824"/>
            <a:ext cx="5112568" cy="400110"/>
          </a:xfrm>
          <a:prstGeom prst="rect">
            <a:avLst/>
          </a:prstGeom>
          <a:noFill/>
        </p:spPr>
        <p:txBody>
          <a:bodyPr wrap="square" rtlCol="0">
            <a:spAutoFit/>
          </a:bodyPr>
          <a:lstStyle/>
          <a:p>
            <a:r>
              <a:rPr lang="nl-BE" dirty="0" smtClean="0"/>
              <a:t>I.2.5. Interne en externe leerlingenstromen</a:t>
            </a:r>
            <a:endParaRPr lang="nl-BE" dirty="0"/>
          </a:p>
        </p:txBody>
      </p:sp>
    </p:spTree>
    <p:extLst>
      <p:ext uri="{BB962C8B-B14F-4D97-AF65-F5344CB8AC3E}">
        <p14:creationId xmlns:p14="http://schemas.microsoft.com/office/powerpoint/2010/main" val="7288153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smtClean="0"/>
              <a:t>Frequentievraag</a:t>
            </a:r>
            <a:br>
              <a:rPr lang="nl-BE" dirty="0" smtClean="0"/>
            </a:br>
            <a:r>
              <a:rPr lang="nl-BE" i="1" dirty="0" smtClean="0"/>
              <a:t>voorbeeld</a:t>
            </a:r>
            <a:endParaRPr lang="nl-BE" i="1" dirty="0"/>
          </a:p>
        </p:txBody>
      </p:sp>
      <p:graphicFrame>
        <p:nvGraphicFramePr>
          <p:cNvPr id="4" name="chart2.xml"/>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2792863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smtClean="0"/>
              <a:t>Frequentievraag</a:t>
            </a:r>
            <a:br>
              <a:rPr lang="nl-BE" dirty="0" smtClean="0"/>
            </a:br>
            <a:r>
              <a:rPr lang="nl-BE" i="1" dirty="0" smtClean="0"/>
              <a:t>Verdeling </a:t>
            </a:r>
            <a:r>
              <a:rPr lang="nl-BE" i="1" dirty="0" smtClean="0"/>
              <a:t>- vorm</a:t>
            </a:r>
            <a:endParaRPr lang="nl-BE" i="1" dirty="0"/>
          </a:p>
        </p:txBody>
      </p:sp>
      <p:graphicFrame>
        <p:nvGraphicFramePr>
          <p:cNvPr id="5" name="Tijdelijke aanduiding voor inhoud 4"/>
          <p:cNvGraphicFramePr>
            <a:graphicFrameLocks noGrp="1"/>
          </p:cNvGraphicFramePr>
          <p:nvPr>
            <p:ph idx="1"/>
            <p:extLst>
              <p:ext uri="{D42A27DB-BD31-4B8C-83A1-F6EECF244321}">
                <p14:modId xmlns:p14="http://schemas.microsoft.com/office/powerpoint/2010/main" val="2942318462"/>
              </p:ext>
            </p:extLst>
          </p:nvPr>
        </p:nvGraphicFramePr>
        <p:xfrm>
          <a:off x="685800" y="1981200"/>
          <a:ext cx="7772400" cy="41148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96241242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71600" y="188640"/>
            <a:ext cx="7715250" cy="1584176"/>
          </a:xfrm>
        </p:spPr>
        <p:txBody>
          <a:bodyPr/>
          <a:lstStyle/>
          <a:p>
            <a:r>
              <a:rPr lang="nl-BE" dirty="0" smtClean="0"/>
              <a:t>Analyseplan</a:t>
            </a:r>
            <a:endParaRPr lang="nl-BE" dirty="0"/>
          </a:p>
        </p:txBody>
      </p:sp>
      <p:sp>
        <p:nvSpPr>
          <p:cNvPr id="3" name="Tijdelijke aanduiding voor inhoud 2"/>
          <p:cNvSpPr>
            <a:spLocks noGrp="1"/>
          </p:cNvSpPr>
          <p:nvPr>
            <p:ph idx="1"/>
          </p:nvPr>
        </p:nvSpPr>
        <p:spPr>
          <a:xfrm>
            <a:off x="971550" y="1412776"/>
            <a:ext cx="7715250" cy="4713387"/>
          </a:xfrm>
        </p:spPr>
        <p:txBody>
          <a:bodyPr/>
          <a:lstStyle/>
          <a:p>
            <a:pPr marL="0" indent="0">
              <a:buNone/>
            </a:pPr>
            <a:endParaRPr lang="nl-BE" dirty="0"/>
          </a:p>
          <a:p>
            <a:endParaRPr lang="nl-BE" dirty="0" smtClean="0"/>
          </a:p>
        </p:txBody>
      </p:sp>
      <p:graphicFrame>
        <p:nvGraphicFramePr>
          <p:cNvPr id="10" name="Tabel 9"/>
          <p:cNvGraphicFramePr>
            <a:graphicFrameLocks noGrp="1"/>
          </p:cNvGraphicFramePr>
          <p:nvPr>
            <p:extLst>
              <p:ext uri="{D42A27DB-BD31-4B8C-83A1-F6EECF244321}">
                <p14:modId xmlns:p14="http://schemas.microsoft.com/office/powerpoint/2010/main" val="2445317332"/>
              </p:ext>
            </p:extLst>
          </p:nvPr>
        </p:nvGraphicFramePr>
        <p:xfrm>
          <a:off x="1115616" y="1772816"/>
          <a:ext cx="7715249" cy="4049250"/>
        </p:xfrm>
        <a:graphic>
          <a:graphicData uri="http://schemas.openxmlformats.org/drawingml/2006/table">
            <a:tbl>
              <a:tblPr firstRow="1" firstCol="1">
                <a:tableStyleId>{21E4AEA4-8DFA-4A89-87EB-49C32662AFE0}</a:tableStyleId>
              </a:tblPr>
              <a:tblGrid>
                <a:gridCol w="1944216">
                  <a:extLst>
                    <a:ext uri="{9D8B030D-6E8A-4147-A177-3AD203B41FA5}">
                      <a16:colId xmlns:a16="http://schemas.microsoft.com/office/drawing/2014/main" val="20000"/>
                    </a:ext>
                  </a:extLst>
                </a:gridCol>
                <a:gridCol w="1794594">
                  <a:extLst>
                    <a:ext uri="{9D8B030D-6E8A-4147-A177-3AD203B41FA5}">
                      <a16:colId xmlns:a16="http://schemas.microsoft.com/office/drawing/2014/main" val="20001"/>
                    </a:ext>
                  </a:extLst>
                </a:gridCol>
                <a:gridCol w="1988991">
                  <a:extLst>
                    <a:ext uri="{9D8B030D-6E8A-4147-A177-3AD203B41FA5}">
                      <a16:colId xmlns:a16="http://schemas.microsoft.com/office/drawing/2014/main" val="20002"/>
                    </a:ext>
                  </a:extLst>
                </a:gridCol>
                <a:gridCol w="1987448">
                  <a:extLst>
                    <a:ext uri="{9D8B030D-6E8A-4147-A177-3AD203B41FA5}">
                      <a16:colId xmlns:a16="http://schemas.microsoft.com/office/drawing/2014/main" val="20003"/>
                    </a:ext>
                  </a:extLst>
                </a:gridCol>
              </a:tblGrid>
              <a:tr h="609853">
                <a:tc>
                  <a:txBody>
                    <a:bodyPr/>
                    <a:lstStyle/>
                    <a:p>
                      <a:pPr algn="ctr">
                        <a:spcAft>
                          <a:spcPts val="0"/>
                        </a:spcAft>
                      </a:pPr>
                      <a:r>
                        <a:rPr lang="nl-NL" sz="1600" dirty="0">
                          <a:effectLst/>
                        </a:rPr>
                        <a:t>Type vraag</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dirty="0">
                          <a:effectLst/>
                        </a:rPr>
                        <a:t>Categorisch</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a:effectLst/>
                        </a:rPr>
                        <a:t>Ordinaal</a:t>
                      </a:r>
                      <a:endParaRPr lang="nl-BE" sz="1600">
                        <a:effectLst/>
                        <a:latin typeface="Times New Roman"/>
                        <a:ea typeface="Times New Roman"/>
                      </a:endParaRPr>
                    </a:p>
                  </a:txBody>
                  <a:tcPr marL="68580" marR="68580" marT="0" marB="0" anchor="ctr"/>
                </a:tc>
                <a:tc>
                  <a:txBody>
                    <a:bodyPr/>
                    <a:lstStyle/>
                    <a:p>
                      <a:pPr algn="ctr">
                        <a:spcAft>
                          <a:spcPts val="0"/>
                        </a:spcAft>
                      </a:pPr>
                      <a:r>
                        <a:rPr lang="nl-NL" sz="1600">
                          <a:effectLst/>
                        </a:rPr>
                        <a:t>Interval</a:t>
                      </a:r>
                      <a:endParaRPr lang="nl-BE" sz="1600">
                        <a:effectLst/>
                        <a:latin typeface="Times New Roman"/>
                        <a:ea typeface="Times New Roman"/>
                      </a:endParaRPr>
                    </a:p>
                  </a:txBody>
                  <a:tcPr marL="68580" marR="68580" marT="0" marB="0" anchor="ctr"/>
                </a:tc>
                <a:extLst>
                  <a:ext uri="{0D108BD9-81ED-4DB2-BD59-A6C34878D82A}">
                    <a16:rowId xmlns:a16="http://schemas.microsoft.com/office/drawing/2014/main" val="10000"/>
                  </a:ext>
                </a:extLst>
              </a:tr>
              <a:tr h="830307">
                <a:tc>
                  <a:txBody>
                    <a:bodyPr/>
                    <a:lstStyle/>
                    <a:p>
                      <a:pPr>
                        <a:spcAft>
                          <a:spcPts val="0"/>
                        </a:spcAft>
                      </a:pPr>
                      <a:r>
                        <a:rPr lang="nl-NL" sz="1600" dirty="0" smtClean="0">
                          <a:effectLst/>
                        </a:rPr>
                        <a:t>Verdeling</a:t>
                      </a:r>
                      <a:endParaRPr lang="nl-BE" sz="1600" dirty="0">
                        <a:effectLst/>
                        <a:latin typeface="Times New Roman"/>
                        <a:ea typeface="Times New Roman"/>
                      </a:endParaRPr>
                    </a:p>
                  </a:txBody>
                  <a:tcPr marL="68580" marR="68580" marT="0" marB="0" anchor="ctr"/>
                </a:tc>
                <a:tc gridSpan="3">
                  <a:txBody>
                    <a:bodyPr/>
                    <a:lstStyle/>
                    <a:p>
                      <a:pPr algn="ctr">
                        <a:spcAft>
                          <a:spcPts val="0"/>
                        </a:spcAft>
                      </a:pPr>
                      <a:r>
                        <a:rPr lang="nl-NL" sz="1600" dirty="0" smtClean="0">
                          <a:effectLst/>
                        </a:rPr>
                        <a:t>Frequentie of proportie</a:t>
                      </a:r>
                      <a:endParaRPr lang="nl-BE" sz="1600" dirty="0">
                        <a:effectLst/>
                        <a:latin typeface="Times New Roman"/>
                        <a:ea typeface="Times New Roman"/>
                      </a:endParaRPr>
                    </a:p>
                  </a:txBody>
                  <a:tcPr marL="68580" marR="68580" marT="0" marB="0" anchor="ctr"/>
                </a:tc>
                <a:tc hMerge="1">
                  <a:txBody>
                    <a:bodyPr/>
                    <a:lstStyle/>
                    <a:p>
                      <a:endParaRPr lang="nl-BE"/>
                    </a:p>
                  </a:txBody>
                  <a:tcPr/>
                </a:tc>
                <a:tc hMerge="1">
                  <a:txBody>
                    <a:bodyPr/>
                    <a:lstStyle/>
                    <a:p>
                      <a:endParaRPr lang="nl-BE"/>
                    </a:p>
                  </a:txBody>
                  <a:tcPr/>
                </a:tc>
                <a:extLst>
                  <a:ext uri="{0D108BD9-81ED-4DB2-BD59-A6C34878D82A}">
                    <a16:rowId xmlns:a16="http://schemas.microsoft.com/office/drawing/2014/main" val="10001"/>
                  </a:ext>
                </a:extLst>
              </a:tr>
              <a:tr h="909701">
                <a:tc>
                  <a:txBody>
                    <a:bodyPr/>
                    <a:lstStyle/>
                    <a:p>
                      <a:pPr>
                        <a:spcAft>
                          <a:spcPts val="0"/>
                        </a:spcAft>
                      </a:pPr>
                      <a:r>
                        <a:rPr lang="nl-NL" sz="1600" dirty="0">
                          <a:effectLst/>
                        </a:rPr>
                        <a:t>Centrale tendens en spreiding</a:t>
                      </a:r>
                      <a:endParaRPr lang="nl-BE" sz="1600" dirty="0">
                        <a:effectLst/>
                        <a:latin typeface="Times New Roman"/>
                        <a:ea typeface="Times New Roman"/>
                      </a:endParaRPr>
                    </a:p>
                  </a:txBody>
                  <a:tcPr marL="68580" marR="68580" marT="0" marB="0" anchor="ctr">
                    <a:lnB w="38100" cap="flat" cmpd="sng" algn="ctr">
                      <a:solidFill>
                        <a:schemeClr val="bg1"/>
                      </a:solidFill>
                      <a:prstDash val="solid"/>
                      <a:round/>
                      <a:headEnd type="none" w="med" len="med"/>
                      <a:tailEnd type="none" w="med" len="med"/>
                    </a:lnB>
                    <a:solidFill>
                      <a:schemeClr val="accent1">
                        <a:lumMod val="50000"/>
                      </a:schemeClr>
                    </a:solidFill>
                  </a:tcPr>
                </a:tc>
                <a:tc>
                  <a:txBody>
                    <a:bodyPr/>
                    <a:lstStyle/>
                    <a:p>
                      <a:pPr algn="ctr">
                        <a:spcAft>
                          <a:spcPts val="0"/>
                        </a:spcAft>
                      </a:pPr>
                      <a:r>
                        <a:rPr lang="nl-NL" sz="1600" dirty="0">
                          <a:effectLst/>
                        </a:rPr>
                        <a:t>Modus</a:t>
                      </a:r>
                      <a:endParaRPr lang="nl-BE" sz="1600" dirty="0">
                        <a:effectLst/>
                        <a:latin typeface="Times New Roman"/>
                        <a:ea typeface="Times New Roman"/>
                      </a:endParaRPr>
                    </a:p>
                  </a:txBody>
                  <a:tcPr marL="68580" marR="68580" marT="0" marB="0" anchor="ctr">
                    <a:lnB w="38100" cap="flat" cmpd="sng" algn="ctr">
                      <a:solidFill>
                        <a:schemeClr val="bg1"/>
                      </a:solidFill>
                      <a:prstDash val="solid"/>
                      <a:round/>
                      <a:headEnd type="none" w="med" len="med"/>
                      <a:tailEnd type="none" w="med" len="med"/>
                    </a:lnB>
                    <a:solidFill>
                      <a:schemeClr val="accent1">
                        <a:lumMod val="50000"/>
                      </a:schemeClr>
                    </a:solidFill>
                  </a:tcPr>
                </a:tc>
                <a:tc>
                  <a:txBody>
                    <a:bodyPr/>
                    <a:lstStyle/>
                    <a:p>
                      <a:pPr algn="ctr">
                        <a:spcAft>
                          <a:spcPts val="0"/>
                        </a:spcAft>
                      </a:pPr>
                      <a:r>
                        <a:rPr lang="nl-NL" sz="1600" dirty="0">
                          <a:effectLst/>
                        </a:rPr>
                        <a:t>Mediaan &amp; Bereik</a:t>
                      </a:r>
                      <a:endParaRPr lang="nl-BE" sz="1600" dirty="0">
                        <a:effectLst/>
                        <a:latin typeface="Times New Roman"/>
                        <a:ea typeface="Times New Roman"/>
                      </a:endParaRPr>
                    </a:p>
                  </a:txBody>
                  <a:tcPr marL="68580" marR="68580" marT="0" marB="0" anchor="ctr">
                    <a:lnB w="38100" cap="flat" cmpd="sng" algn="ctr">
                      <a:solidFill>
                        <a:schemeClr val="bg1"/>
                      </a:solidFill>
                      <a:prstDash val="solid"/>
                      <a:round/>
                      <a:headEnd type="none" w="med" len="med"/>
                      <a:tailEnd type="none" w="med" len="med"/>
                    </a:lnB>
                    <a:solidFill>
                      <a:schemeClr val="accent1">
                        <a:lumMod val="50000"/>
                      </a:schemeClr>
                    </a:solidFill>
                  </a:tcPr>
                </a:tc>
                <a:tc>
                  <a:txBody>
                    <a:bodyPr/>
                    <a:lstStyle/>
                    <a:p>
                      <a:pPr algn="ctr">
                        <a:spcAft>
                          <a:spcPts val="0"/>
                        </a:spcAft>
                      </a:pPr>
                      <a:r>
                        <a:rPr lang="nl-NL" sz="1600" dirty="0">
                          <a:effectLst/>
                        </a:rPr>
                        <a:t>Gemiddelde &amp; Standaarddeviatie</a:t>
                      </a:r>
                      <a:endParaRPr lang="nl-BE" sz="1600" dirty="0">
                        <a:effectLst/>
                        <a:latin typeface="Times New Roman"/>
                        <a:ea typeface="Times New Roman"/>
                      </a:endParaRPr>
                    </a:p>
                  </a:txBody>
                  <a:tcPr marL="68580" marR="68580" marT="0" marB="0" anchor="ctr">
                    <a:lnB w="38100" cap="flat" cmpd="sng" algn="ctr">
                      <a:solidFill>
                        <a:schemeClr val="bg1"/>
                      </a:solidFill>
                      <a:prstDash val="solid"/>
                      <a:round/>
                      <a:headEnd type="none" w="med" len="med"/>
                      <a:tailEnd type="none" w="med" len="med"/>
                    </a:lnB>
                    <a:solidFill>
                      <a:schemeClr val="accent1">
                        <a:lumMod val="50000"/>
                      </a:schemeClr>
                    </a:solidFill>
                  </a:tcPr>
                </a:tc>
                <a:extLst>
                  <a:ext uri="{0D108BD9-81ED-4DB2-BD59-A6C34878D82A}">
                    <a16:rowId xmlns:a16="http://schemas.microsoft.com/office/drawing/2014/main" val="10002"/>
                  </a:ext>
                </a:extLst>
              </a:tr>
              <a:tr h="864096">
                <a:tc>
                  <a:txBody>
                    <a:bodyPr/>
                    <a:lstStyle/>
                    <a:p>
                      <a:pPr>
                        <a:spcAft>
                          <a:spcPts val="0"/>
                        </a:spcAft>
                      </a:pPr>
                      <a:r>
                        <a:rPr lang="nl-NL" sz="1600" dirty="0" smtClean="0">
                          <a:effectLst/>
                        </a:rPr>
                        <a:t>Verschilvraag</a:t>
                      </a:r>
                      <a:endParaRPr lang="nl-BE" sz="1600" dirty="0">
                        <a:effectLst/>
                      </a:endParaRPr>
                    </a:p>
                  </a:txBody>
                  <a:tcPr marL="68580" marR="68580" marT="0" marB="0" anchor="ctr">
                    <a:lnT w="38100" cap="flat" cmpd="sng" algn="ctr">
                      <a:solidFill>
                        <a:schemeClr val="bg1"/>
                      </a:solidFill>
                      <a:prstDash val="solid"/>
                      <a:round/>
                      <a:headEnd type="none" w="med" len="med"/>
                      <a:tailEnd type="none" w="med" len="med"/>
                    </a:lnT>
                  </a:tcPr>
                </a:tc>
                <a:tc gridSpan="2">
                  <a:txBody>
                    <a:bodyPr/>
                    <a:lstStyle/>
                    <a:p>
                      <a:pPr algn="ctr">
                        <a:spcAft>
                          <a:spcPts val="0"/>
                        </a:spcAft>
                      </a:pPr>
                      <a:r>
                        <a:rPr lang="nl-NL" sz="1600" dirty="0">
                          <a:effectLst/>
                        </a:rPr>
                        <a:t>Verschil in proportie (Aantallen)</a:t>
                      </a:r>
                      <a:endParaRPr lang="nl-BE" sz="1600" dirty="0">
                        <a:effectLst/>
                        <a:latin typeface="Times New Roman"/>
                        <a:ea typeface="Times New Roman"/>
                      </a:endParaRPr>
                    </a:p>
                  </a:txBody>
                  <a:tcPr marL="68580" marR="68580" marT="0" marB="0" anchor="ctr">
                    <a:lnT w="38100" cap="flat" cmpd="sng" algn="ctr">
                      <a:solidFill>
                        <a:schemeClr val="bg1"/>
                      </a:solidFill>
                      <a:prstDash val="solid"/>
                      <a:round/>
                      <a:headEnd type="none" w="med" len="med"/>
                      <a:tailEnd type="none" w="med" len="med"/>
                    </a:lnT>
                  </a:tcPr>
                </a:tc>
                <a:tc hMerge="1">
                  <a:txBody>
                    <a:bodyPr/>
                    <a:lstStyle/>
                    <a:p>
                      <a:endParaRPr lang="nl-BE"/>
                    </a:p>
                  </a:txBody>
                  <a:tcPr/>
                </a:tc>
                <a:tc>
                  <a:txBody>
                    <a:bodyPr/>
                    <a:lstStyle/>
                    <a:p>
                      <a:pPr algn="ctr">
                        <a:spcAft>
                          <a:spcPts val="0"/>
                        </a:spcAft>
                      </a:pPr>
                      <a:r>
                        <a:rPr lang="nl-NL" sz="1600" dirty="0">
                          <a:effectLst/>
                        </a:rPr>
                        <a:t>Verschil in gemiddelde</a:t>
                      </a:r>
                      <a:endParaRPr lang="nl-BE" sz="1600" dirty="0">
                        <a:effectLst/>
                        <a:latin typeface="Times New Roman"/>
                        <a:ea typeface="Times New Roman"/>
                      </a:endParaRPr>
                    </a:p>
                  </a:txBody>
                  <a:tcPr marL="68580" marR="68580" marT="0" marB="0" anchor="ctr">
                    <a:lnT w="381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10003"/>
                  </a:ext>
                </a:extLst>
              </a:tr>
              <a:tr h="835293">
                <a:tc>
                  <a:txBody>
                    <a:bodyPr/>
                    <a:lstStyle/>
                    <a:p>
                      <a:pPr>
                        <a:spcAft>
                          <a:spcPts val="0"/>
                        </a:spcAft>
                      </a:pPr>
                      <a:r>
                        <a:rPr lang="nl-NL" sz="1600" dirty="0" smtClean="0">
                          <a:effectLst/>
                        </a:rPr>
                        <a:t>Verbandvraag</a:t>
                      </a:r>
                      <a:endParaRPr lang="nl-BE" sz="1600" dirty="0">
                        <a:effectLst/>
                      </a:endParaRPr>
                    </a:p>
                    <a:p>
                      <a:pPr>
                        <a:spcAft>
                          <a:spcPts val="0"/>
                        </a:spcAft>
                      </a:pPr>
                      <a:endParaRPr lang="nl-BE" sz="1600" dirty="0">
                        <a:effectLst/>
                        <a:latin typeface="Times New Roman"/>
                        <a:ea typeface="Times New Roman"/>
                      </a:endParaRPr>
                    </a:p>
                  </a:txBody>
                  <a:tcPr marL="68580" marR="68580" marT="0" marB="0" anchor="ctr"/>
                </a:tc>
                <a:tc>
                  <a:txBody>
                    <a:bodyPr/>
                    <a:lstStyle/>
                    <a:p>
                      <a:pPr algn="ctr">
                        <a:spcAft>
                          <a:spcPts val="0"/>
                        </a:spcAft>
                      </a:pPr>
                      <a:endParaRPr lang="nl-BE" sz="1600" dirty="0">
                        <a:effectLst/>
                        <a:latin typeface="Times New Roman"/>
                        <a:ea typeface="Times New Roman"/>
                      </a:endParaRPr>
                    </a:p>
                  </a:txBody>
                  <a:tcPr marL="68580" marR="68580" marT="0" marB="0" anchor="ctr"/>
                </a:tc>
                <a:tc>
                  <a:txBody>
                    <a:bodyPr/>
                    <a:lstStyle/>
                    <a:p>
                      <a:pPr algn="ctr">
                        <a:spcAft>
                          <a:spcPts val="0"/>
                        </a:spcAft>
                      </a:pPr>
                      <a:endParaRPr lang="nl-BE" sz="1600" dirty="0">
                        <a:effectLst/>
                        <a:latin typeface="Times New Roman"/>
                        <a:ea typeface="Times New Roman"/>
                      </a:endParaRPr>
                    </a:p>
                  </a:txBody>
                  <a:tcPr marL="68580" marR="68580" marT="0" marB="0" anchor="ctr"/>
                </a:tc>
                <a:tc>
                  <a:txBody>
                    <a:bodyPr/>
                    <a:lstStyle/>
                    <a:p>
                      <a:pPr algn="ctr">
                        <a:spcAft>
                          <a:spcPts val="0"/>
                        </a:spcAft>
                      </a:pPr>
                      <a:r>
                        <a:rPr lang="en-US" sz="1600" dirty="0">
                          <a:effectLst/>
                        </a:rPr>
                        <a:t>Pearson </a:t>
                      </a:r>
                      <a:r>
                        <a:rPr lang="en-US" sz="1600" dirty="0" err="1">
                          <a:effectLst/>
                        </a:rPr>
                        <a:t>correlatie</a:t>
                      </a:r>
                      <a:endParaRPr lang="nl-BE" sz="1600" dirty="0">
                        <a:effectLst/>
                        <a:latin typeface="Times New Roman"/>
                        <a:ea typeface="Times New Roman"/>
                      </a:endParaRPr>
                    </a:p>
                  </a:txBody>
                  <a:tcPr marL="68580" marR="68580" marT="0" marB="0"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14117908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smtClean="0"/>
              <a:t>Centrale tendens en spreiding</a:t>
            </a:r>
            <a:br>
              <a:rPr lang="nl-BE" dirty="0" smtClean="0"/>
            </a:br>
            <a:r>
              <a:rPr lang="nl-BE" i="1" dirty="0" smtClean="0"/>
              <a:t>Centrummaten</a:t>
            </a:r>
            <a:endParaRPr lang="nl-BE" i="1" dirty="0"/>
          </a:p>
        </p:txBody>
      </p:sp>
      <p:graphicFrame>
        <p:nvGraphicFramePr>
          <p:cNvPr id="5" name="Tijdelijke aanduiding voor inhoud 4"/>
          <p:cNvGraphicFramePr>
            <a:graphicFrameLocks noGrp="1"/>
          </p:cNvGraphicFramePr>
          <p:nvPr>
            <p:ph idx="1"/>
            <p:extLst>
              <p:ext uri="{D42A27DB-BD31-4B8C-83A1-F6EECF244321}">
                <p14:modId xmlns:p14="http://schemas.microsoft.com/office/powerpoint/2010/main" val="131933600"/>
              </p:ext>
            </p:extLst>
          </p:nvPr>
        </p:nvGraphicFramePr>
        <p:xfrm>
          <a:off x="685800" y="1981200"/>
          <a:ext cx="7772400" cy="4114800"/>
        </p:xfrm>
        <a:graphic>
          <a:graphicData uri="http://schemas.openxmlformats.org/drawingml/2006/chart">
            <c:chart xmlns:c="http://schemas.openxmlformats.org/drawingml/2006/chart" xmlns:r="http://schemas.openxmlformats.org/officeDocument/2006/relationships" r:id="rId3"/>
          </a:graphicData>
        </a:graphic>
      </p:graphicFrame>
      <p:cxnSp>
        <p:nvCxnSpPr>
          <p:cNvPr id="6" name="Rechte verbindingslijn 5"/>
          <p:cNvCxnSpPr/>
          <p:nvPr/>
        </p:nvCxnSpPr>
        <p:spPr>
          <a:xfrm>
            <a:off x="5580112" y="2348880"/>
            <a:ext cx="0" cy="3312368"/>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12" name="Tekstvak 11"/>
          <p:cNvSpPr txBox="1"/>
          <p:nvPr/>
        </p:nvSpPr>
        <p:spPr>
          <a:xfrm>
            <a:off x="3059832" y="2636912"/>
            <a:ext cx="1368152" cy="369332"/>
          </a:xfrm>
          <a:prstGeom prst="rect">
            <a:avLst/>
          </a:prstGeom>
          <a:noFill/>
          <a:ln>
            <a:solidFill>
              <a:srgbClr val="00B050"/>
            </a:solidFill>
          </a:ln>
        </p:spPr>
        <p:txBody>
          <a:bodyPr wrap="square" rtlCol="0">
            <a:spAutoFit/>
          </a:bodyPr>
          <a:lstStyle/>
          <a:p>
            <a:r>
              <a:rPr lang="nl-BE" dirty="0" smtClean="0"/>
              <a:t>Gemiddelde</a:t>
            </a:r>
            <a:endParaRPr lang="nl-BE" dirty="0"/>
          </a:p>
        </p:txBody>
      </p:sp>
      <p:sp>
        <p:nvSpPr>
          <p:cNvPr id="7" name="Tekstvak 6"/>
          <p:cNvSpPr txBox="1"/>
          <p:nvPr/>
        </p:nvSpPr>
        <p:spPr>
          <a:xfrm>
            <a:off x="6068895" y="3284984"/>
            <a:ext cx="950261" cy="369332"/>
          </a:xfrm>
          <a:prstGeom prst="rect">
            <a:avLst/>
          </a:prstGeom>
          <a:noFill/>
          <a:ln>
            <a:solidFill>
              <a:srgbClr val="FFFF00"/>
            </a:solidFill>
          </a:ln>
        </p:spPr>
        <p:txBody>
          <a:bodyPr wrap="square" rtlCol="0">
            <a:spAutoFit/>
          </a:bodyPr>
          <a:lstStyle/>
          <a:p>
            <a:r>
              <a:rPr lang="nl-BE" dirty="0" smtClean="0"/>
              <a:t>Modus</a:t>
            </a:r>
            <a:endParaRPr lang="nl-BE" dirty="0"/>
          </a:p>
        </p:txBody>
      </p:sp>
    </p:spTree>
    <p:extLst>
      <p:ext uri="{BB962C8B-B14F-4D97-AF65-F5344CB8AC3E}">
        <p14:creationId xmlns:p14="http://schemas.microsoft.com/office/powerpoint/2010/main" val="18720823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a:t>Centrale tendens en </a:t>
            </a:r>
            <a:r>
              <a:rPr lang="nl-BE" dirty="0" smtClean="0"/>
              <a:t>spreiding</a:t>
            </a:r>
            <a:r>
              <a:rPr lang="nl-BE" dirty="0"/>
              <a:t/>
            </a:r>
            <a:br>
              <a:rPr lang="nl-BE" dirty="0"/>
            </a:br>
            <a:r>
              <a:rPr lang="nl-BE" i="1" dirty="0" smtClean="0"/>
              <a:t>Belang spreiding</a:t>
            </a:r>
            <a:endParaRPr lang="nl-BE" i="1" dirty="0"/>
          </a:p>
        </p:txBody>
      </p:sp>
      <p:pic>
        <p:nvPicPr>
          <p:cNvPr id="4" name="Tijdelijke aanduiding voor inhoud 3"/>
          <p:cNvPicPr>
            <a:picLocks noGrp="1" noChangeAspect="1"/>
          </p:cNvPicPr>
          <p:nvPr>
            <p:ph idx="1"/>
          </p:nvPr>
        </p:nvPicPr>
        <p:blipFill rotWithShape="1">
          <a:blip r:embed="rId3"/>
          <a:srcRect l="8296" r="4607"/>
          <a:stretch/>
        </p:blipFill>
        <p:spPr>
          <a:xfrm>
            <a:off x="679421" y="2480553"/>
            <a:ext cx="3893895" cy="2314924"/>
          </a:xfrm>
          <a:prstGeom prst="rect">
            <a:avLst/>
          </a:prstGeom>
        </p:spPr>
      </p:pic>
      <p:pic>
        <p:nvPicPr>
          <p:cNvPr id="5" name="Afbeelding 4"/>
          <p:cNvPicPr/>
          <p:nvPr/>
        </p:nvPicPr>
        <p:blipFill>
          <a:blip r:embed="rId4">
            <a:extLst>
              <a:ext uri="{28A0092B-C50C-407E-A947-70E740481C1C}">
                <a14:useLocalDpi xmlns:a14="http://schemas.microsoft.com/office/drawing/2010/main" val="0"/>
              </a:ext>
            </a:extLst>
          </a:blip>
          <a:stretch>
            <a:fillRect/>
          </a:stretch>
        </p:blipFill>
        <p:spPr>
          <a:xfrm>
            <a:off x="4986025" y="2492896"/>
            <a:ext cx="3700775" cy="2314924"/>
          </a:xfrm>
          <a:prstGeom prst="rect">
            <a:avLst/>
          </a:prstGeom>
        </p:spPr>
      </p:pic>
    </p:spTree>
    <p:extLst>
      <p:ext uri="{BB962C8B-B14F-4D97-AF65-F5344CB8AC3E}">
        <p14:creationId xmlns:p14="http://schemas.microsoft.com/office/powerpoint/2010/main" val="416586719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smtClean="0"/>
              <a:t>Centrale tendens en spreiding</a:t>
            </a:r>
            <a:r>
              <a:rPr lang="nl-BE" i="1" dirty="0" smtClean="0"/>
              <a:t/>
            </a:r>
            <a:br>
              <a:rPr lang="nl-BE" i="1" dirty="0" smtClean="0"/>
            </a:br>
            <a:r>
              <a:rPr lang="nl-BE" i="1" dirty="0" smtClean="0"/>
              <a:t>Bereik</a:t>
            </a:r>
            <a:endParaRPr lang="nl-BE" i="1" dirty="0"/>
          </a:p>
        </p:txBody>
      </p:sp>
      <p:graphicFrame>
        <p:nvGraphicFramePr>
          <p:cNvPr id="5" name="Tijdelijke aanduiding voor inhoud 4"/>
          <p:cNvGraphicFramePr>
            <a:graphicFrameLocks noGrp="1"/>
          </p:cNvGraphicFramePr>
          <p:nvPr>
            <p:ph idx="1"/>
            <p:extLst>
              <p:ext uri="{D42A27DB-BD31-4B8C-83A1-F6EECF244321}">
                <p14:modId xmlns:p14="http://schemas.microsoft.com/office/powerpoint/2010/main" val="168517496"/>
              </p:ext>
            </p:extLst>
          </p:nvPr>
        </p:nvGraphicFramePr>
        <p:xfrm>
          <a:off x="685800" y="1981200"/>
          <a:ext cx="7772400" cy="4114800"/>
        </p:xfrm>
        <a:graphic>
          <a:graphicData uri="http://schemas.openxmlformats.org/drawingml/2006/chart">
            <c:chart xmlns:c="http://schemas.openxmlformats.org/drawingml/2006/chart" xmlns:r="http://schemas.openxmlformats.org/officeDocument/2006/relationships" r:id="rId3"/>
          </a:graphicData>
        </a:graphic>
      </p:graphicFrame>
      <p:cxnSp>
        <p:nvCxnSpPr>
          <p:cNvPr id="6" name="Rechte verbindingslijn met pijl 5"/>
          <p:cNvCxnSpPr/>
          <p:nvPr/>
        </p:nvCxnSpPr>
        <p:spPr>
          <a:xfrm>
            <a:off x="2627784" y="5301208"/>
            <a:ext cx="5688632" cy="0"/>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 name="Rechte verbindingslijn 3"/>
          <p:cNvCxnSpPr/>
          <p:nvPr/>
        </p:nvCxnSpPr>
        <p:spPr>
          <a:xfrm flipV="1">
            <a:off x="2656203" y="2413248"/>
            <a:ext cx="0" cy="3168352"/>
          </a:xfrm>
          <a:prstGeom prst="line">
            <a:avLst/>
          </a:prstGeom>
          <a:ln w="38100">
            <a:solidFill>
              <a:schemeClr val="accent3">
                <a:lumMod val="50000"/>
              </a:schemeClr>
            </a:solidFill>
          </a:ln>
        </p:spPr>
        <p:style>
          <a:lnRef idx="1">
            <a:schemeClr val="accent3"/>
          </a:lnRef>
          <a:fillRef idx="0">
            <a:schemeClr val="accent3"/>
          </a:fillRef>
          <a:effectRef idx="0">
            <a:schemeClr val="accent3"/>
          </a:effectRef>
          <a:fontRef idx="minor">
            <a:schemeClr val="tx1"/>
          </a:fontRef>
        </p:style>
      </p:cxnSp>
      <p:sp>
        <p:nvSpPr>
          <p:cNvPr id="10" name="Tekstvak 1"/>
          <p:cNvSpPr txBox="1"/>
          <p:nvPr/>
        </p:nvSpPr>
        <p:spPr>
          <a:xfrm>
            <a:off x="2411760" y="1981200"/>
            <a:ext cx="1224136" cy="432048"/>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nl-BE" sz="1400" dirty="0" smtClean="0">
                <a:solidFill>
                  <a:schemeClr val="accent3">
                    <a:lumMod val="50000"/>
                  </a:schemeClr>
                </a:solidFill>
                <a:latin typeface="Trebuchet MS" panose="020B0603020202020204" pitchFamily="34" charset="0"/>
              </a:rPr>
              <a:t>Minimum</a:t>
            </a:r>
            <a:endParaRPr lang="nl-BE" sz="1400" dirty="0">
              <a:solidFill>
                <a:schemeClr val="accent3">
                  <a:lumMod val="50000"/>
                </a:schemeClr>
              </a:solidFill>
              <a:latin typeface="Trebuchet MS" panose="020B0603020202020204" pitchFamily="34" charset="0"/>
            </a:endParaRPr>
          </a:p>
        </p:txBody>
      </p:sp>
    </p:spTree>
    <p:extLst>
      <p:ext uri="{BB962C8B-B14F-4D97-AF65-F5344CB8AC3E}">
        <p14:creationId xmlns:p14="http://schemas.microsoft.com/office/powerpoint/2010/main" val="339063222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smtClean="0"/>
              <a:t>Centrale tendens en spreiding</a:t>
            </a:r>
            <a:r>
              <a:rPr lang="nl-BE" i="1" dirty="0" smtClean="0"/>
              <a:t/>
            </a:r>
            <a:br>
              <a:rPr lang="nl-BE" i="1" dirty="0" smtClean="0"/>
            </a:br>
            <a:r>
              <a:rPr lang="nl-BE" i="1" dirty="0" err="1" smtClean="0"/>
              <a:t>Interkwartielafstand</a:t>
            </a:r>
            <a:endParaRPr lang="nl-BE" i="1" dirty="0"/>
          </a:p>
        </p:txBody>
      </p:sp>
      <p:graphicFrame>
        <p:nvGraphicFramePr>
          <p:cNvPr id="5" name="Tijdelijke aanduiding voor inhoud 4"/>
          <p:cNvGraphicFramePr>
            <a:graphicFrameLocks noGrp="1"/>
          </p:cNvGraphicFramePr>
          <p:nvPr>
            <p:ph idx="1"/>
            <p:extLst/>
          </p:nvPr>
        </p:nvGraphicFramePr>
        <p:xfrm>
          <a:off x="685800" y="1981200"/>
          <a:ext cx="7772400" cy="4114800"/>
        </p:xfrm>
        <a:graphic>
          <a:graphicData uri="http://schemas.openxmlformats.org/drawingml/2006/chart">
            <c:chart xmlns:c="http://schemas.openxmlformats.org/drawingml/2006/chart" xmlns:r="http://schemas.openxmlformats.org/officeDocument/2006/relationships" r:id="rId3"/>
          </a:graphicData>
        </a:graphic>
      </p:graphicFrame>
      <p:cxnSp>
        <p:nvCxnSpPr>
          <p:cNvPr id="4" name="Rechte verbindingslijn 3"/>
          <p:cNvCxnSpPr/>
          <p:nvPr/>
        </p:nvCxnSpPr>
        <p:spPr>
          <a:xfrm flipV="1">
            <a:off x="2656203" y="2413248"/>
            <a:ext cx="0" cy="3168352"/>
          </a:xfrm>
          <a:prstGeom prst="line">
            <a:avLst/>
          </a:prstGeom>
          <a:ln w="38100">
            <a:solidFill>
              <a:schemeClr val="accent3">
                <a:lumMod val="50000"/>
              </a:schemeClr>
            </a:solidFill>
          </a:ln>
        </p:spPr>
        <p:style>
          <a:lnRef idx="1">
            <a:schemeClr val="accent3"/>
          </a:lnRef>
          <a:fillRef idx="0">
            <a:schemeClr val="accent3"/>
          </a:fillRef>
          <a:effectRef idx="0">
            <a:schemeClr val="accent3"/>
          </a:effectRef>
          <a:fontRef idx="minor">
            <a:schemeClr val="tx1"/>
          </a:fontRef>
        </p:style>
      </p:cxnSp>
      <p:sp>
        <p:nvSpPr>
          <p:cNvPr id="10" name="Tekstvak 1"/>
          <p:cNvSpPr txBox="1"/>
          <p:nvPr/>
        </p:nvSpPr>
        <p:spPr>
          <a:xfrm>
            <a:off x="2411760" y="1981200"/>
            <a:ext cx="1224136" cy="432048"/>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nl-BE" sz="1400" dirty="0" smtClean="0">
                <a:solidFill>
                  <a:schemeClr val="accent3">
                    <a:lumMod val="50000"/>
                  </a:schemeClr>
                </a:solidFill>
                <a:latin typeface="Trebuchet MS" panose="020B0603020202020204" pitchFamily="34" charset="0"/>
              </a:rPr>
              <a:t>Minimum</a:t>
            </a:r>
            <a:endParaRPr lang="nl-BE" sz="1400" dirty="0">
              <a:solidFill>
                <a:schemeClr val="accent3">
                  <a:lumMod val="50000"/>
                </a:schemeClr>
              </a:solidFill>
              <a:latin typeface="Trebuchet MS" panose="020B0603020202020204" pitchFamily="34" charset="0"/>
            </a:endParaRPr>
          </a:p>
        </p:txBody>
      </p:sp>
      <p:cxnSp>
        <p:nvCxnSpPr>
          <p:cNvPr id="8" name="Rechte verbindingslijn 7"/>
          <p:cNvCxnSpPr/>
          <p:nvPr/>
        </p:nvCxnSpPr>
        <p:spPr>
          <a:xfrm flipV="1">
            <a:off x="4572000" y="2413248"/>
            <a:ext cx="0" cy="3168352"/>
          </a:xfrm>
          <a:prstGeom prst="line">
            <a:avLst/>
          </a:prstGeom>
          <a:ln w="38100">
            <a:solidFill>
              <a:schemeClr val="accent3">
                <a:lumMod val="60000"/>
                <a:lumOff val="40000"/>
              </a:schemeClr>
            </a:solidFill>
          </a:ln>
        </p:spPr>
        <p:style>
          <a:lnRef idx="1">
            <a:schemeClr val="accent3"/>
          </a:lnRef>
          <a:fillRef idx="0">
            <a:schemeClr val="accent3"/>
          </a:fillRef>
          <a:effectRef idx="0">
            <a:schemeClr val="accent3"/>
          </a:effectRef>
          <a:fontRef idx="minor">
            <a:schemeClr val="tx1"/>
          </a:fontRef>
        </p:style>
      </p:cxnSp>
      <p:cxnSp>
        <p:nvCxnSpPr>
          <p:cNvPr id="11" name="Rechte verbindingslijn 10"/>
          <p:cNvCxnSpPr/>
          <p:nvPr/>
        </p:nvCxnSpPr>
        <p:spPr>
          <a:xfrm flipV="1">
            <a:off x="6516216" y="2413248"/>
            <a:ext cx="0" cy="3168352"/>
          </a:xfrm>
          <a:prstGeom prst="line">
            <a:avLst/>
          </a:prstGeom>
          <a:ln w="38100">
            <a:solidFill>
              <a:schemeClr val="tx2">
                <a:lumMod val="60000"/>
                <a:lumOff val="40000"/>
              </a:schemeClr>
            </a:solidFill>
          </a:ln>
        </p:spPr>
        <p:style>
          <a:lnRef idx="1">
            <a:schemeClr val="accent3"/>
          </a:lnRef>
          <a:fillRef idx="0">
            <a:schemeClr val="accent3"/>
          </a:fillRef>
          <a:effectRef idx="0">
            <a:schemeClr val="accent3"/>
          </a:effectRef>
          <a:fontRef idx="minor">
            <a:schemeClr val="tx1"/>
          </a:fontRef>
        </p:style>
      </p:cxnSp>
      <p:sp>
        <p:nvSpPr>
          <p:cNvPr id="12" name="Tekstvak 1"/>
          <p:cNvSpPr txBox="1"/>
          <p:nvPr/>
        </p:nvSpPr>
        <p:spPr>
          <a:xfrm>
            <a:off x="3959932" y="1960040"/>
            <a:ext cx="1224136" cy="432048"/>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nl-BE" sz="1400" dirty="0" smtClean="0">
                <a:solidFill>
                  <a:schemeClr val="accent3">
                    <a:lumMod val="75000"/>
                  </a:schemeClr>
                </a:solidFill>
                <a:latin typeface="Trebuchet MS" panose="020B0603020202020204" pitchFamily="34" charset="0"/>
              </a:rPr>
              <a:t>Eerste kwartiel</a:t>
            </a:r>
            <a:endParaRPr lang="nl-BE" sz="1400" dirty="0">
              <a:solidFill>
                <a:schemeClr val="accent3">
                  <a:lumMod val="75000"/>
                </a:schemeClr>
              </a:solidFill>
              <a:latin typeface="Trebuchet MS" panose="020B0603020202020204" pitchFamily="34" charset="0"/>
            </a:endParaRPr>
          </a:p>
        </p:txBody>
      </p:sp>
      <p:sp>
        <p:nvSpPr>
          <p:cNvPr id="13" name="Tekstvak 1"/>
          <p:cNvSpPr txBox="1"/>
          <p:nvPr/>
        </p:nvSpPr>
        <p:spPr>
          <a:xfrm>
            <a:off x="6084168" y="1960040"/>
            <a:ext cx="1224136" cy="432048"/>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nl-BE" sz="1400" dirty="0" smtClean="0">
                <a:solidFill>
                  <a:schemeClr val="tx2">
                    <a:lumMod val="60000"/>
                    <a:lumOff val="40000"/>
                  </a:schemeClr>
                </a:solidFill>
                <a:latin typeface="Trebuchet MS" panose="020B0603020202020204" pitchFamily="34" charset="0"/>
              </a:rPr>
              <a:t>Derde kwartiel</a:t>
            </a:r>
            <a:endParaRPr lang="nl-BE" sz="1400" dirty="0">
              <a:solidFill>
                <a:schemeClr val="tx2">
                  <a:lumMod val="60000"/>
                  <a:lumOff val="40000"/>
                </a:schemeClr>
              </a:solidFill>
              <a:latin typeface="Trebuchet MS" panose="020B0603020202020204" pitchFamily="34" charset="0"/>
            </a:endParaRPr>
          </a:p>
        </p:txBody>
      </p:sp>
      <p:sp>
        <p:nvSpPr>
          <p:cNvPr id="3" name="Tekstvak 2"/>
          <p:cNvSpPr txBox="1"/>
          <p:nvPr/>
        </p:nvSpPr>
        <p:spPr>
          <a:xfrm rot="19300243">
            <a:off x="2579110" y="4571736"/>
            <a:ext cx="2058394" cy="400110"/>
          </a:xfrm>
          <a:prstGeom prst="rect">
            <a:avLst/>
          </a:prstGeom>
          <a:solidFill>
            <a:schemeClr val="bg2">
              <a:lumMod val="90000"/>
            </a:schemeClr>
          </a:solidFill>
        </p:spPr>
        <p:txBody>
          <a:bodyPr wrap="square" rtlCol="0">
            <a:spAutoFit/>
          </a:bodyPr>
          <a:lstStyle/>
          <a:p>
            <a:pPr algn="ctr"/>
            <a:r>
              <a:rPr lang="nl-BE" sz="2000" dirty="0" smtClean="0"/>
              <a:t>25 %</a:t>
            </a:r>
            <a:endParaRPr lang="nl-BE" sz="2000" dirty="0"/>
          </a:p>
        </p:txBody>
      </p:sp>
      <p:cxnSp>
        <p:nvCxnSpPr>
          <p:cNvPr id="14" name="Rechte verbindingslijn met pijl 13"/>
          <p:cNvCxnSpPr/>
          <p:nvPr/>
        </p:nvCxnSpPr>
        <p:spPr>
          <a:xfrm>
            <a:off x="4572000" y="5301208"/>
            <a:ext cx="1944216" cy="0"/>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5" name="Rechte verbindingslijn met pijl 14"/>
          <p:cNvCxnSpPr/>
          <p:nvPr/>
        </p:nvCxnSpPr>
        <p:spPr>
          <a:xfrm>
            <a:off x="2656203" y="3068960"/>
            <a:ext cx="5688632" cy="0"/>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6" name="Tekstvak 11"/>
          <p:cNvSpPr txBox="1"/>
          <p:nvPr/>
        </p:nvSpPr>
        <p:spPr>
          <a:xfrm>
            <a:off x="3179716" y="3074041"/>
            <a:ext cx="768166" cy="338554"/>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nl-BE" sz="1600" dirty="0" smtClean="0">
                <a:latin typeface="Trebuchet MS" panose="020B0603020202020204" pitchFamily="34" charset="0"/>
              </a:rPr>
              <a:t>Bereik</a:t>
            </a:r>
          </a:p>
        </p:txBody>
      </p:sp>
      <p:sp>
        <p:nvSpPr>
          <p:cNvPr id="17" name="Tekstvak 11"/>
          <p:cNvSpPr txBox="1"/>
          <p:nvPr/>
        </p:nvSpPr>
        <p:spPr>
          <a:xfrm>
            <a:off x="4732352" y="5301208"/>
            <a:ext cx="2071895" cy="338554"/>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nl-BE" sz="1600" dirty="0" err="1" smtClean="0">
                <a:latin typeface="Trebuchet MS" panose="020B0603020202020204" pitchFamily="34" charset="0"/>
              </a:rPr>
              <a:t>interkwartielafstand</a:t>
            </a:r>
            <a:endParaRPr lang="nl-BE" sz="1600" dirty="0" smtClean="0">
              <a:latin typeface="Trebuchet MS" panose="020B0603020202020204" pitchFamily="34" charset="0"/>
            </a:endParaRPr>
          </a:p>
        </p:txBody>
      </p:sp>
    </p:spTree>
    <p:extLst>
      <p:ext uri="{BB962C8B-B14F-4D97-AF65-F5344CB8AC3E}">
        <p14:creationId xmlns:p14="http://schemas.microsoft.com/office/powerpoint/2010/main" val="21574995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smtClean="0"/>
              <a:t>Centrale tendens en spreiding</a:t>
            </a:r>
            <a:r>
              <a:rPr lang="nl-BE" dirty="0" smtClean="0"/>
              <a:t/>
            </a:r>
            <a:br>
              <a:rPr lang="nl-BE" dirty="0" smtClean="0"/>
            </a:br>
            <a:r>
              <a:rPr lang="nl-BE" i="1" dirty="0"/>
              <a:t>V</a:t>
            </a:r>
            <a:r>
              <a:rPr lang="nl-BE" i="1" dirty="0" smtClean="0"/>
              <a:t>oorstelling</a:t>
            </a:r>
            <a:r>
              <a:rPr lang="nl-BE" i="1" dirty="0" smtClean="0"/>
              <a:t>: </a:t>
            </a:r>
            <a:r>
              <a:rPr lang="nl-BE" i="1" dirty="0" err="1" smtClean="0"/>
              <a:t>boxplot</a:t>
            </a:r>
            <a:endParaRPr lang="nl-BE" i="1" dirty="0"/>
          </a:p>
        </p:txBody>
      </p:sp>
      <p:pic>
        <p:nvPicPr>
          <p:cNvPr id="6" name="Picture 3"/>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19300" t="17388" r="8044" b="10911"/>
          <a:stretch/>
        </p:blipFill>
        <p:spPr bwMode="auto">
          <a:xfrm>
            <a:off x="1091068" y="1772816"/>
            <a:ext cx="6961864" cy="4510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2671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a:t>Centrale tendens en spreiding</a:t>
            </a:r>
            <a:br>
              <a:rPr lang="nl-BE" dirty="0"/>
            </a:br>
            <a:r>
              <a:rPr lang="nl-BE" i="1" dirty="0"/>
              <a:t>Voorstelling: </a:t>
            </a:r>
            <a:r>
              <a:rPr lang="nl-BE" i="1" dirty="0" err="1"/>
              <a:t>boxplot</a:t>
            </a:r>
            <a:endParaRPr lang="nl-BE" dirty="0"/>
          </a:p>
        </p:txBody>
      </p:sp>
      <p:pic>
        <p:nvPicPr>
          <p:cNvPr id="4" name="Tijdelijke aanduiding voor inhoud 3"/>
          <p:cNvPicPr>
            <a:picLocks noGrp="1" noChangeAspect="1"/>
          </p:cNvPicPr>
          <p:nvPr>
            <p:ph idx="1"/>
          </p:nvPr>
        </p:nvPicPr>
        <p:blipFill>
          <a:blip r:embed="rId3"/>
          <a:stretch>
            <a:fillRect/>
          </a:stretch>
        </p:blipFill>
        <p:spPr>
          <a:xfrm>
            <a:off x="879485" y="1700808"/>
            <a:ext cx="6698103" cy="3960440"/>
          </a:xfrm>
          <a:prstGeom prst="rect">
            <a:avLst/>
          </a:prstGeom>
        </p:spPr>
      </p:pic>
    </p:spTree>
    <p:extLst>
      <p:ext uri="{BB962C8B-B14F-4D97-AF65-F5344CB8AC3E}">
        <p14:creationId xmlns:p14="http://schemas.microsoft.com/office/powerpoint/2010/main" val="255968684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smtClean="0"/>
              <a:t>Centrale tendens en spreiding</a:t>
            </a:r>
            <a:br>
              <a:rPr lang="nl-BE" dirty="0" smtClean="0"/>
            </a:br>
            <a:r>
              <a:rPr lang="nl-BE" i="1" dirty="0" smtClean="0"/>
              <a:t>Standaarddeviatie</a:t>
            </a:r>
            <a:endParaRPr lang="nl-BE" i="1" dirty="0"/>
          </a:p>
        </p:txBody>
      </p:sp>
      <p:sp>
        <p:nvSpPr>
          <p:cNvPr id="3" name="Tijdelijke aanduiding voor inhoud 2"/>
          <p:cNvSpPr>
            <a:spLocks noGrp="1"/>
          </p:cNvSpPr>
          <p:nvPr>
            <p:ph idx="1"/>
          </p:nvPr>
        </p:nvSpPr>
        <p:spPr>
          <a:xfrm>
            <a:off x="894187" y="1947664"/>
            <a:ext cx="7772400" cy="4114800"/>
          </a:xfrm>
        </p:spPr>
        <p:txBody>
          <a:bodyPr/>
          <a:lstStyle/>
          <a:p>
            <a:pPr marL="0" lvl="0" indent="0" fontAlgn="b">
              <a:spcBef>
                <a:spcPts val="0"/>
              </a:spcBef>
              <a:spcAft>
                <a:spcPts val="0"/>
              </a:spcAft>
              <a:buNone/>
            </a:pPr>
            <a:endParaRPr lang="nl-BE" sz="1000" b="1" kern="1200" dirty="0" smtClean="0">
              <a:solidFill>
                <a:srgbClr val="000000"/>
              </a:solidFill>
              <a:latin typeface="Arial"/>
            </a:endParaRPr>
          </a:p>
          <a:p>
            <a:pPr marL="0" lvl="0" indent="0" fontAlgn="b">
              <a:spcBef>
                <a:spcPts val="0"/>
              </a:spcBef>
              <a:spcAft>
                <a:spcPts val="0"/>
              </a:spcAft>
              <a:buNone/>
            </a:pPr>
            <a:endParaRPr lang="nl-BE" sz="1000" b="1" kern="1200" dirty="0">
              <a:solidFill>
                <a:srgbClr val="000000"/>
              </a:solidFill>
              <a:latin typeface="Arial"/>
            </a:endParaRPr>
          </a:p>
          <a:p>
            <a:pPr marL="0" lvl="0" indent="0" fontAlgn="b">
              <a:spcBef>
                <a:spcPts val="0"/>
              </a:spcBef>
              <a:spcAft>
                <a:spcPts val="0"/>
              </a:spcAft>
              <a:buNone/>
            </a:pPr>
            <a:endParaRPr lang="nl-BE" sz="1000" b="1" kern="1200" dirty="0" smtClean="0">
              <a:solidFill>
                <a:srgbClr val="000000"/>
              </a:solidFill>
              <a:latin typeface="Arial"/>
            </a:endParaRPr>
          </a:p>
          <a:p>
            <a:pPr marL="0" lvl="0" indent="0" fontAlgn="b">
              <a:spcBef>
                <a:spcPts val="0"/>
              </a:spcBef>
              <a:spcAft>
                <a:spcPts val="0"/>
              </a:spcAft>
              <a:buNone/>
            </a:pPr>
            <a:endParaRPr lang="nl-BE" sz="1000" b="1" kern="1200" dirty="0">
              <a:solidFill>
                <a:srgbClr val="000000"/>
              </a:solidFill>
              <a:latin typeface="Arial"/>
            </a:endParaRPr>
          </a:p>
          <a:p>
            <a:pPr marL="0" lvl="0" indent="0" fontAlgn="b">
              <a:spcBef>
                <a:spcPts val="0"/>
              </a:spcBef>
              <a:spcAft>
                <a:spcPts val="0"/>
              </a:spcAft>
              <a:buNone/>
            </a:pPr>
            <a:endParaRPr lang="nl-BE" sz="1000" b="1" kern="1200" dirty="0" smtClean="0">
              <a:solidFill>
                <a:srgbClr val="000000"/>
              </a:solidFill>
              <a:latin typeface="Arial"/>
            </a:endParaRPr>
          </a:p>
          <a:p>
            <a:pPr marL="0" lvl="0" indent="0" fontAlgn="b">
              <a:spcBef>
                <a:spcPts val="0"/>
              </a:spcBef>
              <a:spcAft>
                <a:spcPts val="0"/>
              </a:spcAft>
              <a:buNone/>
            </a:pPr>
            <a:endParaRPr lang="nl-BE" sz="1000" b="1" kern="1200" dirty="0">
              <a:solidFill>
                <a:srgbClr val="000000"/>
              </a:solidFill>
              <a:latin typeface="Arial"/>
            </a:endParaRPr>
          </a:p>
          <a:p>
            <a:pPr marL="0" lvl="0" indent="0" fontAlgn="b">
              <a:spcBef>
                <a:spcPts val="0"/>
              </a:spcBef>
              <a:spcAft>
                <a:spcPts val="0"/>
              </a:spcAft>
              <a:buNone/>
            </a:pPr>
            <a:endParaRPr lang="nl-BE" sz="1000" b="1" kern="1200" dirty="0" smtClean="0">
              <a:solidFill>
                <a:srgbClr val="000000"/>
              </a:solidFill>
              <a:latin typeface="Arial"/>
            </a:endParaRPr>
          </a:p>
          <a:p>
            <a:pPr marL="0" lvl="0" indent="0" fontAlgn="b">
              <a:spcBef>
                <a:spcPts val="0"/>
              </a:spcBef>
              <a:spcAft>
                <a:spcPts val="0"/>
              </a:spcAft>
              <a:buNone/>
            </a:pPr>
            <a:endParaRPr lang="nl-BE" sz="1000" b="1" kern="1200" dirty="0">
              <a:solidFill>
                <a:srgbClr val="000000"/>
              </a:solidFill>
              <a:latin typeface="Arial"/>
            </a:endParaRPr>
          </a:p>
          <a:p>
            <a:pPr marL="0" lvl="0" indent="0" fontAlgn="b">
              <a:spcBef>
                <a:spcPts val="0"/>
              </a:spcBef>
              <a:spcAft>
                <a:spcPts val="0"/>
              </a:spcAft>
              <a:buNone/>
            </a:pPr>
            <a:endParaRPr lang="nl-BE" sz="1000" b="1" kern="1200" dirty="0" smtClean="0">
              <a:solidFill>
                <a:srgbClr val="000000"/>
              </a:solidFill>
              <a:latin typeface="Arial"/>
            </a:endParaRPr>
          </a:p>
          <a:p>
            <a:pPr marL="0" lvl="0" indent="0" fontAlgn="b">
              <a:spcBef>
                <a:spcPts val="0"/>
              </a:spcBef>
              <a:spcAft>
                <a:spcPts val="0"/>
              </a:spcAft>
              <a:buNone/>
            </a:pPr>
            <a:endParaRPr lang="nl-BE" sz="1000" b="1" kern="1200" dirty="0">
              <a:solidFill>
                <a:srgbClr val="000000"/>
              </a:solidFill>
              <a:latin typeface="Arial"/>
            </a:endParaRPr>
          </a:p>
          <a:p>
            <a:pPr marL="0" lvl="0" indent="0" fontAlgn="b">
              <a:spcBef>
                <a:spcPts val="0"/>
              </a:spcBef>
              <a:spcAft>
                <a:spcPts val="0"/>
              </a:spcAft>
              <a:buNone/>
            </a:pPr>
            <a:endParaRPr lang="nl-BE" sz="1000" b="1" kern="1200" dirty="0" smtClean="0">
              <a:solidFill>
                <a:srgbClr val="000000"/>
              </a:solidFill>
              <a:latin typeface="Arial"/>
            </a:endParaRPr>
          </a:p>
          <a:p>
            <a:pPr marL="0" lvl="0" indent="0" fontAlgn="b">
              <a:spcBef>
                <a:spcPts val="0"/>
              </a:spcBef>
              <a:spcAft>
                <a:spcPts val="0"/>
              </a:spcAft>
              <a:buNone/>
            </a:pPr>
            <a:endParaRPr lang="nl-BE" sz="1000" b="1" kern="1200" dirty="0">
              <a:solidFill>
                <a:srgbClr val="000000"/>
              </a:solidFill>
              <a:latin typeface="Arial"/>
            </a:endParaRPr>
          </a:p>
          <a:p>
            <a:pPr marL="0" lvl="0" indent="0" fontAlgn="b">
              <a:spcBef>
                <a:spcPts val="0"/>
              </a:spcBef>
              <a:spcAft>
                <a:spcPts val="0"/>
              </a:spcAft>
              <a:buNone/>
            </a:pPr>
            <a:endParaRPr lang="nl-BE" sz="1000" b="1" kern="1200" dirty="0" smtClean="0">
              <a:solidFill>
                <a:srgbClr val="000000"/>
              </a:solidFill>
              <a:latin typeface="Arial"/>
            </a:endParaRPr>
          </a:p>
          <a:p>
            <a:pPr marL="0" lvl="0" indent="0" fontAlgn="b">
              <a:spcBef>
                <a:spcPts val="0"/>
              </a:spcBef>
              <a:spcAft>
                <a:spcPts val="0"/>
              </a:spcAft>
              <a:buNone/>
            </a:pPr>
            <a:endParaRPr lang="nl-BE" sz="1000" b="1" kern="1200" dirty="0">
              <a:solidFill>
                <a:srgbClr val="000000"/>
              </a:solidFill>
              <a:latin typeface="Arial"/>
            </a:endParaRPr>
          </a:p>
          <a:p>
            <a:pPr marL="0" lvl="0" indent="0" fontAlgn="b">
              <a:spcBef>
                <a:spcPts val="0"/>
              </a:spcBef>
              <a:spcAft>
                <a:spcPts val="0"/>
              </a:spcAft>
              <a:buNone/>
            </a:pPr>
            <a:endParaRPr lang="nl-BE" sz="1000" b="1" kern="1200" dirty="0" smtClean="0">
              <a:solidFill>
                <a:srgbClr val="000000"/>
              </a:solidFill>
              <a:latin typeface="Arial"/>
            </a:endParaRPr>
          </a:p>
          <a:p>
            <a:pPr marL="0" lvl="0" indent="0" fontAlgn="b">
              <a:spcBef>
                <a:spcPts val="0"/>
              </a:spcBef>
              <a:spcAft>
                <a:spcPts val="0"/>
              </a:spcAft>
              <a:buNone/>
            </a:pPr>
            <a:endParaRPr lang="nl-BE" sz="1000" b="1" kern="1200" dirty="0">
              <a:solidFill>
                <a:srgbClr val="000000"/>
              </a:solidFill>
              <a:latin typeface="Arial"/>
            </a:endParaRPr>
          </a:p>
          <a:p>
            <a:pPr marL="0" lvl="0" indent="0" fontAlgn="b">
              <a:spcBef>
                <a:spcPts val="0"/>
              </a:spcBef>
              <a:spcAft>
                <a:spcPts val="0"/>
              </a:spcAft>
              <a:buNone/>
            </a:pPr>
            <a:endParaRPr lang="nl-BE" sz="1000" b="1" kern="1200" dirty="0" smtClean="0">
              <a:solidFill>
                <a:srgbClr val="000000"/>
              </a:solidFill>
              <a:latin typeface="Arial"/>
            </a:endParaRPr>
          </a:p>
          <a:p>
            <a:pPr marL="0" lvl="0" indent="0" fontAlgn="b">
              <a:spcBef>
                <a:spcPts val="0"/>
              </a:spcBef>
              <a:spcAft>
                <a:spcPts val="0"/>
              </a:spcAft>
              <a:buNone/>
            </a:pPr>
            <a:endParaRPr lang="nl-BE" sz="1000" b="1" kern="1200" dirty="0">
              <a:solidFill>
                <a:srgbClr val="000000"/>
              </a:solidFill>
              <a:latin typeface="Arial"/>
            </a:endParaRPr>
          </a:p>
          <a:p>
            <a:pPr marL="0" lvl="0" indent="0" fontAlgn="b">
              <a:spcBef>
                <a:spcPts val="0"/>
              </a:spcBef>
              <a:spcAft>
                <a:spcPts val="0"/>
              </a:spcAft>
              <a:buNone/>
            </a:pPr>
            <a:endParaRPr lang="nl-BE" sz="1000" b="1" kern="1200" dirty="0" smtClean="0">
              <a:solidFill>
                <a:srgbClr val="000000"/>
              </a:solidFill>
              <a:latin typeface="Arial"/>
            </a:endParaRPr>
          </a:p>
          <a:p>
            <a:pPr marL="0" lvl="0" indent="0" fontAlgn="b">
              <a:spcBef>
                <a:spcPts val="0"/>
              </a:spcBef>
              <a:spcAft>
                <a:spcPts val="0"/>
              </a:spcAft>
              <a:buNone/>
            </a:pPr>
            <a:endParaRPr lang="nl-BE" sz="1000" b="1" kern="1200" dirty="0">
              <a:solidFill>
                <a:srgbClr val="000000"/>
              </a:solidFill>
              <a:latin typeface="Arial"/>
            </a:endParaRPr>
          </a:p>
          <a:p>
            <a:pPr marL="0" lvl="0" indent="0" fontAlgn="b">
              <a:spcBef>
                <a:spcPts val="0"/>
              </a:spcBef>
              <a:spcAft>
                <a:spcPts val="0"/>
              </a:spcAft>
              <a:buNone/>
            </a:pPr>
            <a:endParaRPr lang="nl-BE" sz="1000" b="1" kern="1200" dirty="0" smtClean="0">
              <a:solidFill>
                <a:srgbClr val="000000"/>
              </a:solidFill>
              <a:latin typeface="Arial"/>
            </a:endParaRPr>
          </a:p>
          <a:p>
            <a:pPr marL="0" lvl="0" indent="0" fontAlgn="b">
              <a:spcBef>
                <a:spcPts val="0"/>
              </a:spcBef>
              <a:spcAft>
                <a:spcPts val="0"/>
              </a:spcAft>
              <a:buNone/>
            </a:pPr>
            <a:endParaRPr lang="nl-BE" sz="1000" b="1" kern="1200" dirty="0">
              <a:solidFill>
                <a:srgbClr val="000000"/>
              </a:solidFill>
              <a:latin typeface="Arial"/>
            </a:endParaRPr>
          </a:p>
          <a:p>
            <a:pPr marL="0" indent="0">
              <a:buNone/>
            </a:pPr>
            <a:endParaRPr lang="nl-BE" dirty="0"/>
          </a:p>
        </p:txBody>
      </p:sp>
      <p:cxnSp>
        <p:nvCxnSpPr>
          <p:cNvPr id="8" name="Rechte verbindingslijn 7"/>
          <p:cNvCxnSpPr/>
          <p:nvPr/>
        </p:nvCxnSpPr>
        <p:spPr>
          <a:xfrm>
            <a:off x="1619672" y="2780928"/>
            <a:ext cx="6120680" cy="0"/>
          </a:xfrm>
          <a:prstGeom prst="line">
            <a:avLst/>
          </a:prstGeom>
          <a:ln w="50800" cmpd="sng">
            <a:solidFill>
              <a:schemeClr val="accent2"/>
            </a:solidFill>
          </a:ln>
        </p:spPr>
        <p:style>
          <a:lnRef idx="1">
            <a:schemeClr val="accent1"/>
          </a:lnRef>
          <a:fillRef idx="0">
            <a:schemeClr val="accent1"/>
          </a:fillRef>
          <a:effectRef idx="0">
            <a:schemeClr val="accent1"/>
          </a:effectRef>
          <a:fontRef idx="minor">
            <a:schemeClr val="tx1"/>
          </a:fontRef>
        </p:style>
      </p:cxnSp>
      <p:sp>
        <p:nvSpPr>
          <p:cNvPr id="10" name="Ovaal 9"/>
          <p:cNvSpPr/>
          <p:nvPr/>
        </p:nvSpPr>
        <p:spPr>
          <a:xfrm>
            <a:off x="2195736" y="256490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1" name="Ovaal 10"/>
          <p:cNvSpPr/>
          <p:nvPr/>
        </p:nvSpPr>
        <p:spPr>
          <a:xfrm>
            <a:off x="6732240" y="256490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2" name="Ovaal 11"/>
          <p:cNvSpPr/>
          <p:nvPr/>
        </p:nvSpPr>
        <p:spPr>
          <a:xfrm>
            <a:off x="5580112" y="256490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Ovaal 12"/>
          <p:cNvSpPr/>
          <p:nvPr/>
        </p:nvSpPr>
        <p:spPr>
          <a:xfrm>
            <a:off x="3923928" y="256490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Ovaal 13"/>
          <p:cNvSpPr/>
          <p:nvPr/>
        </p:nvSpPr>
        <p:spPr>
          <a:xfrm>
            <a:off x="3084216" y="256490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5" name="Ovaal 14"/>
          <p:cNvSpPr/>
          <p:nvPr/>
        </p:nvSpPr>
        <p:spPr>
          <a:xfrm>
            <a:off x="3317776" y="256490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6" name="Ovaal 15"/>
          <p:cNvSpPr/>
          <p:nvPr/>
        </p:nvSpPr>
        <p:spPr>
          <a:xfrm>
            <a:off x="4460695" y="256490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 name="Ovaal 16"/>
          <p:cNvSpPr/>
          <p:nvPr/>
        </p:nvSpPr>
        <p:spPr>
          <a:xfrm>
            <a:off x="4804760" y="256490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cxnSp>
        <p:nvCxnSpPr>
          <p:cNvPr id="19" name="Rechte verbindingslijn met pijl 18"/>
          <p:cNvCxnSpPr/>
          <p:nvPr/>
        </p:nvCxnSpPr>
        <p:spPr>
          <a:xfrm>
            <a:off x="4460695" y="2231626"/>
            <a:ext cx="0" cy="513298"/>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0" name="Tekstvak 19"/>
          <p:cNvSpPr txBox="1"/>
          <p:nvPr/>
        </p:nvSpPr>
        <p:spPr>
          <a:xfrm>
            <a:off x="3655394" y="1484544"/>
            <a:ext cx="1728192" cy="646331"/>
          </a:xfrm>
          <a:prstGeom prst="rect">
            <a:avLst/>
          </a:prstGeom>
          <a:noFill/>
        </p:spPr>
        <p:txBody>
          <a:bodyPr wrap="square" rtlCol="0">
            <a:spAutoFit/>
          </a:bodyPr>
          <a:lstStyle/>
          <a:p>
            <a:r>
              <a:rPr lang="nl-BE" dirty="0" smtClean="0"/>
              <a:t>Gemiddelde </a:t>
            </a:r>
          </a:p>
          <a:p>
            <a:endParaRPr lang="nl-BE" dirty="0"/>
          </a:p>
        </p:txBody>
      </p:sp>
      <p:cxnSp>
        <p:nvCxnSpPr>
          <p:cNvPr id="42" name="Rechte verbindingslijn 41"/>
          <p:cNvCxnSpPr/>
          <p:nvPr/>
        </p:nvCxnSpPr>
        <p:spPr>
          <a:xfrm>
            <a:off x="1619672" y="4509120"/>
            <a:ext cx="6120680" cy="0"/>
          </a:xfrm>
          <a:prstGeom prst="line">
            <a:avLst/>
          </a:prstGeom>
          <a:ln w="50800" cmpd="sng">
            <a:solidFill>
              <a:schemeClr val="accent2"/>
            </a:solidFill>
          </a:ln>
        </p:spPr>
        <p:style>
          <a:lnRef idx="1">
            <a:schemeClr val="accent1"/>
          </a:lnRef>
          <a:fillRef idx="0">
            <a:schemeClr val="accent1"/>
          </a:fillRef>
          <a:effectRef idx="0">
            <a:schemeClr val="accent1"/>
          </a:effectRef>
          <a:fontRef idx="minor">
            <a:schemeClr val="tx1"/>
          </a:fontRef>
        </p:style>
      </p:cxnSp>
      <p:sp>
        <p:nvSpPr>
          <p:cNvPr id="43" name="Ovaal 42"/>
          <p:cNvSpPr/>
          <p:nvPr/>
        </p:nvSpPr>
        <p:spPr>
          <a:xfrm>
            <a:off x="3491880" y="4293096"/>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5" name="Ovaal 44"/>
          <p:cNvSpPr/>
          <p:nvPr/>
        </p:nvSpPr>
        <p:spPr>
          <a:xfrm>
            <a:off x="4932040" y="4293096"/>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6" name="Ovaal 45"/>
          <p:cNvSpPr/>
          <p:nvPr/>
        </p:nvSpPr>
        <p:spPr>
          <a:xfrm>
            <a:off x="3923928" y="4293096"/>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7" name="Ovaal 46"/>
          <p:cNvSpPr/>
          <p:nvPr/>
        </p:nvSpPr>
        <p:spPr>
          <a:xfrm>
            <a:off x="4139952" y="4293096"/>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8" name="Ovaal 47"/>
          <p:cNvSpPr/>
          <p:nvPr/>
        </p:nvSpPr>
        <p:spPr>
          <a:xfrm>
            <a:off x="3635896" y="4293096"/>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9" name="Ovaal 48"/>
          <p:cNvSpPr/>
          <p:nvPr/>
        </p:nvSpPr>
        <p:spPr>
          <a:xfrm>
            <a:off x="4460695" y="4293096"/>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0" name="Ovaal 49"/>
          <p:cNvSpPr/>
          <p:nvPr/>
        </p:nvSpPr>
        <p:spPr>
          <a:xfrm>
            <a:off x="4804760" y="4293096"/>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cxnSp>
        <p:nvCxnSpPr>
          <p:cNvPr id="51" name="Rechte verbindingslijn met pijl 50"/>
          <p:cNvCxnSpPr/>
          <p:nvPr/>
        </p:nvCxnSpPr>
        <p:spPr>
          <a:xfrm>
            <a:off x="4463035" y="3995822"/>
            <a:ext cx="0" cy="513298"/>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 name="Tekstvak 6"/>
          <p:cNvSpPr txBox="1"/>
          <p:nvPr/>
        </p:nvSpPr>
        <p:spPr>
          <a:xfrm>
            <a:off x="1223628" y="4869160"/>
            <a:ext cx="7416824" cy="461665"/>
          </a:xfrm>
          <a:prstGeom prst="rect">
            <a:avLst/>
          </a:prstGeom>
          <a:noFill/>
        </p:spPr>
        <p:txBody>
          <a:bodyPr wrap="square" rtlCol="0">
            <a:spAutoFit/>
          </a:bodyPr>
          <a:lstStyle/>
          <a:p>
            <a:r>
              <a:rPr lang="nl-BE" sz="2400" dirty="0" smtClean="0"/>
              <a:t>Wat betekent dit? </a:t>
            </a:r>
            <a:endParaRPr lang="nl-BE" sz="2400" dirty="0"/>
          </a:p>
        </p:txBody>
      </p:sp>
      <p:sp>
        <p:nvSpPr>
          <p:cNvPr id="36" name="Tekstvak 35"/>
          <p:cNvSpPr txBox="1"/>
          <p:nvPr/>
        </p:nvSpPr>
        <p:spPr>
          <a:xfrm>
            <a:off x="6732240" y="1684599"/>
            <a:ext cx="2232248" cy="923330"/>
          </a:xfrm>
          <a:prstGeom prst="rect">
            <a:avLst/>
          </a:prstGeom>
          <a:noFill/>
        </p:spPr>
        <p:txBody>
          <a:bodyPr wrap="square" rtlCol="0">
            <a:spAutoFit/>
          </a:bodyPr>
          <a:lstStyle/>
          <a:p>
            <a:r>
              <a:rPr lang="nl-BE" dirty="0" smtClean="0"/>
              <a:t>Standaarddeviatie  Groot</a:t>
            </a:r>
          </a:p>
          <a:p>
            <a:endParaRPr lang="nl-BE" dirty="0"/>
          </a:p>
        </p:txBody>
      </p:sp>
      <p:sp>
        <p:nvSpPr>
          <p:cNvPr id="28" name="Tekstvak 27"/>
          <p:cNvSpPr txBox="1"/>
          <p:nvPr/>
        </p:nvSpPr>
        <p:spPr>
          <a:xfrm>
            <a:off x="6726773" y="3493457"/>
            <a:ext cx="2232248" cy="923330"/>
          </a:xfrm>
          <a:prstGeom prst="rect">
            <a:avLst/>
          </a:prstGeom>
          <a:noFill/>
        </p:spPr>
        <p:txBody>
          <a:bodyPr wrap="square" rtlCol="0">
            <a:spAutoFit/>
          </a:bodyPr>
          <a:lstStyle/>
          <a:p>
            <a:r>
              <a:rPr lang="nl-BE" dirty="0" smtClean="0"/>
              <a:t>Standaarddeviatie  Klein</a:t>
            </a:r>
          </a:p>
          <a:p>
            <a:endParaRPr lang="nl-BE" dirty="0"/>
          </a:p>
        </p:txBody>
      </p:sp>
      <p:cxnSp>
        <p:nvCxnSpPr>
          <p:cNvPr id="29" name="Rechte verbindingslijn 28"/>
          <p:cNvCxnSpPr/>
          <p:nvPr/>
        </p:nvCxnSpPr>
        <p:spPr>
          <a:xfrm flipH="1">
            <a:off x="4460695" y="1988840"/>
            <a:ext cx="2340" cy="2861106"/>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1" name="Rechte verbindingslijn met pijl 20"/>
          <p:cNvCxnSpPr/>
          <p:nvPr/>
        </p:nvCxnSpPr>
        <p:spPr bwMode="auto">
          <a:xfrm>
            <a:off x="4139952" y="3068960"/>
            <a:ext cx="323083" cy="0"/>
          </a:xfrm>
          <a:prstGeom prst="straightConnector1">
            <a:avLst/>
          </a:prstGeom>
          <a:solidFill>
            <a:schemeClr val="accent1"/>
          </a:solidFill>
          <a:ln w="9525" cap="flat" cmpd="sng" algn="ctr">
            <a:solidFill>
              <a:schemeClr val="tx1"/>
            </a:solidFill>
            <a:prstDash val="solid"/>
            <a:round/>
            <a:headEnd type="arrow"/>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3" name="Rechte verbindingslijn met pijl 22"/>
          <p:cNvCxnSpPr/>
          <p:nvPr/>
        </p:nvCxnSpPr>
        <p:spPr bwMode="auto">
          <a:xfrm>
            <a:off x="3317776" y="3212976"/>
            <a:ext cx="1142919" cy="0"/>
          </a:xfrm>
          <a:prstGeom prst="straightConnector1">
            <a:avLst/>
          </a:prstGeom>
          <a:solidFill>
            <a:schemeClr val="accent1"/>
          </a:solidFill>
          <a:ln w="9525" cap="flat" cmpd="sng" algn="ctr">
            <a:solidFill>
              <a:schemeClr val="tx1"/>
            </a:solidFill>
            <a:prstDash val="solid"/>
            <a:round/>
            <a:headEnd type="arrow"/>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 name="Rechte verbindingslijn met pijl 24"/>
          <p:cNvCxnSpPr/>
          <p:nvPr/>
        </p:nvCxnSpPr>
        <p:spPr bwMode="auto">
          <a:xfrm>
            <a:off x="2375756" y="3128144"/>
            <a:ext cx="2124236" cy="0"/>
          </a:xfrm>
          <a:prstGeom prst="straightConnector1">
            <a:avLst/>
          </a:prstGeom>
          <a:solidFill>
            <a:schemeClr val="accent1"/>
          </a:solidFill>
          <a:ln w="9525" cap="flat" cmpd="sng" algn="ctr">
            <a:solidFill>
              <a:schemeClr val="tx1"/>
            </a:solidFill>
            <a:prstDash val="solid"/>
            <a:round/>
            <a:headEnd type="arrow"/>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9" name="Rechte verbindingslijn met pijl 38"/>
          <p:cNvCxnSpPr/>
          <p:nvPr/>
        </p:nvCxnSpPr>
        <p:spPr bwMode="auto">
          <a:xfrm>
            <a:off x="4410013" y="3195836"/>
            <a:ext cx="692428" cy="0"/>
          </a:xfrm>
          <a:prstGeom prst="straightConnector1">
            <a:avLst/>
          </a:prstGeom>
          <a:solidFill>
            <a:schemeClr val="accent1"/>
          </a:solidFill>
          <a:ln w="9525" cap="flat" cmpd="sng" algn="ctr">
            <a:solidFill>
              <a:schemeClr val="tx1"/>
            </a:solidFill>
            <a:prstDash val="solid"/>
            <a:round/>
            <a:headEnd type="arrow"/>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0" name="Rechte verbindingslijn met pijl 39"/>
          <p:cNvCxnSpPr/>
          <p:nvPr/>
        </p:nvCxnSpPr>
        <p:spPr bwMode="auto">
          <a:xfrm>
            <a:off x="4439486" y="3128144"/>
            <a:ext cx="1315381" cy="0"/>
          </a:xfrm>
          <a:prstGeom prst="straightConnector1">
            <a:avLst/>
          </a:prstGeom>
          <a:solidFill>
            <a:schemeClr val="accent1"/>
          </a:solidFill>
          <a:ln w="9525" cap="flat" cmpd="sng" algn="ctr">
            <a:solidFill>
              <a:schemeClr val="tx1"/>
            </a:solidFill>
            <a:prstDash val="solid"/>
            <a:round/>
            <a:headEnd type="arrow"/>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 name="Rechte verbindingslijn met pijl 40"/>
          <p:cNvCxnSpPr/>
          <p:nvPr/>
        </p:nvCxnSpPr>
        <p:spPr bwMode="auto">
          <a:xfrm flipV="1">
            <a:off x="4499992" y="3036258"/>
            <a:ext cx="2468723" cy="32702"/>
          </a:xfrm>
          <a:prstGeom prst="straightConnector1">
            <a:avLst/>
          </a:prstGeom>
          <a:solidFill>
            <a:schemeClr val="accent1"/>
          </a:solidFill>
          <a:ln w="9525" cap="flat" cmpd="sng" algn="ctr">
            <a:solidFill>
              <a:schemeClr val="tx1"/>
            </a:solidFill>
            <a:prstDash val="solid"/>
            <a:round/>
            <a:headEnd type="arrow"/>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2" name="Rechte verbindingslijn met pijl 51"/>
          <p:cNvCxnSpPr/>
          <p:nvPr/>
        </p:nvCxnSpPr>
        <p:spPr bwMode="auto">
          <a:xfrm flipH="1">
            <a:off x="3995936" y="4009310"/>
            <a:ext cx="464760" cy="0"/>
          </a:xfrm>
          <a:prstGeom prst="straightConnector1">
            <a:avLst/>
          </a:prstGeom>
          <a:solidFill>
            <a:schemeClr val="accent1"/>
          </a:solidFill>
          <a:ln w="9525" cap="flat" cmpd="sng" algn="ctr">
            <a:solidFill>
              <a:schemeClr val="tx1"/>
            </a:solidFill>
            <a:prstDash val="solid"/>
            <a:round/>
            <a:headEnd type="arrow"/>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3" name="Rechte verbindingslijn met pijl 52"/>
          <p:cNvCxnSpPr/>
          <p:nvPr/>
        </p:nvCxnSpPr>
        <p:spPr bwMode="auto">
          <a:xfrm flipH="1">
            <a:off x="4410013" y="4148222"/>
            <a:ext cx="464760" cy="0"/>
          </a:xfrm>
          <a:prstGeom prst="straightConnector1">
            <a:avLst/>
          </a:prstGeom>
          <a:solidFill>
            <a:schemeClr val="accent1"/>
          </a:solidFill>
          <a:ln w="9525" cap="flat" cmpd="sng" algn="ctr">
            <a:solidFill>
              <a:schemeClr val="tx1"/>
            </a:solidFill>
            <a:prstDash val="solid"/>
            <a:round/>
            <a:headEnd type="arrow"/>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4" name="Rechte verbindingslijn met pijl 53"/>
          <p:cNvCxnSpPr/>
          <p:nvPr/>
        </p:nvCxnSpPr>
        <p:spPr bwMode="auto">
          <a:xfrm flipH="1">
            <a:off x="4035232" y="3861048"/>
            <a:ext cx="464760" cy="0"/>
          </a:xfrm>
          <a:prstGeom prst="straightConnector1">
            <a:avLst/>
          </a:prstGeom>
          <a:solidFill>
            <a:schemeClr val="accent1"/>
          </a:solidFill>
          <a:ln w="9525" cap="flat" cmpd="sng" algn="ctr">
            <a:solidFill>
              <a:schemeClr val="tx1"/>
            </a:solidFill>
            <a:prstDash val="solid"/>
            <a:round/>
            <a:headEnd type="arrow"/>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5" name="Rechte verbindingslijn met pijl 54"/>
          <p:cNvCxnSpPr/>
          <p:nvPr/>
        </p:nvCxnSpPr>
        <p:spPr bwMode="auto">
          <a:xfrm flipH="1">
            <a:off x="4467280" y="4009310"/>
            <a:ext cx="635161" cy="0"/>
          </a:xfrm>
          <a:prstGeom prst="straightConnector1">
            <a:avLst/>
          </a:prstGeom>
          <a:solidFill>
            <a:schemeClr val="accent1"/>
          </a:solidFill>
          <a:ln w="9525" cap="flat" cmpd="sng" algn="ctr">
            <a:solidFill>
              <a:schemeClr val="tx1"/>
            </a:solidFill>
            <a:prstDash val="solid"/>
            <a:round/>
            <a:headEnd type="arrow"/>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7" name="Rechte verbindingslijn met pijl 56"/>
          <p:cNvCxnSpPr/>
          <p:nvPr/>
        </p:nvCxnSpPr>
        <p:spPr bwMode="auto">
          <a:xfrm flipH="1">
            <a:off x="4456132" y="4222393"/>
            <a:ext cx="708668" cy="30078"/>
          </a:xfrm>
          <a:prstGeom prst="straightConnector1">
            <a:avLst/>
          </a:prstGeom>
          <a:solidFill>
            <a:schemeClr val="accent1"/>
          </a:solidFill>
          <a:ln w="9525" cap="flat" cmpd="sng" algn="ctr">
            <a:solidFill>
              <a:schemeClr val="tx1"/>
            </a:solidFill>
            <a:prstDash val="solid"/>
            <a:round/>
            <a:headEnd type="arrow"/>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8" name="Rechte verbindingslijn met pijl 57"/>
          <p:cNvCxnSpPr/>
          <p:nvPr/>
        </p:nvCxnSpPr>
        <p:spPr bwMode="auto">
          <a:xfrm flipH="1">
            <a:off x="3802432" y="4237432"/>
            <a:ext cx="651364" cy="0"/>
          </a:xfrm>
          <a:prstGeom prst="straightConnector1">
            <a:avLst/>
          </a:prstGeom>
          <a:solidFill>
            <a:schemeClr val="accent1"/>
          </a:solidFill>
          <a:ln w="9525" cap="flat" cmpd="sng" algn="ctr">
            <a:solidFill>
              <a:schemeClr val="tx1"/>
            </a:solidFill>
            <a:prstDash val="solid"/>
            <a:round/>
            <a:headEnd type="arrow"/>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5752804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6" grpId="0"/>
      <p:bldP spid="2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686800" cy="1143000"/>
          </a:xfrm>
        </p:spPr>
        <p:txBody>
          <a:bodyPr>
            <a:normAutofit fontScale="90000"/>
          </a:bodyPr>
          <a:lstStyle/>
          <a:p>
            <a:r>
              <a:rPr lang="nl-BE" dirty="0" smtClean="0"/>
              <a:t>Centrale tendens en spreiding</a:t>
            </a:r>
            <a:br>
              <a:rPr lang="nl-BE" dirty="0" smtClean="0"/>
            </a:br>
            <a:r>
              <a:rPr lang="nl-BE" i="1" dirty="0" err="1" smtClean="0"/>
              <a:t>Standaarddev</a:t>
            </a:r>
            <a:r>
              <a:rPr lang="nl-BE" i="1" dirty="0" smtClean="0"/>
              <a:t> </a:t>
            </a:r>
            <a:r>
              <a:rPr lang="nl-BE" i="1" dirty="0" smtClean="0"/>
              <a:t>bij normale verdeling</a:t>
            </a:r>
            <a:endParaRPr lang="nl-BE" i="1" dirty="0"/>
          </a:p>
        </p:txBody>
      </p:sp>
      <p:pic>
        <p:nvPicPr>
          <p:cNvPr id="7" name="Tijdelijke aanduiding voor inhoud 4"/>
          <p:cNvPicPr>
            <a:picLocks noGrp="1" noChangeAspect="1"/>
          </p:cNvPicPr>
          <p:nvPr>
            <p:ph idx="1"/>
          </p:nvPr>
        </p:nvPicPr>
        <p:blipFill rotWithShape="1">
          <a:blip r:embed="rId3">
            <a:extLst>
              <a:ext uri="{28A0092B-C50C-407E-A947-70E740481C1C}">
                <a14:useLocalDpi xmlns:a14="http://schemas.microsoft.com/office/drawing/2010/main" val="0"/>
              </a:ext>
            </a:extLst>
          </a:blip>
          <a:srcRect b="29930"/>
          <a:stretch/>
        </p:blipFill>
        <p:spPr bwMode="auto">
          <a:xfrm>
            <a:off x="1540006" y="1849852"/>
            <a:ext cx="6408712" cy="3178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kstvak 7"/>
          <p:cNvSpPr txBox="1"/>
          <p:nvPr/>
        </p:nvSpPr>
        <p:spPr>
          <a:xfrm>
            <a:off x="4564342" y="4910173"/>
            <a:ext cx="360040" cy="400110"/>
          </a:xfrm>
          <a:prstGeom prst="rect">
            <a:avLst/>
          </a:prstGeom>
          <a:noFill/>
        </p:spPr>
        <p:txBody>
          <a:bodyPr wrap="square" rtlCol="0">
            <a:spAutoFit/>
          </a:bodyPr>
          <a:lstStyle/>
          <a:p>
            <a:r>
              <a:rPr lang="nl-BE" dirty="0" smtClean="0"/>
              <a:t>M</a:t>
            </a:r>
            <a:endParaRPr lang="nl-BE" dirty="0"/>
          </a:p>
        </p:txBody>
      </p:sp>
      <p:sp>
        <p:nvSpPr>
          <p:cNvPr id="13" name="Tekstvak 12"/>
          <p:cNvSpPr txBox="1"/>
          <p:nvPr/>
        </p:nvSpPr>
        <p:spPr>
          <a:xfrm>
            <a:off x="3429233" y="4936998"/>
            <a:ext cx="861459" cy="400110"/>
          </a:xfrm>
          <a:prstGeom prst="rect">
            <a:avLst/>
          </a:prstGeom>
          <a:noFill/>
        </p:spPr>
        <p:txBody>
          <a:bodyPr wrap="square" rtlCol="0">
            <a:spAutoFit/>
          </a:bodyPr>
          <a:lstStyle/>
          <a:p>
            <a:r>
              <a:rPr lang="nl-BE" dirty="0" smtClean="0"/>
              <a:t>-1SD</a:t>
            </a:r>
            <a:endParaRPr lang="nl-BE" dirty="0"/>
          </a:p>
        </p:txBody>
      </p:sp>
      <p:sp>
        <p:nvSpPr>
          <p:cNvPr id="15" name="Tekstvak 14"/>
          <p:cNvSpPr txBox="1"/>
          <p:nvPr/>
        </p:nvSpPr>
        <p:spPr>
          <a:xfrm>
            <a:off x="7327334" y="4900368"/>
            <a:ext cx="861459" cy="400110"/>
          </a:xfrm>
          <a:prstGeom prst="rect">
            <a:avLst/>
          </a:prstGeom>
          <a:noFill/>
        </p:spPr>
        <p:txBody>
          <a:bodyPr wrap="square" rtlCol="0">
            <a:spAutoFit/>
          </a:bodyPr>
          <a:lstStyle/>
          <a:p>
            <a:r>
              <a:rPr lang="nl-BE" dirty="0" smtClean="0"/>
              <a:t>+3SD</a:t>
            </a:r>
            <a:endParaRPr lang="nl-BE" dirty="0"/>
          </a:p>
        </p:txBody>
      </p:sp>
      <p:sp>
        <p:nvSpPr>
          <p:cNvPr id="16" name="Tekstvak 15"/>
          <p:cNvSpPr txBox="1"/>
          <p:nvPr/>
        </p:nvSpPr>
        <p:spPr>
          <a:xfrm>
            <a:off x="6238935" y="4936998"/>
            <a:ext cx="861459" cy="400110"/>
          </a:xfrm>
          <a:prstGeom prst="rect">
            <a:avLst/>
          </a:prstGeom>
          <a:noFill/>
        </p:spPr>
        <p:txBody>
          <a:bodyPr wrap="square" rtlCol="0">
            <a:spAutoFit/>
          </a:bodyPr>
          <a:lstStyle/>
          <a:p>
            <a:r>
              <a:rPr lang="nl-BE" dirty="0" smtClean="0"/>
              <a:t>+</a:t>
            </a:r>
            <a:r>
              <a:rPr lang="nl-BE" dirty="0"/>
              <a:t>2</a:t>
            </a:r>
            <a:r>
              <a:rPr lang="nl-BE" dirty="0" smtClean="0"/>
              <a:t>SD</a:t>
            </a:r>
            <a:endParaRPr lang="nl-BE" dirty="0"/>
          </a:p>
        </p:txBody>
      </p:sp>
      <p:sp>
        <p:nvSpPr>
          <p:cNvPr id="17" name="Tekstvak 16"/>
          <p:cNvSpPr txBox="1"/>
          <p:nvPr/>
        </p:nvSpPr>
        <p:spPr>
          <a:xfrm>
            <a:off x="5220072" y="4910173"/>
            <a:ext cx="861459" cy="400110"/>
          </a:xfrm>
          <a:prstGeom prst="rect">
            <a:avLst/>
          </a:prstGeom>
          <a:noFill/>
        </p:spPr>
        <p:txBody>
          <a:bodyPr wrap="square" rtlCol="0">
            <a:spAutoFit/>
          </a:bodyPr>
          <a:lstStyle/>
          <a:p>
            <a:r>
              <a:rPr lang="nl-BE" dirty="0"/>
              <a:t>+</a:t>
            </a:r>
            <a:r>
              <a:rPr lang="nl-BE" dirty="0" smtClean="0"/>
              <a:t>1SD</a:t>
            </a:r>
            <a:endParaRPr lang="nl-BE" dirty="0"/>
          </a:p>
        </p:txBody>
      </p:sp>
      <p:sp>
        <p:nvSpPr>
          <p:cNvPr id="18" name="Tekstvak 17"/>
          <p:cNvSpPr txBox="1"/>
          <p:nvPr/>
        </p:nvSpPr>
        <p:spPr>
          <a:xfrm>
            <a:off x="1518900" y="4930000"/>
            <a:ext cx="861459" cy="400110"/>
          </a:xfrm>
          <a:prstGeom prst="rect">
            <a:avLst/>
          </a:prstGeom>
          <a:noFill/>
        </p:spPr>
        <p:txBody>
          <a:bodyPr wrap="square" rtlCol="0">
            <a:spAutoFit/>
          </a:bodyPr>
          <a:lstStyle/>
          <a:p>
            <a:r>
              <a:rPr lang="nl-BE" dirty="0" smtClean="0"/>
              <a:t>-3 SD</a:t>
            </a:r>
            <a:endParaRPr lang="nl-BE" dirty="0"/>
          </a:p>
        </p:txBody>
      </p:sp>
      <p:sp>
        <p:nvSpPr>
          <p:cNvPr id="19" name="Tekstvak 18"/>
          <p:cNvSpPr txBox="1"/>
          <p:nvPr/>
        </p:nvSpPr>
        <p:spPr>
          <a:xfrm>
            <a:off x="2410697" y="4937820"/>
            <a:ext cx="861459" cy="400110"/>
          </a:xfrm>
          <a:prstGeom prst="rect">
            <a:avLst/>
          </a:prstGeom>
          <a:noFill/>
        </p:spPr>
        <p:txBody>
          <a:bodyPr wrap="square" rtlCol="0">
            <a:spAutoFit/>
          </a:bodyPr>
          <a:lstStyle/>
          <a:p>
            <a:r>
              <a:rPr lang="nl-BE" dirty="0" smtClean="0"/>
              <a:t>-2SD</a:t>
            </a:r>
            <a:endParaRPr lang="nl-BE" dirty="0"/>
          </a:p>
        </p:txBody>
      </p:sp>
      <p:cxnSp>
        <p:nvCxnSpPr>
          <p:cNvPr id="21" name="Rechte verbindingslijn met pijl 20"/>
          <p:cNvCxnSpPr/>
          <p:nvPr/>
        </p:nvCxnSpPr>
        <p:spPr>
          <a:xfrm>
            <a:off x="2819060" y="4005064"/>
            <a:ext cx="3850604" cy="0"/>
          </a:xfrm>
          <a:prstGeom prst="straightConnector1">
            <a:avLst/>
          </a:prstGeom>
          <a:ln w="38100">
            <a:solidFill>
              <a:schemeClr val="accent6">
                <a:lumMod val="75000"/>
              </a:schemeClr>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2" name="Tekstvak 21"/>
          <p:cNvSpPr txBox="1"/>
          <p:nvPr/>
        </p:nvSpPr>
        <p:spPr>
          <a:xfrm>
            <a:off x="4094008" y="3054492"/>
            <a:ext cx="1683568" cy="769441"/>
          </a:xfrm>
          <a:prstGeom prst="rect">
            <a:avLst/>
          </a:prstGeom>
          <a:noFill/>
        </p:spPr>
        <p:txBody>
          <a:bodyPr wrap="square" rtlCol="0">
            <a:spAutoFit/>
          </a:bodyPr>
          <a:lstStyle/>
          <a:p>
            <a:r>
              <a:rPr lang="nl-BE" sz="4400" b="1" dirty="0" smtClean="0">
                <a:solidFill>
                  <a:schemeClr val="accent2">
                    <a:lumMod val="50000"/>
                  </a:schemeClr>
                </a:solidFill>
              </a:rPr>
              <a:t>95%</a:t>
            </a:r>
            <a:endParaRPr lang="nl-BE" sz="4400" b="1" dirty="0">
              <a:solidFill>
                <a:schemeClr val="accent2">
                  <a:lumMod val="50000"/>
                </a:schemeClr>
              </a:solidFill>
            </a:endParaRPr>
          </a:p>
        </p:txBody>
      </p:sp>
    </p:spTree>
    <p:extLst>
      <p:ext uri="{BB962C8B-B14F-4D97-AF65-F5344CB8AC3E}">
        <p14:creationId xmlns:p14="http://schemas.microsoft.com/office/powerpoint/2010/main" val="16118850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71600" y="188640"/>
            <a:ext cx="7715250" cy="1584176"/>
          </a:xfrm>
        </p:spPr>
        <p:txBody>
          <a:bodyPr/>
          <a:lstStyle/>
          <a:p>
            <a:r>
              <a:rPr lang="nl-BE" dirty="0" smtClean="0"/>
              <a:t>Analyseplan</a:t>
            </a:r>
            <a:endParaRPr lang="nl-BE" dirty="0"/>
          </a:p>
        </p:txBody>
      </p:sp>
      <p:sp>
        <p:nvSpPr>
          <p:cNvPr id="3" name="Tijdelijke aanduiding voor inhoud 2"/>
          <p:cNvSpPr>
            <a:spLocks noGrp="1"/>
          </p:cNvSpPr>
          <p:nvPr>
            <p:ph idx="1"/>
          </p:nvPr>
        </p:nvSpPr>
        <p:spPr>
          <a:xfrm>
            <a:off x="971550" y="1412776"/>
            <a:ext cx="7715250" cy="4713387"/>
          </a:xfrm>
        </p:spPr>
        <p:txBody>
          <a:bodyPr/>
          <a:lstStyle/>
          <a:p>
            <a:pPr marL="0" indent="0">
              <a:buNone/>
            </a:pPr>
            <a:endParaRPr lang="nl-BE" dirty="0"/>
          </a:p>
          <a:p>
            <a:endParaRPr lang="nl-BE" dirty="0" smtClean="0"/>
          </a:p>
        </p:txBody>
      </p:sp>
      <p:graphicFrame>
        <p:nvGraphicFramePr>
          <p:cNvPr id="10" name="Tabel 9"/>
          <p:cNvGraphicFramePr>
            <a:graphicFrameLocks noGrp="1"/>
          </p:cNvGraphicFramePr>
          <p:nvPr>
            <p:extLst>
              <p:ext uri="{D42A27DB-BD31-4B8C-83A1-F6EECF244321}">
                <p14:modId xmlns:p14="http://schemas.microsoft.com/office/powerpoint/2010/main" val="2151693181"/>
              </p:ext>
            </p:extLst>
          </p:nvPr>
        </p:nvGraphicFramePr>
        <p:xfrm>
          <a:off x="1115616" y="1772816"/>
          <a:ext cx="7715249" cy="4049250"/>
        </p:xfrm>
        <a:graphic>
          <a:graphicData uri="http://schemas.openxmlformats.org/drawingml/2006/table">
            <a:tbl>
              <a:tblPr firstRow="1" firstCol="1">
                <a:tableStyleId>{21E4AEA4-8DFA-4A89-87EB-49C32662AFE0}</a:tableStyleId>
              </a:tblPr>
              <a:tblGrid>
                <a:gridCol w="1944216">
                  <a:extLst>
                    <a:ext uri="{9D8B030D-6E8A-4147-A177-3AD203B41FA5}">
                      <a16:colId xmlns:a16="http://schemas.microsoft.com/office/drawing/2014/main" val="20000"/>
                    </a:ext>
                  </a:extLst>
                </a:gridCol>
                <a:gridCol w="1794594">
                  <a:extLst>
                    <a:ext uri="{9D8B030D-6E8A-4147-A177-3AD203B41FA5}">
                      <a16:colId xmlns:a16="http://schemas.microsoft.com/office/drawing/2014/main" val="20001"/>
                    </a:ext>
                  </a:extLst>
                </a:gridCol>
                <a:gridCol w="1988991">
                  <a:extLst>
                    <a:ext uri="{9D8B030D-6E8A-4147-A177-3AD203B41FA5}">
                      <a16:colId xmlns:a16="http://schemas.microsoft.com/office/drawing/2014/main" val="20002"/>
                    </a:ext>
                  </a:extLst>
                </a:gridCol>
                <a:gridCol w="1987448">
                  <a:extLst>
                    <a:ext uri="{9D8B030D-6E8A-4147-A177-3AD203B41FA5}">
                      <a16:colId xmlns:a16="http://schemas.microsoft.com/office/drawing/2014/main" val="20003"/>
                    </a:ext>
                  </a:extLst>
                </a:gridCol>
              </a:tblGrid>
              <a:tr h="609853">
                <a:tc>
                  <a:txBody>
                    <a:bodyPr/>
                    <a:lstStyle/>
                    <a:p>
                      <a:pPr algn="ctr">
                        <a:spcAft>
                          <a:spcPts val="0"/>
                        </a:spcAft>
                      </a:pPr>
                      <a:r>
                        <a:rPr lang="nl-NL" sz="1600" dirty="0">
                          <a:effectLst/>
                        </a:rPr>
                        <a:t>Type vraag</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dirty="0">
                          <a:effectLst/>
                        </a:rPr>
                        <a:t>Categorisch</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dirty="0">
                          <a:effectLst/>
                        </a:rPr>
                        <a:t>Ordinaal</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a:effectLst/>
                        </a:rPr>
                        <a:t>Interval</a:t>
                      </a:r>
                      <a:endParaRPr lang="nl-BE" sz="1600">
                        <a:effectLst/>
                        <a:latin typeface="Times New Roman"/>
                        <a:ea typeface="Times New Roman"/>
                      </a:endParaRPr>
                    </a:p>
                  </a:txBody>
                  <a:tcPr marL="68580" marR="68580" marT="0" marB="0" anchor="ctr"/>
                </a:tc>
                <a:extLst>
                  <a:ext uri="{0D108BD9-81ED-4DB2-BD59-A6C34878D82A}">
                    <a16:rowId xmlns:a16="http://schemas.microsoft.com/office/drawing/2014/main" val="10000"/>
                  </a:ext>
                </a:extLst>
              </a:tr>
              <a:tr h="830307">
                <a:tc>
                  <a:txBody>
                    <a:bodyPr/>
                    <a:lstStyle/>
                    <a:p>
                      <a:pPr>
                        <a:spcAft>
                          <a:spcPts val="0"/>
                        </a:spcAft>
                      </a:pPr>
                      <a:r>
                        <a:rPr lang="nl-NL" sz="1600" dirty="0" smtClean="0">
                          <a:effectLst/>
                        </a:rPr>
                        <a:t>Frequentievraag</a:t>
                      </a:r>
                      <a:endParaRPr lang="nl-BE" sz="1600" dirty="0">
                        <a:effectLst/>
                        <a:latin typeface="Times New Roman"/>
                        <a:ea typeface="Times New Roman"/>
                      </a:endParaRPr>
                    </a:p>
                  </a:txBody>
                  <a:tcPr marL="68580" marR="68580" marT="0" marB="0" anchor="ctr"/>
                </a:tc>
                <a:tc gridSpan="3">
                  <a:txBody>
                    <a:bodyPr/>
                    <a:lstStyle/>
                    <a:p>
                      <a:pPr algn="ctr">
                        <a:spcAft>
                          <a:spcPts val="0"/>
                        </a:spcAft>
                      </a:pPr>
                      <a:r>
                        <a:rPr lang="nl-NL" sz="1600" dirty="0" smtClean="0">
                          <a:effectLst/>
                        </a:rPr>
                        <a:t>Frequentie of proportie</a:t>
                      </a:r>
                      <a:endParaRPr lang="nl-BE" sz="1600" dirty="0">
                        <a:effectLst/>
                        <a:latin typeface="Times New Roman"/>
                        <a:ea typeface="Times New Roman"/>
                      </a:endParaRPr>
                    </a:p>
                  </a:txBody>
                  <a:tcPr marL="68580" marR="68580" marT="0" marB="0" anchor="ctr"/>
                </a:tc>
                <a:tc hMerge="1">
                  <a:txBody>
                    <a:bodyPr/>
                    <a:lstStyle/>
                    <a:p>
                      <a:endParaRPr lang="nl-BE"/>
                    </a:p>
                  </a:txBody>
                  <a:tcPr/>
                </a:tc>
                <a:tc hMerge="1">
                  <a:txBody>
                    <a:bodyPr/>
                    <a:lstStyle/>
                    <a:p>
                      <a:endParaRPr lang="nl-BE"/>
                    </a:p>
                  </a:txBody>
                  <a:tcPr/>
                </a:tc>
                <a:extLst>
                  <a:ext uri="{0D108BD9-81ED-4DB2-BD59-A6C34878D82A}">
                    <a16:rowId xmlns:a16="http://schemas.microsoft.com/office/drawing/2014/main" val="10001"/>
                  </a:ext>
                </a:extLst>
              </a:tr>
              <a:tr h="909701">
                <a:tc>
                  <a:txBody>
                    <a:bodyPr/>
                    <a:lstStyle/>
                    <a:p>
                      <a:pPr>
                        <a:spcAft>
                          <a:spcPts val="0"/>
                        </a:spcAft>
                      </a:pPr>
                      <a:r>
                        <a:rPr lang="nl-NL" sz="1600" dirty="0">
                          <a:effectLst/>
                        </a:rPr>
                        <a:t>Centrale tendens en spreiding</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dirty="0">
                          <a:effectLst/>
                        </a:rPr>
                        <a:t>Modus</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dirty="0">
                          <a:effectLst/>
                        </a:rPr>
                        <a:t>Mediaan &amp; Bereik</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dirty="0">
                          <a:effectLst/>
                        </a:rPr>
                        <a:t>Gemiddelde &amp; Standaarddeviatie</a:t>
                      </a:r>
                      <a:endParaRPr lang="nl-BE" sz="1600" dirty="0">
                        <a:effectLst/>
                        <a:latin typeface="Times New Roman"/>
                        <a:ea typeface="Times New Roman"/>
                      </a:endParaRPr>
                    </a:p>
                  </a:txBody>
                  <a:tcPr marL="68580" marR="68580" marT="0" marB="0" anchor="ctr"/>
                </a:tc>
                <a:extLst>
                  <a:ext uri="{0D108BD9-81ED-4DB2-BD59-A6C34878D82A}">
                    <a16:rowId xmlns:a16="http://schemas.microsoft.com/office/drawing/2014/main" val="10002"/>
                  </a:ext>
                </a:extLst>
              </a:tr>
              <a:tr h="864096">
                <a:tc>
                  <a:txBody>
                    <a:bodyPr/>
                    <a:lstStyle/>
                    <a:p>
                      <a:pPr>
                        <a:spcAft>
                          <a:spcPts val="0"/>
                        </a:spcAft>
                      </a:pPr>
                      <a:r>
                        <a:rPr lang="nl-NL" sz="1600" dirty="0" smtClean="0">
                          <a:effectLst/>
                        </a:rPr>
                        <a:t>Verschilvraag</a:t>
                      </a:r>
                      <a:endParaRPr lang="nl-BE" sz="1600" dirty="0">
                        <a:effectLst/>
                      </a:endParaRPr>
                    </a:p>
                  </a:txBody>
                  <a:tcPr marL="68580" marR="68580" marT="0" marB="0" anchor="ctr">
                    <a:solidFill>
                      <a:schemeClr val="accent2">
                        <a:lumMod val="75000"/>
                      </a:schemeClr>
                    </a:solidFill>
                  </a:tcPr>
                </a:tc>
                <a:tc gridSpan="2">
                  <a:txBody>
                    <a:bodyPr/>
                    <a:lstStyle/>
                    <a:p>
                      <a:pPr algn="ctr">
                        <a:spcAft>
                          <a:spcPts val="0"/>
                        </a:spcAft>
                      </a:pPr>
                      <a:r>
                        <a:rPr lang="nl-NL" sz="1600" dirty="0">
                          <a:effectLst/>
                        </a:rPr>
                        <a:t>Verschil in proportie (Aantallen)</a:t>
                      </a:r>
                      <a:endParaRPr lang="nl-BE" sz="1600" dirty="0">
                        <a:effectLst/>
                        <a:latin typeface="Times New Roman"/>
                        <a:ea typeface="Times New Roman"/>
                      </a:endParaRPr>
                    </a:p>
                  </a:txBody>
                  <a:tcPr marL="68580" marR="68580" marT="0" marB="0" anchor="ctr">
                    <a:solidFill>
                      <a:schemeClr val="accent2">
                        <a:lumMod val="75000"/>
                      </a:schemeClr>
                    </a:solidFill>
                  </a:tcPr>
                </a:tc>
                <a:tc hMerge="1">
                  <a:txBody>
                    <a:bodyPr/>
                    <a:lstStyle/>
                    <a:p>
                      <a:endParaRPr lang="nl-BE"/>
                    </a:p>
                  </a:txBody>
                  <a:tcPr/>
                </a:tc>
                <a:tc>
                  <a:txBody>
                    <a:bodyPr/>
                    <a:lstStyle/>
                    <a:p>
                      <a:pPr algn="ctr">
                        <a:spcAft>
                          <a:spcPts val="0"/>
                        </a:spcAft>
                      </a:pPr>
                      <a:r>
                        <a:rPr lang="nl-NL" sz="1600" dirty="0">
                          <a:effectLst/>
                        </a:rPr>
                        <a:t>Verschil in gemiddelde</a:t>
                      </a:r>
                      <a:endParaRPr lang="nl-BE" sz="1600" dirty="0">
                        <a:effectLst/>
                        <a:latin typeface="Times New Roman"/>
                        <a:ea typeface="Times New Roman"/>
                      </a:endParaRPr>
                    </a:p>
                  </a:txBody>
                  <a:tcPr marL="68580" marR="68580" marT="0" marB="0" anchor="ctr">
                    <a:solidFill>
                      <a:schemeClr val="accent2">
                        <a:lumMod val="75000"/>
                      </a:schemeClr>
                    </a:solidFill>
                  </a:tcPr>
                </a:tc>
                <a:extLst>
                  <a:ext uri="{0D108BD9-81ED-4DB2-BD59-A6C34878D82A}">
                    <a16:rowId xmlns:a16="http://schemas.microsoft.com/office/drawing/2014/main" val="10003"/>
                  </a:ext>
                </a:extLst>
              </a:tr>
              <a:tr h="835293">
                <a:tc>
                  <a:txBody>
                    <a:bodyPr/>
                    <a:lstStyle/>
                    <a:p>
                      <a:pPr>
                        <a:spcAft>
                          <a:spcPts val="0"/>
                        </a:spcAft>
                      </a:pPr>
                      <a:r>
                        <a:rPr lang="nl-NL" sz="1600" dirty="0" smtClean="0">
                          <a:effectLst/>
                        </a:rPr>
                        <a:t>Verbandvraag</a:t>
                      </a:r>
                      <a:endParaRPr lang="nl-BE" sz="1600" dirty="0">
                        <a:effectLst/>
                      </a:endParaRPr>
                    </a:p>
                    <a:p>
                      <a:pPr>
                        <a:spcAft>
                          <a:spcPts val="0"/>
                        </a:spcAft>
                      </a:pPr>
                      <a:endParaRPr lang="nl-BE" sz="1600" dirty="0">
                        <a:effectLst/>
                        <a:latin typeface="Times New Roman"/>
                        <a:ea typeface="Times New Roman"/>
                      </a:endParaRPr>
                    </a:p>
                  </a:txBody>
                  <a:tcPr marL="68580" marR="68580" marT="0" marB="0" anchor="ctr"/>
                </a:tc>
                <a:tc>
                  <a:txBody>
                    <a:bodyPr/>
                    <a:lstStyle/>
                    <a:p>
                      <a:pPr algn="ctr">
                        <a:spcAft>
                          <a:spcPts val="0"/>
                        </a:spcAft>
                      </a:pPr>
                      <a:endParaRPr lang="nl-BE" sz="1600" dirty="0">
                        <a:effectLst/>
                        <a:latin typeface="Times New Roman"/>
                        <a:ea typeface="Times New Roman"/>
                      </a:endParaRPr>
                    </a:p>
                  </a:txBody>
                  <a:tcPr marL="68580" marR="68580" marT="0" marB="0" anchor="ctr"/>
                </a:tc>
                <a:tc>
                  <a:txBody>
                    <a:bodyPr/>
                    <a:lstStyle/>
                    <a:p>
                      <a:pPr algn="ctr">
                        <a:spcAft>
                          <a:spcPts val="0"/>
                        </a:spcAft>
                      </a:pPr>
                      <a:endParaRPr lang="nl-BE" sz="1600" dirty="0">
                        <a:effectLst/>
                        <a:latin typeface="Times New Roman"/>
                        <a:ea typeface="Times New Roman"/>
                      </a:endParaRPr>
                    </a:p>
                  </a:txBody>
                  <a:tcPr marL="68580" marR="68580" marT="0" marB="0" anchor="ctr"/>
                </a:tc>
                <a:tc>
                  <a:txBody>
                    <a:bodyPr/>
                    <a:lstStyle/>
                    <a:p>
                      <a:pPr algn="ctr">
                        <a:spcAft>
                          <a:spcPts val="0"/>
                        </a:spcAft>
                      </a:pPr>
                      <a:r>
                        <a:rPr lang="en-US" sz="1600" dirty="0">
                          <a:effectLst/>
                        </a:rPr>
                        <a:t>Pearson </a:t>
                      </a:r>
                      <a:r>
                        <a:rPr lang="en-US" sz="1600" dirty="0" err="1">
                          <a:effectLst/>
                        </a:rPr>
                        <a:t>correlatie</a:t>
                      </a:r>
                      <a:endParaRPr lang="nl-BE" sz="1600" dirty="0">
                        <a:effectLst/>
                        <a:latin typeface="Times New Roman"/>
                        <a:ea typeface="Times New Roman"/>
                      </a:endParaRPr>
                    </a:p>
                  </a:txBody>
                  <a:tcPr marL="68580" marR="68580" marT="0" marB="0"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65314996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smtClean="0"/>
              <a:t>Verschilvragen</a:t>
            </a:r>
            <a:br>
              <a:rPr lang="nl-BE" dirty="0" smtClean="0"/>
            </a:br>
            <a:r>
              <a:rPr lang="nl-BE" i="1" dirty="0" smtClean="0"/>
              <a:t>Casus</a:t>
            </a:r>
            <a:endParaRPr lang="nl-BE" i="1" dirty="0"/>
          </a:p>
        </p:txBody>
      </p:sp>
      <p:sp>
        <p:nvSpPr>
          <p:cNvPr id="3" name="Tijdelijke aanduiding voor inhoud 2"/>
          <p:cNvSpPr>
            <a:spLocks noGrp="1"/>
          </p:cNvSpPr>
          <p:nvPr>
            <p:ph idx="1"/>
          </p:nvPr>
        </p:nvSpPr>
        <p:spPr/>
        <p:txBody>
          <a:bodyPr/>
          <a:lstStyle/>
          <a:p>
            <a:pPr marL="0" indent="0">
              <a:buNone/>
            </a:pPr>
            <a:r>
              <a:rPr lang="nl-BE" dirty="0" smtClean="0"/>
              <a:t>Vragenlijst: </a:t>
            </a:r>
          </a:p>
          <a:p>
            <a:r>
              <a:rPr lang="nl-BE" dirty="0" smtClean="0"/>
              <a:t>geslacht? (jongen / meisje)</a:t>
            </a:r>
          </a:p>
          <a:p>
            <a:r>
              <a:rPr lang="nl-BE" dirty="0" smtClean="0"/>
              <a:t>Kijk je op smartschool voor het starten met het huiswerk? (ja / nee)</a:t>
            </a:r>
          </a:p>
          <a:p>
            <a:r>
              <a:rPr lang="nl-BE" dirty="0" smtClean="0"/>
              <a:t>Hoelang werkte je gisterenavond voor school? (… minuten)</a:t>
            </a:r>
          </a:p>
          <a:p>
            <a:pPr marL="0" indent="0">
              <a:buNone/>
            </a:pPr>
            <a:r>
              <a:rPr lang="nl-BE" dirty="0" smtClean="0"/>
              <a:t> </a:t>
            </a:r>
          </a:p>
          <a:p>
            <a:pPr marL="0" indent="0">
              <a:buNone/>
            </a:pPr>
            <a:endParaRPr lang="nl-BE" dirty="0"/>
          </a:p>
        </p:txBody>
      </p:sp>
    </p:spTree>
    <p:extLst>
      <p:ext uri="{BB962C8B-B14F-4D97-AF65-F5344CB8AC3E}">
        <p14:creationId xmlns:p14="http://schemas.microsoft.com/office/powerpoint/2010/main" val="21339531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smtClean="0"/>
              <a:t>Verschilvragen</a:t>
            </a:r>
            <a:br>
              <a:rPr lang="nl-BE" dirty="0" smtClean="0"/>
            </a:br>
            <a:r>
              <a:rPr lang="nl-BE" i="1" dirty="0" smtClean="0"/>
              <a:t>Verschil in proportie</a:t>
            </a:r>
            <a:endParaRPr lang="nl-BE" i="1" dirty="0"/>
          </a:p>
        </p:txBody>
      </p:sp>
      <p:sp>
        <p:nvSpPr>
          <p:cNvPr id="3" name="Tijdelijke aanduiding voor inhoud 2"/>
          <p:cNvSpPr>
            <a:spLocks noGrp="1"/>
          </p:cNvSpPr>
          <p:nvPr>
            <p:ph idx="1"/>
          </p:nvPr>
        </p:nvSpPr>
        <p:spPr>
          <a:xfrm>
            <a:off x="457200" y="1556792"/>
            <a:ext cx="8229600" cy="4525963"/>
          </a:xfrm>
        </p:spPr>
        <p:txBody>
          <a:bodyPr>
            <a:normAutofit/>
          </a:bodyPr>
          <a:lstStyle/>
          <a:p>
            <a:pPr marL="0" indent="0">
              <a:buNone/>
            </a:pPr>
            <a:r>
              <a:rPr lang="nl-BE" dirty="0" smtClean="0"/>
              <a:t>splitsingsvariabele: </a:t>
            </a:r>
          </a:p>
          <a:p>
            <a:r>
              <a:rPr lang="nl-BE" dirty="0" smtClean="0"/>
              <a:t>geslacht? (jongen / meisje) = categorisch</a:t>
            </a:r>
          </a:p>
          <a:p>
            <a:pPr marL="0" indent="0">
              <a:buNone/>
            </a:pPr>
            <a:r>
              <a:rPr lang="nl-BE" dirty="0" smtClean="0"/>
              <a:t>Testvariabele:</a:t>
            </a:r>
          </a:p>
          <a:p>
            <a:r>
              <a:rPr lang="nl-BE" dirty="0" smtClean="0"/>
              <a:t>Kijk je op smartschool voor het starten met het huiswerk? (ja / nee) = categorisch</a:t>
            </a:r>
          </a:p>
          <a:p>
            <a:pPr marL="0" indent="0">
              <a:buNone/>
            </a:pPr>
            <a:r>
              <a:rPr lang="nl-BE" dirty="0" smtClean="0"/>
              <a:t>ANALYSE: kruistabel (in </a:t>
            </a:r>
            <a:r>
              <a:rPr lang="nl-BE" dirty="0" err="1" smtClean="0"/>
              <a:t>excel</a:t>
            </a:r>
            <a:r>
              <a:rPr lang="nl-BE" dirty="0" smtClean="0"/>
              <a:t> draaitabel)</a:t>
            </a:r>
          </a:p>
          <a:p>
            <a:pPr marL="0" indent="0">
              <a:buNone/>
            </a:pPr>
            <a:r>
              <a:rPr lang="nl-BE" dirty="0" smtClean="0"/>
              <a:t> </a:t>
            </a:r>
          </a:p>
          <a:p>
            <a:pPr marL="0" indent="0">
              <a:buNone/>
            </a:pPr>
            <a:endParaRPr lang="nl-BE" dirty="0"/>
          </a:p>
        </p:txBody>
      </p:sp>
    </p:spTree>
    <p:extLst>
      <p:ext uri="{BB962C8B-B14F-4D97-AF65-F5344CB8AC3E}">
        <p14:creationId xmlns:p14="http://schemas.microsoft.com/office/powerpoint/2010/main" val="4406091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smtClean="0"/>
              <a:t>Verschilvragen</a:t>
            </a:r>
            <a:br>
              <a:rPr lang="nl-BE" dirty="0" smtClean="0"/>
            </a:br>
            <a:r>
              <a:rPr lang="nl-BE" i="1" dirty="0" smtClean="0"/>
              <a:t>Verschil in proportie</a:t>
            </a:r>
            <a:endParaRPr lang="nl-BE" i="1" dirty="0"/>
          </a:p>
        </p:txBody>
      </p:sp>
      <p:sp>
        <p:nvSpPr>
          <p:cNvPr id="3" name="Tijdelijke aanduiding voor inhoud 2"/>
          <p:cNvSpPr>
            <a:spLocks noGrp="1"/>
          </p:cNvSpPr>
          <p:nvPr>
            <p:ph idx="1"/>
          </p:nvPr>
        </p:nvSpPr>
        <p:spPr>
          <a:xfrm>
            <a:off x="457200" y="1556792"/>
            <a:ext cx="8229600" cy="4525963"/>
          </a:xfrm>
        </p:spPr>
        <p:txBody>
          <a:bodyPr>
            <a:normAutofit/>
          </a:bodyPr>
          <a:lstStyle/>
          <a:p>
            <a:pPr marL="0" indent="0">
              <a:buNone/>
            </a:pPr>
            <a:r>
              <a:rPr lang="nl-BE" dirty="0" smtClean="0"/>
              <a:t>Is er een verschil tussen jongens en meisjes voor het gebruik van smartschool?</a:t>
            </a:r>
          </a:p>
          <a:p>
            <a:pPr marL="0" indent="0">
              <a:buNone/>
            </a:pPr>
            <a:endParaRPr lang="nl-BE" dirty="0" smtClean="0"/>
          </a:p>
          <a:p>
            <a:pPr marL="0" indent="0">
              <a:buNone/>
            </a:pPr>
            <a:r>
              <a:rPr lang="nl-BE" dirty="0" smtClean="0"/>
              <a:t> </a:t>
            </a:r>
          </a:p>
          <a:p>
            <a:pPr marL="0" indent="0">
              <a:buNone/>
            </a:pPr>
            <a:endParaRPr lang="nl-BE" dirty="0"/>
          </a:p>
        </p:txBody>
      </p:sp>
      <p:graphicFrame>
        <p:nvGraphicFramePr>
          <p:cNvPr id="4" name="Tabel 3"/>
          <p:cNvGraphicFramePr>
            <a:graphicFrameLocks noGrp="1"/>
          </p:cNvGraphicFramePr>
          <p:nvPr>
            <p:extLst>
              <p:ext uri="{D42A27DB-BD31-4B8C-83A1-F6EECF244321}">
                <p14:modId xmlns:p14="http://schemas.microsoft.com/office/powerpoint/2010/main" val="3741339040"/>
              </p:ext>
            </p:extLst>
          </p:nvPr>
        </p:nvGraphicFramePr>
        <p:xfrm>
          <a:off x="1403647" y="3577429"/>
          <a:ext cx="5256584" cy="2083818"/>
        </p:xfrm>
        <a:graphic>
          <a:graphicData uri="http://schemas.openxmlformats.org/drawingml/2006/table">
            <a:tbl>
              <a:tblPr>
                <a:tableStyleId>{5C22544A-7EE6-4342-B048-85BDC9FD1C3A}</a:tableStyleId>
              </a:tblPr>
              <a:tblGrid>
                <a:gridCol w="1846908">
                  <a:extLst>
                    <a:ext uri="{9D8B030D-6E8A-4147-A177-3AD203B41FA5}">
                      <a16:colId xmlns:a16="http://schemas.microsoft.com/office/drawing/2014/main" val="20000"/>
                    </a:ext>
                  </a:extLst>
                </a:gridCol>
                <a:gridCol w="1704838">
                  <a:extLst>
                    <a:ext uri="{9D8B030D-6E8A-4147-A177-3AD203B41FA5}">
                      <a16:colId xmlns:a16="http://schemas.microsoft.com/office/drawing/2014/main" val="20001"/>
                    </a:ext>
                  </a:extLst>
                </a:gridCol>
                <a:gridCol w="1704838">
                  <a:extLst>
                    <a:ext uri="{9D8B030D-6E8A-4147-A177-3AD203B41FA5}">
                      <a16:colId xmlns:a16="http://schemas.microsoft.com/office/drawing/2014/main" val="20002"/>
                    </a:ext>
                  </a:extLst>
                </a:gridCol>
              </a:tblGrid>
              <a:tr h="694606">
                <a:tc>
                  <a:txBody>
                    <a:bodyPr/>
                    <a:lstStyle/>
                    <a:p>
                      <a:pPr algn="ctr" fontAlgn="b"/>
                      <a:endParaRPr lang="nl-BE" sz="2400" b="1" i="0" u="none" strike="noStrike" dirty="0">
                        <a:solidFill>
                          <a:srgbClr val="FFFFFF"/>
                        </a:solidFill>
                        <a:effectLst/>
                        <a:latin typeface="Calibri" panose="020F0502020204030204" pitchFamily="34" charset="0"/>
                      </a:endParaRPr>
                    </a:p>
                  </a:txBody>
                  <a:tcPr marL="9525" marR="9525" marT="9525" marB="0" anchor="ctr"/>
                </a:tc>
                <a:tc>
                  <a:txBody>
                    <a:bodyPr/>
                    <a:lstStyle/>
                    <a:p>
                      <a:pPr algn="ctr" fontAlgn="b"/>
                      <a:r>
                        <a:rPr lang="nl-BE" sz="2400" u="none" strike="noStrike" dirty="0" smtClean="0">
                          <a:effectLst/>
                        </a:rPr>
                        <a:t>Jongen</a:t>
                      </a:r>
                      <a:endParaRPr lang="nl-BE" sz="2400" b="1" i="0" u="none" strike="noStrike" dirty="0">
                        <a:solidFill>
                          <a:srgbClr val="FFFFFF"/>
                        </a:solidFill>
                        <a:effectLst/>
                        <a:latin typeface="Calibri" panose="020F0502020204030204" pitchFamily="34" charset="0"/>
                      </a:endParaRPr>
                    </a:p>
                  </a:txBody>
                  <a:tcPr marL="9525" marR="9525" marT="9525" marB="0" anchor="ctr"/>
                </a:tc>
                <a:tc>
                  <a:txBody>
                    <a:bodyPr/>
                    <a:lstStyle/>
                    <a:p>
                      <a:pPr algn="ctr" fontAlgn="b"/>
                      <a:r>
                        <a:rPr lang="nl-BE" sz="2400" u="none" strike="noStrike" dirty="0" smtClean="0">
                          <a:effectLst/>
                        </a:rPr>
                        <a:t>Meisje</a:t>
                      </a:r>
                      <a:endParaRPr lang="nl-BE" sz="2400" b="1" i="0" u="none" strike="noStrike" dirty="0">
                        <a:solidFill>
                          <a:srgbClr val="FFFFFF"/>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000"/>
                  </a:ext>
                </a:extLst>
              </a:tr>
              <a:tr h="694606">
                <a:tc>
                  <a:txBody>
                    <a:bodyPr/>
                    <a:lstStyle/>
                    <a:p>
                      <a:pPr algn="ctr" fontAlgn="b"/>
                      <a:r>
                        <a:rPr lang="nl-BE" sz="2400" u="none" strike="noStrike" dirty="0" smtClean="0">
                          <a:effectLst/>
                        </a:rPr>
                        <a:t>Ja</a:t>
                      </a:r>
                      <a:endParaRPr lang="nl-BE"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nl-BE" sz="2400" u="none" strike="noStrike" dirty="0" smtClean="0">
                          <a:effectLst/>
                        </a:rPr>
                        <a:t>13</a:t>
                      </a:r>
                      <a:endParaRPr lang="nl-BE"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nl-BE" sz="2400" u="none" strike="noStrike" dirty="0" smtClean="0">
                          <a:effectLst/>
                        </a:rPr>
                        <a:t>86</a:t>
                      </a:r>
                      <a:endParaRPr lang="nl-BE" sz="2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001"/>
                  </a:ext>
                </a:extLst>
              </a:tr>
              <a:tr h="694606">
                <a:tc>
                  <a:txBody>
                    <a:bodyPr/>
                    <a:lstStyle/>
                    <a:p>
                      <a:pPr algn="ctr" fontAlgn="b"/>
                      <a:r>
                        <a:rPr lang="nl-BE" sz="2400" u="none" strike="noStrike" dirty="0" smtClean="0">
                          <a:effectLst/>
                        </a:rPr>
                        <a:t>nee</a:t>
                      </a:r>
                      <a:endParaRPr lang="nl-BE"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nl-BE" sz="2400" b="0" i="0" u="none" strike="noStrike" dirty="0" smtClean="0">
                          <a:solidFill>
                            <a:schemeClr val="dk1"/>
                          </a:solidFill>
                          <a:effectLst/>
                          <a:latin typeface="+mn-lt"/>
                        </a:rPr>
                        <a:t>81</a:t>
                      </a:r>
                      <a:endParaRPr lang="nl-BE"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nl-BE" sz="2400" u="none" strike="noStrike" dirty="0" smtClean="0">
                          <a:effectLst/>
                        </a:rPr>
                        <a:t>25</a:t>
                      </a:r>
                      <a:endParaRPr lang="nl-BE" sz="2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7963684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smtClean="0"/>
              <a:t>Verschilvragen</a:t>
            </a:r>
            <a:br>
              <a:rPr lang="nl-BE" dirty="0" smtClean="0"/>
            </a:br>
            <a:r>
              <a:rPr lang="nl-BE" i="1" dirty="0" smtClean="0"/>
              <a:t>Verschil in proportie</a:t>
            </a:r>
            <a:endParaRPr lang="nl-BE" i="1" dirty="0"/>
          </a:p>
        </p:txBody>
      </p:sp>
      <p:sp>
        <p:nvSpPr>
          <p:cNvPr id="3" name="Tijdelijke aanduiding voor inhoud 2"/>
          <p:cNvSpPr>
            <a:spLocks noGrp="1"/>
          </p:cNvSpPr>
          <p:nvPr>
            <p:ph idx="1"/>
          </p:nvPr>
        </p:nvSpPr>
        <p:spPr>
          <a:xfrm>
            <a:off x="457200" y="1556792"/>
            <a:ext cx="8229600" cy="4968552"/>
          </a:xfrm>
        </p:spPr>
        <p:txBody>
          <a:bodyPr>
            <a:normAutofit fontScale="92500" lnSpcReduction="10000"/>
          </a:bodyPr>
          <a:lstStyle/>
          <a:p>
            <a:pPr marL="0" indent="0">
              <a:buNone/>
            </a:pPr>
            <a:r>
              <a:rPr lang="nl-BE" dirty="0" smtClean="0"/>
              <a:t>Is er een verschil tussen jongens en meisjes voor het gebruik van smartschool?</a:t>
            </a:r>
          </a:p>
          <a:p>
            <a:pPr marL="0" indent="0">
              <a:buNone/>
            </a:pPr>
            <a:endParaRPr lang="nl-BE" dirty="0" smtClean="0"/>
          </a:p>
          <a:p>
            <a:pPr marL="0" indent="0">
              <a:buNone/>
            </a:pPr>
            <a:endParaRPr lang="nl-BE" dirty="0"/>
          </a:p>
          <a:p>
            <a:pPr marL="0" indent="0">
              <a:buNone/>
            </a:pPr>
            <a:endParaRPr lang="nl-BE" dirty="0" smtClean="0"/>
          </a:p>
          <a:p>
            <a:pPr marL="0" indent="0">
              <a:buNone/>
            </a:pPr>
            <a:endParaRPr lang="nl-BE" dirty="0"/>
          </a:p>
          <a:p>
            <a:pPr marL="0" indent="0">
              <a:buNone/>
            </a:pPr>
            <a:endParaRPr lang="nl-BE" dirty="0" smtClean="0"/>
          </a:p>
          <a:p>
            <a:pPr marL="0" indent="0">
              <a:buNone/>
            </a:pPr>
            <a:endParaRPr lang="nl-BE" dirty="0" smtClean="0"/>
          </a:p>
          <a:p>
            <a:pPr marL="0" indent="0">
              <a:buNone/>
            </a:pPr>
            <a:r>
              <a:rPr lang="nl-BE" dirty="0" smtClean="0"/>
              <a:t>gouden </a:t>
            </a:r>
            <a:r>
              <a:rPr lang="nl-BE" dirty="0"/>
              <a:t>regel: </a:t>
            </a:r>
            <a:endParaRPr lang="nl-BE" dirty="0" smtClean="0"/>
          </a:p>
          <a:p>
            <a:pPr marL="0" indent="0">
              <a:buNone/>
            </a:pPr>
            <a:r>
              <a:rPr lang="nl-BE" sz="2600" dirty="0" smtClean="0"/>
              <a:t>horizontaal vergelijken =  verticaal </a:t>
            </a:r>
            <a:r>
              <a:rPr lang="nl-BE" sz="2600" dirty="0" err="1"/>
              <a:t>percenteren</a:t>
            </a:r>
            <a:r>
              <a:rPr lang="nl-BE" sz="2600" dirty="0"/>
              <a:t> </a:t>
            </a:r>
          </a:p>
          <a:p>
            <a:pPr marL="0" indent="0">
              <a:buNone/>
            </a:pPr>
            <a:endParaRPr lang="nl-BE" dirty="0" smtClean="0"/>
          </a:p>
          <a:p>
            <a:pPr marL="0" indent="0">
              <a:buNone/>
            </a:pPr>
            <a:endParaRPr lang="nl-BE" dirty="0"/>
          </a:p>
        </p:txBody>
      </p:sp>
      <p:graphicFrame>
        <p:nvGraphicFramePr>
          <p:cNvPr id="4" name="Tabel 3"/>
          <p:cNvGraphicFramePr>
            <a:graphicFrameLocks noGrp="1"/>
          </p:cNvGraphicFramePr>
          <p:nvPr>
            <p:extLst>
              <p:ext uri="{D42A27DB-BD31-4B8C-83A1-F6EECF244321}">
                <p14:modId xmlns:p14="http://schemas.microsoft.com/office/powerpoint/2010/main" val="1815501831"/>
              </p:ext>
            </p:extLst>
          </p:nvPr>
        </p:nvGraphicFramePr>
        <p:xfrm>
          <a:off x="3203849" y="2651856"/>
          <a:ext cx="4322165" cy="2778424"/>
        </p:xfrm>
        <a:graphic>
          <a:graphicData uri="http://schemas.openxmlformats.org/drawingml/2006/table">
            <a:tbl>
              <a:tblPr>
                <a:tableStyleId>{5C22544A-7EE6-4342-B048-85BDC9FD1C3A}</a:tableStyleId>
              </a:tblPr>
              <a:tblGrid>
                <a:gridCol w="602651">
                  <a:extLst>
                    <a:ext uri="{9D8B030D-6E8A-4147-A177-3AD203B41FA5}">
                      <a16:colId xmlns:a16="http://schemas.microsoft.com/office/drawing/2014/main" val="20000"/>
                    </a:ext>
                  </a:extLst>
                </a:gridCol>
                <a:gridCol w="1859757">
                  <a:extLst>
                    <a:ext uri="{9D8B030D-6E8A-4147-A177-3AD203B41FA5}">
                      <a16:colId xmlns:a16="http://schemas.microsoft.com/office/drawing/2014/main" val="20001"/>
                    </a:ext>
                  </a:extLst>
                </a:gridCol>
                <a:gridCol w="1859757">
                  <a:extLst>
                    <a:ext uri="{9D8B030D-6E8A-4147-A177-3AD203B41FA5}">
                      <a16:colId xmlns:a16="http://schemas.microsoft.com/office/drawing/2014/main" val="20002"/>
                    </a:ext>
                  </a:extLst>
                </a:gridCol>
              </a:tblGrid>
              <a:tr h="694606">
                <a:tc>
                  <a:txBody>
                    <a:bodyPr/>
                    <a:lstStyle/>
                    <a:p>
                      <a:pPr algn="ctr" fontAlgn="b"/>
                      <a:endParaRPr lang="nl-BE" sz="2400" b="1" i="0" u="none" strike="noStrike" dirty="0">
                        <a:solidFill>
                          <a:srgbClr val="FFFFFF"/>
                        </a:solidFill>
                        <a:effectLst/>
                        <a:latin typeface="Calibri" panose="020F0502020204030204" pitchFamily="34" charset="0"/>
                      </a:endParaRPr>
                    </a:p>
                  </a:txBody>
                  <a:tcPr marL="9525" marR="9525" marT="9525" marB="0" anchor="ctr"/>
                </a:tc>
                <a:tc>
                  <a:txBody>
                    <a:bodyPr/>
                    <a:lstStyle/>
                    <a:p>
                      <a:pPr algn="ctr" fontAlgn="b"/>
                      <a:r>
                        <a:rPr lang="nl-BE" sz="2400" u="none" strike="noStrike" dirty="0" smtClean="0">
                          <a:effectLst/>
                        </a:rPr>
                        <a:t>Jongen</a:t>
                      </a:r>
                      <a:endParaRPr lang="nl-BE" sz="2400" b="1" i="0" u="none" strike="noStrike" dirty="0">
                        <a:solidFill>
                          <a:srgbClr val="FFFFFF"/>
                        </a:solidFill>
                        <a:effectLst/>
                        <a:latin typeface="Calibri" panose="020F0502020204030204" pitchFamily="34" charset="0"/>
                      </a:endParaRPr>
                    </a:p>
                  </a:txBody>
                  <a:tcPr marL="9525" marR="9525" marT="9525" marB="0" anchor="ctr"/>
                </a:tc>
                <a:tc>
                  <a:txBody>
                    <a:bodyPr/>
                    <a:lstStyle/>
                    <a:p>
                      <a:pPr algn="ctr" fontAlgn="b"/>
                      <a:r>
                        <a:rPr lang="nl-BE" sz="2400" u="none" strike="noStrike" dirty="0" smtClean="0">
                          <a:effectLst/>
                        </a:rPr>
                        <a:t>Meisje</a:t>
                      </a:r>
                      <a:endParaRPr lang="nl-BE" sz="2400" b="1" i="0" u="none" strike="noStrike" dirty="0">
                        <a:solidFill>
                          <a:srgbClr val="FFFFFF"/>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000"/>
                  </a:ext>
                </a:extLst>
              </a:tr>
              <a:tr h="694606">
                <a:tc>
                  <a:txBody>
                    <a:bodyPr/>
                    <a:lstStyle/>
                    <a:p>
                      <a:pPr algn="ctr" fontAlgn="b"/>
                      <a:r>
                        <a:rPr lang="nl-BE" sz="2400" u="none" strike="noStrike" dirty="0" smtClean="0">
                          <a:effectLst/>
                        </a:rPr>
                        <a:t>Ja</a:t>
                      </a:r>
                      <a:endParaRPr lang="nl-BE"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nl-BE" sz="1800" u="none" strike="noStrike" dirty="0" smtClean="0">
                          <a:effectLst/>
                        </a:rPr>
                        <a:t>13 </a:t>
                      </a:r>
                      <a:r>
                        <a:rPr lang="nl-BE" sz="2400" u="none" strike="noStrike" dirty="0" smtClean="0">
                          <a:effectLst/>
                        </a:rPr>
                        <a:t>14%</a:t>
                      </a:r>
                      <a:endParaRPr lang="nl-BE"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nl-BE" sz="1800" b="0" i="0" u="none" strike="noStrike" kern="1200" dirty="0" smtClean="0">
                          <a:solidFill>
                            <a:schemeClr val="dk1"/>
                          </a:solidFill>
                          <a:effectLst/>
                          <a:latin typeface="+mn-lt"/>
                          <a:ea typeface="+mn-ea"/>
                          <a:cs typeface="+mn-cs"/>
                        </a:rPr>
                        <a:t>86 </a:t>
                      </a:r>
                      <a:r>
                        <a:rPr lang="nl-BE" sz="2400" u="none" strike="noStrike" kern="1200" dirty="0" smtClean="0">
                          <a:solidFill>
                            <a:schemeClr val="dk1"/>
                          </a:solidFill>
                          <a:effectLst/>
                          <a:latin typeface="+mn-lt"/>
                          <a:ea typeface="+mn-ea"/>
                          <a:cs typeface="+mn-cs"/>
                        </a:rPr>
                        <a:t>77%</a:t>
                      </a:r>
                      <a:endParaRPr lang="nl-BE" sz="2400" u="none" strike="noStrike" kern="1200" dirty="0">
                        <a:solidFill>
                          <a:schemeClr val="dk1"/>
                        </a:solidFill>
                        <a:effectLst/>
                        <a:latin typeface="+mn-lt"/>
                        <a:ea typeface="+mn-ea"/>
                        <a:cs typeface="+mn-cs"/>
                      </a:endParaRPr>
                    </a:p>
                  </a:txBody>
                  <a:tcPr marL="9525" marR="9525" marT="9525" marB="0" anchor="ctr"/>
                </a:tc>
                <a:extLst>
                  <a:ext uri="{0D108BD9-81ED-4DB2-BD59-A6C34878D82A}">
                    <a16:rowId xmlns:a16="http://schemas.microsoft.com/office/drawing/2014/main" val="10001"/>
                  </a:ext>
                </a:extLst>
              </a:tr>
              <a:tr h="694606">
                <a:tc>
                  <a:txBody>
                    <a:bodyPr/>
                    <a:lstStyle/>
                    <a:p>
                      <a:pPr algn="ctr" fontAlgn="b"/>
                      <a:r>
                        <a:rPr lang="nl-BE" sz="2400" u="none" strike="noStrike" dirty="0" smtClean="0">
                          <a:effectLst/>
                        </a:rPr>
                        <a:t>nee</a:t>
                      </a:r>
                      <a:endParaRPr lang="nl-BE"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nl-BE" sz="1800" b="0" i="0" u="none" strike="noStrike" dirty="0" smtClean="0">
                          <a:solidFill>
                            <a:schemeClr val="dk1"/>
                          </a:solidFill>
                          <a:effectLst/>
                          <a:latin typeface="+mn-lt"/>
                        </a:rPr>
                        <a:t>81</a:t>
                      </a:r>
                      <a:r>
                        <a:rPr lang="nl-BE" sz="2400" b="0" i="0" u="none" strike="noStrike" dirty="0" smtClean="0">
                          <a:solidFill>
                            <a:schemeClr val="dk1"/>
                          </a:solidFill>
                          <a:effectLst/>
                          <a:latin typeface="+mn-lt"/>
                        </a:rPr>
                        <a:t> 86%</a:t>
                      </a:r>
                      <a:endParaRPr lang="nl-BE"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marL="0" algn="ctr" defTabSz="914400" rtl="0" eaLnBrk="1" fontAlgn="b" latinLnBrk="0" hangingPunct="1"/>
                      <a:r>
                        <a:rPr lang="nl-BE" sz="1800" b="0" i="0" u="none" strike="noStrike" kern="1200" dirty="0" smtClean="0">
                          <a:solidFill>
                            <a:schemeClr val="dk1"/>
                          </a:solidFill>
                          <a:effectLst/>
                          <a:latin typeface="+mn-lt"/>
                          <a:ea typeface="+mn-ea"/>
                          <a:cs typeface="+mn-cs"/>
                        </a:rPr>
                        <a:t>25 </a:t>
                      </a:r>
                      <a:r>
                        <a:rPr lang="nl-BE" sz="2400" u="none" strike="noStrike" kern="1200" dirty="0" smtClean="0">
                          <a:solidFill>
                            <a:schemeClr val="dk1"/>
                          </a:solidFill>
                          <a:effectLst/>
                          <a:latin typeface="+mn-lt"/>
                          <a:ea typeface="+mn-ea"/>
                          <a:cs typeface="+mn-cs"/>
                        </a:rPr>
                        <a:t>23%</a:t>
                      </a:r>
                      <a:endParaRPr lang="nl-BE" sz="2400" u="none" strike="noStrike" kern="1200" dirty="0">
                        <a:solidFill>
                          <a:schemeClr val="dk1"/>
                        </a:solidFill>
                        <a:effectLst/>
                        <a:latin typeface="+mn-lt"/>
                        <a:ea typeface="+mn-ea"/>
                        <a:cs typeface="+mn-cs"/>
                      </a:endParaRPr>
                    </a:p>
                  </a:txBody>
                  <a:tcPr marL="9525" marR="9525" marT="9525" marB="0" anchor="ctr"/>
                </a:tc>
                <a:extLst>
                  <a:ext uri="{0D108BD9-81ED-4DB2-BD59-A6C34878D82A}">
                    <a16:rowId xmlns:a16="http://schemas.microsoft.com/office/drawing/2014/main" val="10002"/>
                  </a:ext>
                </a:extLst>
              </a:tr>
              <a:tr h="694606">
                <a:tc>
                  <a:txBody>
                    <a:bodyPr/>
                    <a:lstStyle/>
                    <a:p>
                      <a:pPr algn="ctr" fontAlgn="b"/>
                      <a:endParaRPr lang="nl-BE"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nl-BE" sz="1800" b="0" i="0" u="none" strike="noStrike" kern="1200" dirty="0" smtClean="0">
                          <a:solidFill>
                            <a:schemeClr val="dk1"/>
                          </a:solidFill>
                          <a:effectLst/>
                          <a:latin typeface="+mn-lt"/>
                          <a:ea typeface="+mn-ea"/>
                          <a:cs typeface="+mn-cs"/>
                        </a:rPr>
                        <a:t>94</a:t>
                      </a:r>
                      <a:r>
                        <a:rPr lang="nl-BE" sz="2400" b="0" i="0" u="none" strike="noStrike" dirty="0" smtClean="0">
                          <a:solidFill>
                            <a:srgbClr val="000000"/>
                          </a:solidFill>
                          <a:effectLst/>
                          <a:latin typeface="Calibri" panose="020F0502020204030204" pitchFamily="34" charset="0"/>
                        </a:rPr>
                        <a:t> 100%</a:t>
                      </a:r>
                      <a:endParaRPr lang="nl-BE" sz="2400" b="0" i="0" u="none" strike="noStrike" dirty="0">
                        <a:solidFill>
                          <a:srgbClr val="000000"/>
                        </a:solidFill>
                        <a:effectLst/>
                        <a:latin typeface="Calibri" panose="020F0502020204030204" pitchFamily="34" charset="0"/>
                      </a:endParaRPr>
                    </a:p>
                  </a:txBody>
                  <a:tcPr marL="9525" marR="9525" marT="9525" marB="0" anchor="ctr"/>
                </a:tc>
                <a:tc>
                  <a:txBody>
                    <a:bodyPr/>
                    <a:lstStyle/>
                    <a:p>
                      <a:pPr marL="0" algn="ctr" defTabSz="914400" rtl="0" eaLnBrk="1" fontAlgn="b" latinLnBrk="0" hangingPunct="1"/>
                      <a:r>
                        <a:rPr lang="nl-BE" sz="1800" b="0" i="0" u="none" strike="noStrike" kern="1200" dirty="0" smtClean="0">
                          <a:solidFill>
                            <a:schemeClr val="dk1"/>
                          </a:solidFill>
                          <a:effectLst/>
                          <a:latin typeface="+mn-lt"/>
                          <a:ea typeface="+mn-ea"/>
                          <a:cs typeface="+mn-cs"/>
                        </a:rPr>
                        <a:t>111 </a:t>
                      </a:r>
                      <a:r>
                        <a:rPr lang="nl-BE" sz="2400" u="none" strike="noStrike" kern="1200" dirty="0" smtClean="0">
                          <a:solidFill>
                            <a:schemeClr val="dk1"/>
                          </a:solidFill>
                          <a:effectLst/>
                          <a:latin typeface="+mn-lt"/>
                          <a:ea typeface="+mn-ea"/>
                          <a:cs typeface="+mn-cs"/>
                        </a:rPr>
                        <a:t>100%</a:t>
                      </a:r>
                      <a:endParaRPr lang="nl-BE" sz="2400" u="none" strike="noStrike" kern="1200" dirty="0">
                        <a:solidFill>
                          <a:schemeClr val="dk1"/>
                        </a:solidFill>
                        <a:effectLst/>
                        <a:latin typeface="+mn-lt"/>
                        <a:ea typeface="+mn-ea"/>
                        <a:cs typeface="+mn-cs"/>
                      </a:endParaRPr>
                    </a:p>
                  </a:txBody>
                  <a:tcPr marL="9525" marR="9525" marT="9525"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1417254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71600" y="188640"/>
            <a:ext cx="7715250" cy="1584176"/>
          </a:xfrm>
        </p:spPr>
        <p:txBody>
          <a:bodyPr/>
          <a:lstStyle/>
          <a:p>
            <a:r>
              <a:rPr lang="nl-BE" dirty="0" smtClean="0"/>
              <a:t>Analyseplan</a:t>
            </a:r>
            <a:endParaRPr lang="nl-BE" dirty="0"/>
          </a:p>
        </p:txBody>
      </p:sp>
      <p:sp>
        <p:nvSpPr>
          <p:cNvPr id="3" name="Tijdelijke aanduiding voor inhoud 2"/>
          <p:cNvSpPr>
            <a:spLocks noGrp="1"/>
          </p:cNvSpPr>
          <p:nvPr>
            <p:ph idx="1"/>
          </p:nvPr>
        </p:nvSpPr>
        <p:spPr>
          <a:xfrm>
            <a:off x="971550" y="1412776"/>
            <a:ext cx="7715250" cy="4713387"/>
          </a:xfrm>
        </p:spPr>
        <p:txBody>
          <a:bodyPr/>
          <a:lstStyle/>
          <a:p>
            <a:pPr marL="0" indent="0">
              <a:buNone/>
            </a:pPr>
            <a:endParaRPr lang="nl-BE" dirty="0"/>
          </a:p>
          <a:p>
            <a:endParaRPr lang="nl-BE" dirty="0" smtClean="0"/>
          </a:p>
        </p:txBody>
      </p:sp>
      <p:graphicFrame>
        <p:nvGraphicFramePr>
          <p:cNvPr id="10" name="Tabel 9"/>
          <p:cNvGraphicFramePr>
            <a:graphicFrameLocks noGrp="1"/>
          </p:cNvGraphicFramePr>
          <p:nvPr>
            <p:extLst/>
          </p:nvPr>
        </p:nvGraphicFramePr>
        <p:xfrm>
          <a:off x="1115616" y="1772816"/>
          <a:ext cx="7715249" cy="4049250"/>
        </p:xfrm>
        <a:graphic>
          <a:graphicData uri="http://schemas.openxmlformats.org/drawingml/2006/table">
            <a:tbl>
              <a:tblPr firstRow="1" firstCol="1">
                <a:tableStyleId>{21E4AEA4-8DFA-4A89-87EB-49C32662AFE0}</a:tableStyleId>
              </a:tblPr>
              <a:tblGrid>
                <a:gridCol w="1944216">
                  <a:extLst>
                    <a:ext uri="{9D8B030D-6E8A-4147-A177-3AD203B41FA5}">
                      <a16:colId xmlns:a16="http://schemas.microsoft.com/office/drawing/2014/main" val="20000"/>
                    </a:ext>
                  </a:extLst>
                </a:gridCol>
                <a:gridCol w="1794594">
                  <a:extLst>
                    <a:ext uri="{9D8B030D-6E8A-4147-A177-3AD203B41FA5}">
                      <a16:colId xmlns:a16="http://schemas.microsoft.com/office/drawing/2014/main" val="20001"/>
                    </a:ext>
                  </a:extLst>
                </a:gridCol>
                <a:gridCol w="1988991">
                  <a:extLst>
                    <a:ext uri="{9D8B030D-6E8A-4147-A177-3AD203B41FA5}">
                      <a16:colId xmlns:a16="http://schemas.microsoft.com/office/drawing/2014/main" val="20002"/>
                    </a:ext>
                  </a:extLst>
                </a:gridCol>
                <a:gridCol w="1987448">
                  <a:extLst>
                    <a:ext uri="{9D8B030D-6E8A-4147-A177-3AD203B41FA5}">
                      <a16:colId xmlns:a16="http://schemas.microsoft.com/office/drawing/2014/main" val="20003"/>
                    </a:ext>
                  </a:extLst>
                </a:gridCol>
              </a:tblGrid>
              <a:tr h="609853">
                <a:tc>
                  <a:txBody>
                    <a:bodyPr/>
                    <a:lstStyle/>
                    <a:p>
                      <a:pPr algn="ctr">
                        <a:spcAft>
                          <a:spcPts val="0"/>
                        </a:spcAft>
                      </a:pPr>
                      <a:r>
                        <a:rPr lang="nl-NL" sz="1600" dirty="0">
                          <a:effectLst/>
                        </a:rPr>
                        <a:t>Type vraag</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dirty="0">
                          <a:effectLst/>
                        </a:rPr>
                        <a:t>Categorisch</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dirty="0">
                          <a:effectLst/>
                        </a:rPr>
                        <a:t>Ordinaal</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a:effectLst/>
                        </a:rPr>
                        <a:t>Interval</a:t>
                      </a:r>
                      <a:endParaRPr lang="nl-BE" sz="1600">
                        <a:effectLst/>
                        <a:latin typeface="Times New Roman"/>
                        <a:ea typeface="Times New Roman"/>
                      </a:endParaRPr>
                    </a:p>
                  </a:txBody>
                  <a:tcPr marL="68580" marR="68580" marT="0" marB="0" anchor="ctr"/>
                </a:tc>
                <a:extLst>
                  <a:ext uri="{0D108BD9-81ED-4DB2-BD59-A6C34878D82A}">
                    <a16:rowId xmlns:a16="http://schemas.microsoft.com/office/drawing/2014/main" val="10000"/>
                  </a:ext>
                </a:extLst>
              </a:tr>
              <a:tr h="830307">
                <a:tc>
                  <a:txBody>
                    <a:bodyPr/>
                    <a:lstStyle/>
                    <a:p>
                      <a:pPr>
                        <a:spcAft>
                          <a:spcPts val="0"/>
                        </a:spcAft>
                      </a:pPr>
                      <a:r>
                        <a:rPr lang="nl-NL" sz="1600" dirty="0" smtClean="0">
                          <a:effectLst/>
                        </a:rPr>
                        <a:t>Frequentievraag</a:t>
                      </a:r>
                      <a:endParaRPr lang="nl-BE" sz="1600" dirty="0">
                        <a:effectLst/>
                        <a:latin typeface="Times New Roman"/>
                        <a:ea typeface="Times New Roman"/>
                      </a:endParaRPr>
                    </a:p>
                  </a:txBody>
                  <a:tcPr marL="68580" marR="68580" marT="0" marB="0" anchor="ctr"/>
                </a:tc>
                <a:tc gridSpan="3">
                  <a:txBody>
                    <a:bodyPr/>
                    <a:lstStyle/>
                    <a:p>
                      <a:pPr algn="ctr">
                        <a:spcAft>
                          <a:spcPts val="0"/>
                        </a:spcAft>
                      </a:pPr>
                      <a:r>
                        <a:rPr lang="nl-NL" sz="1600" dirty="0" smtClean="0">
                          <a:effectLst/>
                        </a:rPr>
                        <a:t>Frequentie of proportie</a:t>
                      </a:r>
                      <a:endParaRPr lang="nl-BE" sz="1600" dirty="0">
                        <a:effectLst/>
                        <a:latin typeface="Times New Roman"/>
                        <a:ea typeface="Times New Roman"/>
                      </a:endParaRPr>
                    </a:p>
                  </a:txBody>
                  <a:tcPr marL="68580" marR="68580" marT="0" marB="0" anchor="ctr"/>
                </a:tc>
                <a:tc hMerge="1">
                  <a:txBody>
                    <a:bodyPr/>
                    <a:lstStyle/>
                    <a:p>
                      <a:endParaRPr lang="nl-BE"/>
                    </a:p>
                  </a:txBody>
                  <a:tcPr/>
                </a:tc>
                <a:tc hMerge="1">
                  <a:txBody>
                    <a:bodyPr/>
                    <a:lstStyle/>
                    <a:p>
                      <a:endParaRPr lang="nl-BE"/>
                    </a:p>
                  </a:txBody>
                  <a:tcPr/>
                </a:tc>
                <a:extLst>
                  <a:ext uri="{0D108BD9-81ED-4DB2-BD59-A6C34878D82A}">
                    <a16:rowId xmlns:a16="http://schemas.microsoft.com/office/drawing/2014/main" val="10001"/>
                  </a:ext>
                </a:extLst>
              </a:tr>
              <a:tr h="909701">
                <a:tc>
                  <a:txBody>
                    <a:bodyPr/>
                    <a:lstStyle/>
                    <a:p>
                      <a:pPr>
                        <a:spcAft>
                          <a:spcPts val="0"/>
                        </a:spcAft>
                      </a:pPr>
                      <a:r>
                        <a:rPr lang="nl-NL" sz="1600" dirty="0">
                          <a:effectLst/>
                        </a:rPr>
                        <a:t>Centrale tendens en spreiding</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dirty="0">
                          <a:effectLst/>
                        </a:rPr>
                        <a:t>Modus</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dirty="0">
                          <a:effectLst/>
                        </a:rPr>
                        <a:t>Mediaan &amp; Bereik</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dirty="0">
                          <a:effectLst/>
                        </a:rPr>
                        <a:t>Gemiddelde &amp; Standaarddeviatie</a:t>
                      </a:r>
                      <a:endParaRPr lang="nl-BE" sz="1600" dirty="0">
                        <a:effectLst/>
                        <a:latin typeface="Times New Roman"/>
                        <a:ea typeface="Times New Roman"/>
                      </a:endParaRPr>
                    </a:p>
                  </a:txBody>
                  <a:tcPr marL="68580" marR="68580" marT="0" marB="0" anchor="ctr"/>
                </a:tc>
                <a:extLst>
                  <a:ext uri="{0D108BD9-81ED-4DB2-BD59-A6C34878D82A}">
                    <a16:rowId xmlns:a16="http://schemas.microsoft.com/office/drawing/2014/main" val="10002"/>
                  </a:ext>
                </a:extLst>
              </a:tr>
              <a:tr h="864096">
                <a:tc>
                  <a:txBody>
                    <a:bodyPr/>
                    <a:lstStyle/>
                    <a:p>
                      <a:pPr>
                        <a:spcAft>
                          <a:spcPts val="0"/>
                        </a:spcAft>
                      </a:pPr>
                      <a:r>
                        <a:rPr lang="nl-NL" sz="1600" dirty="0" smtClean="0">
                          <a:effectLst/>
                        </a:rPr>
                        <a:t>Verschilvraag</a:t>
                      </a:r>
                      <a:endParaRPr lang="nl-BE" sz="1600" dirty="0">
                        <a:effectLst/>
                      </a:endParaRPr>
                    </a:p>
                  </a:txBody>
                  <a:tcPr marL="68580" marR="68580" marT="0" marB="0" anchor="ctr">
                    <a:solidFill>
                      <a:schemeClr val="accent2">
                        <a:lumMod val="75000"/>
                      </a:schemeClr>
                    </a:solidFill>
                  </a:tcPr>
                </a:tc>
                <a:tc gridSpan="2">
                  <a:txBody>
                    <a:bodyPr/>
                    <a:lstStyle/>
                    <a:p>
                      <a:pPr algn="ctr">
                        <a:spcAft>
                          <a:spcPts val="0"/>
                        </a:spcAft>
                      </a:pPr>
                      <a:r>
                        <a:rPr lang="nl-NL" sz="1600" dirty="0">
                          <a:effectLst/>
                        </a:rPr>
                        <a:t>Verschil in proportie (Aantallen)</a:t>
                      </a:r>
                      <a:endParaRPr lang="nl-BE" sz="1600" dirty="0">
                        <a:effectLst/>
                        <a:latin typeface="Times New Roman"/>
                        <a:ea typeface="Times New Roman"/>
                      </a:endParaRPr>
                    </a:p>
                  </a:txBody>
                  <a:tcPr marL="68580" marR="68580" marT="0" marB="0" anchor="ctr">
                    <a:solidFill>
                      <a:schemeClr val="accent2">
                        <a:lumMod val="75000"/>
                      </a:schemeClr>
                    </a:solidFill>
                  </a:tcPr>
                </a:tc>
                <a:tc hMerge="1">
                  <a:txBody>
                    <a:bodyPr/>
                    <a:lstStyle/>
                    <a:p>
                      <a:endParaRPr lang="nl-BE"/>
                    </a:p>
                  </a:txBody>
                  <a:tcPr/>
                </a:tc>
                <a:tc>
                  <a:txBody>
                    <a:bodyPr/>
                    <a:lstStyle/>
                    <a:p>
                      <a:pPr algn="ctr">
                        <a:spcAft>
                          <a:spcPts val="0"/>
                        </a:spcAft>
                      </a:pPr>
                      <a:r>
                        <a:rPr lang="nl-NL" sz="1600" dirty="0">
                          <a:effectLst/>
                        </a:rPr>
                        <a:t>Verschil in gemiddelde</a:t>
                      </a:r>
                      <a:endParaRPr lang="nl-BE" sz="1600" dirty="0">
                        <a:effectLst/>
                        <a:latin typeface="Times New Roman"/>
                        <a:ea typeface="Times New Roman"/>
                      </a:endParaRPr>
                    </a:p>
                  </a:txBody>
                  <a:tcPr marL="68580" marR="68580" marT="0" marB="0" anchor="ctr">
                    <a:solidFill>
                      <a:schemeClr val="accent2">
                        <a:lumMod val="75000"/>
                      </a:schemeClr>
                    </a:solidFill>
                  </a:tcPr>
                </a:tc>
                <a:extLst>
                  <a:ext uri="{0D108BD9-81ED-4DB2-BD59-A6C34878D82A}">
                    <a16:rowId xmlns:a16="http://schemas.microsoft.com/office/drawing/2014/main" val="10003"/>
                  </a:ext>
                </a:extLst>
              </a:tr>
              <a:tr h="835293">
                <a:tc>
                  <a:txBody>
                    <a:bodyPr/>
                    <a:lstStyle/>
                    <a:p>
                      <a:pPr>
                        <a:spcAft>
                          <a:spcPts val="0"/>
                        </a:spcAft>
                      </a:pPr>
                      <a:r>
                        <a:rPr lang="nl-NL" sz="1600" dirty="0" smtClean="0">
                          <a:effectLst/>
                        </a:rPr>
                        <a:t>Verbandvraag</a:t>
                      </a:r>
                      <a:endParaRPr lang="nl-BE" sz="1600" dirty="0">
                        <a:effectLst/>
                      </a:endParaRPr>
                    </a:p>
                    <a:p>
                      <a:pPr>
                        <a:spcAft>
                          <a:spcPts val="0"/>
                        </a:spcAft>
                      </a:pPr>
                      <a:endParaRPr lang="nl-BE" sz="1600" dirty="0">
                        <a:effectLst/>
                        <a:latin typeface="Times New Roman"/>
                        <a:ea typeface="Times New Roman"/>
                      </a:endParaRPr>
                    </a:p>
                  </a:txBody>
                  <a:tcPr marL="68580" marR="68580" marT="0" marB="0" anchor="ctr"/>
                </a:tc>
                <a:tc>
                  <a:txBody>
                    <a:bodyPr/>
                    <a:lstStyle/>
                    <a:p>
                      <a:pPr algn="ctr">
                        <a:spcAft>
                          <a:spcPts val="0"/>
                        </a:spcAft>
                      </a:pPr>
                      <a:endParaRPr lang="nl-BE" sz="1600" dirty="0">
                        <a:effectLst/>
                        <a:latin typeface="Times New Roman"/>
                        <a:ea typeface="Times New Roman"/>
                      </a:endParaRPr>
                    </a:p>
                  </a:txBody>
                  <a:tcPr marL="68580" marR="68580" marT="0" marB="0" anchor="ctr"/>
                </a:tc>
                <a:tc>
                  <a:txBody>
                    <a:bodyPr/>
                    <a:lstStyle/>
                    <a:p>
                      <a:pPr algn="ctr">
                        <a:spcAft>
                          <a:spcPts val="0"/>
                        </a:spcAft>
                      </a:pPr>
                      <a:endParaRPr lang="nl-BE" sz="1600" dirty="0">
                        <a:effectLst/>
                        <a:latin typeface="Times New Roman"/>
                        <a:ea typeface="Times New Roman"/>
                      </a:endParaRPr>
                    </a:p>
                  </a:txBody>
                  <a:tcPr marL="68580" marR="68580" marT="0" marB="0" anchor="ctr"/>
                </a:tc>
                <a:tc>
                  <a:txBody>
                    <a:bodyPr/>
                    <a:lstStyle/>
                    <a:p>
                      <a:pPr algn="ctr">
                        <a:spcAft>
                          <a:spcPts val="0"/>
                        </a:spcAft>
                      </a:pPr>
                      <a:r>
                        <a:rPr lang="en-US" sz="1600" dirty="0">
                          <a:effectLst/>
                        </a:rPr>
                        <a:t>Pearson </a:t>
                      </a:r>
                      <a:r>
                        <a:rPr lang="en-US" sz="1600" dirty="0" err="1">
                          <a:effectLst/>
                        </a:rPr>
                        <a:t>correlatie</a:t>
                      </a:r>
                      <a:endParaRPr lang="nl-BE" sz="1600" dirty="0">
                        <a:effectLst/>
                        <a:latin typeface="Times New Roman"/>
                        <a:ea typeface="Times New Roman"/>
                      </a:endParaRPr>
                    </a:p>
                  </a:txBody>
                  <a:tcPr marL="68580" marR="68580" marT="0" marB="0"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92218675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smtClean="0"/>
              <a:t>Verschilvragen</a:t>
            </a:r>
            <a:br>
              <a:rPr lang="nl-BE" dirty="0" smtClean="0"/>
            </a:br>
            <a:r>
              <a:rPr lang="nl-BE" i="1" dirty="0" smtClean="0"/>
              <a:t>Verschil in gemiddelde</a:t>
            </a:r>
            <a:endParaRPr lang="nl-BE" i="1" dirty="0"/>
          </a:p>
        </p:txBody>
      </p:sp>
      <p:sp>
        <p:nvSpPr>
          <p:cNvPr id="3" name="Tijdelijke aanduiding voor inhoud 2"/>
          <p:cNvSpPr>
            <a:spLocks noGrp="1"/>
          </p:cNvSpPr>
          <p:nvPr>
            <p:ph idx="1"/>
          </p:nvPr>
        </p:nvSpPr>
        <p:spPr>
          <a:xfrm>
            <a:off x="457200" y="1556792"/>
            <a:ext cx="8229600" cy="4525963"/>
          </a:xfrm>
        </p:spPr>
        <p:txBody>
          <a:bodyPr>
            <a:normAutofit/>
          </a:bodyPr>
          <a:lstStyle/>
          <a:p>
            <a:pPr marL="0" indent="0">
              <a:buNone/>
            </a:pPr>
            <a:r>
              <a:rPr lang="nl-BE" dirty="0" smtClean="0"/>
              <a:t>splitsingsvariabele: </a:t>
            </a:r>
          </a:p>
          <a:p>
            <a:r>
              <a:rPr lang="nl-BE" dirty="0" smtClean="0"/>
              <a:t>geslacht? (jongen / meisje) = categorisch</a:t>
            </a:r>
          </a:p>
          <a:p>
            <a:pPr marL="0" indent="0">
              <a:buNone/>
            </a:pPr>
            <a:r>
              <a:rPr lang="nl-BE" dirty="0" smtClean="0"/>
              <a:t>Testvariabele:</a:t>
            </a:r>
          </a:p>
          <a:p>
            <a:r>
              <a:rPr lang="nl-BE" dirty="0" smtClean="0"/>
              <a:t>Hoelang werkte je gisterenavond voor school? (… minuten) = interval/ratio</a:t>
            </a:r>
          </a:p>
          <a:p>
            <a:pPr marL="0" indent="0">
              <a:buNone/>
            </a:pPr>
            <a:r>
              <a:rPr lang="nl-BE" dirty="0" smtClean="0"/>
              <a:t> </a:t>
            </a:r>
            <a:r>
              <a:rPr lang="nl-BE" dirty="0"/>
              <a:t>ANALYSE: </a:t>
            </a:r>
            <a:r>
              <a:rPr lang="nl-BE" dirty="0" smtClean="0"/>
              <a:t>verschil in gemiddelden</a:t>
            </a:r>
          </a:p>
          <a:p>
            <a:pPr marL="0" indent="0">
              <a:buNone/>
            </a:pPr>
            <a:endParaRPr lang="nl-BE" dirty="0"/>
          </a:p>
        </p:txBody>
      </p:sp>
    </p:spTree>
    <p:extLst>
      <p:ext uri="{BB962C8B-B14F-4D97-AF65-F5344CB8AC3E}">
        <p14:creationId xmlns:p14="http://schemas.microsoft.com/office/powerpoint/2010/main" val="25918682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smtClean="0"/>
              <a:t>Verschilvragen</a:t>
            </a:r>
            <a:br>
              <a:rPr lang="nl-BE" dirty="0" smtClean="0"/>
            </a:br>
            <a:r>
              <a:rPr lang="nl-BE" i="1" dirty="0" smtClean="0"/>
              <a:t>Verschil in gemiddelde</a:t>
            </a:r>
            <a:endParaRPr lang="nl-BE" i="1" dirty="0"/>
          </a:p>
        </p:txBody>
      </p:sp>
      <p:sp>
        <p:nvSpPr>
          <p:cNvPr id="3" name="Tijdelijke aanduiding voor inhoud 2"/>
          <p:cNvSpPr>
            <a:spLocks noGrp="1"/>
          </p:cNvSpPr>
          <p:nvPr>
            <p:ph idx="1"/>
          </p:nvPr>
        </p:nvSpPr>
        <p:spPr>
          <a:xfrm>
            <a:off x="457200" y="1556792"/>
            <a:ext cx="8229600" cy="4525963"/>
          </a:xfrm>
        </p:spPr>
        <p:txBody>
          <a:bodyPr>
            <a:normAutofit/>
          </a:bodyPr>
          <a:lstStyle/>
          <a:p>
            <a:pPr marL="0" indent="0">
              <a:buNone/>
            </a:pPr>
            <a:r>
              <a:rPr lang="nl-BE" dirty="0" smtClean="0"/>
              <a:t>Is er een verschil tussen jongens en meisjes voor de gemiddelde tijd aan huiswerk besteed?</a:t>
            </a:r>
          </a:p>
          <a:p>
            <a:pPr marL="0" indent="0">
              <a:buNone/>
            </a:pPr>
            <a:endParaRPr lang="nl-BE" dirty="0" smtClean="0"/>
          </a:p>
          <a:p>
            <a:pPr marL="0" indent="0">
              <a:buNone/>
            </a:pPr>
            <a:endParaRPr lang="nl-BE" dirty="0"/>
          </a:p>
        </p:txBody>
      </p:sp>
      <p:graphicFrame>
        <p:nvGraphicFramePr>
          <p:cNvPr id="6" name="Tabel 5"/>
          <p:cNvGraphicFramePr>
            <a:graphicFrameLocks noGrp="1"/>
          </p:cNvGraphicFramePr>
          <p:nvPr>
            <p:extLst>
              <p:ext uri="{D42A27DB-BD31-4B8C-83A1-F6EECF244321}">
                <p14:modId xmlns:p14="http://schemas.microsoft.com/office/powerpoint/2010/main" val="128050783"/>
              </p:ext>
            </p:extLst>
          </p:nvPr>
        </p:nvGraphicFramePr>
        <p:xfrm>
          <a:off x="1259632" y="3594097"/>
          <a:ext cx="6237178" cy="2488920"/>
        </p:xfrm>
        <a:graphic>
          <a:graphicData uri="http://schemas.openxmlformats.org/drawingml/2006/table">
            <a:tbl>
              <a:tblPr firstRow="1" firstCol="1" bandRow="1"/>
              <a:tblGrid>
                <a:gridCol w="2078608">
                  <a:extLst>
                    <a:ext uri="{9D8B030D-6E8A-4147-A177-3AD203B41FA5}">
                      <a16:colId xmlns:a16="http://schemas.microsoft.com/office/drawing/2014/main" val="20000"/>
                    </a:ext>
                  </a:extLst>
                </a:gridCol>
                <a:gridCol w="2079285">
                  <a:extLst>
                    <a:ext uri="{9D8B030D-6E8A-4147-A177-3AD203B41FA5}">
                      <a16:colId xmlns:a16="http://schemas.microsoft.com/office/drawing/2014/main" val="20001"/>
                    </a:ext>
                  </a:extLst>
                </a:gridCol>
                <a:gridCol w="2079285">
                  <a:extLst>
                    <a:ext uri="{9D8B030D-6E8A-4147-A177-3AD203B41FA5}">
                      <a16:colId xmlns:a16="http://schemas.microsoft.com/office/drawing/2014/main" val="20002"/>
                    </a:ext>
                  </a:extLst>
                </a:gridCol>
              </a:tblGrid>
              <a:tr h="617042">
                <a:tc>
                  <a:txBody>
                    <a:bodyPr/>
                    <a:lstStyle/>
                    <a:p>
                      <a:pPr>
                        <a:lnSpc>
                          <a:spcPct val="107000"/>
                        </a:lnSpc>
                        <a:spcAft>
                          <a:spcPts val="0"/>
                        </a:spcAft>
                      </a:pPr>
                      <a:r>
                        <a:rPr lang="nl-BE" sz="2000" b="1" dirty="0">
                          <a:effectLst/>
                          <a:latin typeface="Calibri" panose="020F0502020204030204" pitchFamily="34" charset="0"/>
                          <a:ea typeface="Calibri" panose="020F0502020204030204" pitchFamily="34" charset="0"/>
                          <a:cs typeface="Times New Roman" panose="02020603050405020304" pitchFamily="18" charset="0"/>
                        </a:rPr>
                        <a:t> </a:t>
                      </a:r>
                      <a:endParaRPr lang="nl-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nSpc>
                          <a:spcPct val="107000"/>
                        </a:lnSpc>
                        <a:spcAft>
                          <a:spcPts val="0"/>
                        </a:spcAft>
                      </a:pPr>
                      <a:r>
                        <a:rPr lang="nl-BE" sz="2000" b="1" dirty="0" smtClean="0">
                          <a:effectLst/>
                          <a:latin typeface="Calibri" panose="020F0502020204030204" pitchFamily="34" charset="0"/>
                          <a:ea typeface="Calibri" panose="020F0502020204030204" pitchFamily="34" charset="0"/>
                          <a:cs typeface="Times New Roman" panose="02020603050405020304" pitchFamily="18" charset="0"/>
                        </a:rPr>
                        <a:t>Jongen</a:t>
                      </a:r>
                      <a:endParaRPr lang="nl-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nSpc>
                          <a:spcPct val="107000"/>
                        </a:lnSpc>
                        <a:spcAft>
                          <a:spcPts val="0"/>
                        </a:spcAft>
                      </a:pPr>
                      <a:r>
                        <a:rPr lang="nl-BE" sz="2000" b="1" dirty="0" smtClean="0">
                          <a:effectLst/>
                          <a:latin typeface="Calibri" panose="020F0502020204030204" pitchFamily="34" charset="0"/>
                          <a:ea typeface="Calibri" panose="020F0502020204030204" pitchFamily="34" charset="0"/>
                          <a:cs typeface="Times New Roman" panose="02020603050405020304" pitchFamily="18" charset="0"/>
                        </a:rPr>
                        <a:t>meisje</a:t>
                      </a:r>
                      <a:endParaRPr lang="nl-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0000"/>
                  </a:ext>
                </a:extLst>
              </a:tr>
              <a:tr h="617042">
                <a:tc>
                  <a:txBody>
                    <a:bodyPr/>
                    <a:lstStyle/>
                    <a:p>
                      <a:pPr>
                        <a:lnSpc>
                          <a:spcPct val="107000"/>
                        </a:lnSpc>
                        <a:spcAft>
                          <a:spcPts val="0"/>
                        </a:spcAft>
                      </a:pPr>
                      <a:r>
                        <a:rPr lang="nl-BE" sz="2000" b="1" dirty="0" smtClean="0">
                          <a:effectLst/>
                          <a:latin typeface="Calibri" panose="020F0502020204030204" pitchFamily="34" charset="0"/>
                          <a:ea typeface="Calibri" panose="020F0502020204030204" pitchFamily="34" charset="0"/>
                          <a:cs typeface="Times New Roman" panose="02020603050405020304" pitchFamily="18" charset="0"/>
                        </a:rPr>
                        <a:t>Aantal (n)</a:t>
                      </a:r>
                      <a:endParaRPr lang="nl-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algn="ctr">
                        <a:lnSpc>
                          <a:spcPct val="107000"/>
                        </a:lnSpc>
                        <a:spcAft>
                          <a:spcPts val="0"/>
                        </a:spcAft>
                      </a:pPr>
                      <a:r>
                        <a:rPr lang="nl-BE" sz="2000" dirty="0" smtClean="0">
                          <a:effectLst/>
                          <a:latin typeface="Calibri" panose="020F0502020204030204" pitchFamily="34" charset="0"/>
                          <a:ea typeface="Calibri" panose="020F0502020204030204" pitchFamily="34" charset="0"/>
                          <a:cs typeface="Times New Roman" panose="02020603050405020304" pitchFamily="18" charset="0"/>
                        </a:rPr>
                        <a:t>94</a:t>
                      </a:r>
                      <a:endParaRPr lang="nl-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algn="ctr">
                        <a:lnSpc>
                          <a:spcPct val="107000"/>
                        </a:lnSpc>
                        <a:spcAft>
                          <a:spcPts val="0"/>
                        </a:spcAft>
                      </a:pPr>
                      <a:r>
                        <a:rPr lang="nl-BE" sz="2000" dirty="0" smtClean="0">
                          <a:effectLst/>
                          <a:latin typeface="Calibri" panose="020F0502020204030204" pitchFamily="34" charset="0"/>
                          <a:ea typeface="Calibri" panose="020F0502020204030204" pitchFamily="34" charset="0"/>
                          <a:cs typeface="Times New Roman" panose="02020603050405020304" pitchFamily="18" charset="0"/>
                        </a:rPr>
                        <a:t>111</a:t>
                      </a:r>
                      <a:endParaRPr lang="nl-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extLst>
                  <a:ext uri="{0D108BD9-81ED-4DB2-BD59-A6C34878D82A}">
                    <a16:rowId xmlns:a16="http://schemas.microsoft.com/office/drawing/2014/main" val="10001"/>
                  </a:ext>
                </a:extLst>
              </a:tr>
              <a:tr h="617042">
                <a:tc>
                  <a:txBody>
                    <a:bodyPr/>
                    <a:lstStyle/>
                    <a:p>
                      <a:pPr>
                        <a:lnSpc>
                          <a:spcPct val="107000"/>
                        </a:lnSpc>
                        <a:spcAft>
                          <a:spcPts val="0"/>
                        </a:spcAft>
                      </a:pPr>
                      <a:r>
                        <a:rPr lang="nl-BE" sz="2000" b="1" dirty="0" smtClean="0">
                          <a:effectLst/>
                          <a:latin typeface="Calibri" panose="020F0502020204030204" pitchFamily="34" charset="0"/>
                          <a:ea typeface="Calibri" panose="020F0502020204030204" pitchFamily="34" charset="0"/>
                          <a:cs typeface="Times New Roman" panose="02020603050405020304" pitchFamily="18" charset="0"/>
                        </a:rPr>
                        <a:t>Gemiddelde</a:t>
                      </a:r>
                      <a:r>
                        <a:rPr lang="nl-BE" sz="2000" b="1" baseline="0" dirty="0" smtClean="0">
                          <a:effectLst/>
                          <a:latin typeface="Calibri" panose="020F0502020204030204" pitchFamily="34" charset="0"/>
                          <a:ea typeface="Calibri" panose="020F0502020204030204" pitchFamily="34" charset="0"/>
                          <a:cs typeface="Times New Roman" panose="02020603050405020304" pitchFamily="18" charset="0"/>
                        </a:rPr>
                        <a:t> tijd</a:t>
                      </a:r>
                    </a:p>
                    <a:p>
                      <a:pPr>
                        <a:lnSpc>
                          <a:spcPct val="107000"/>
                        </a:lnSpc>
                        <a:spcAft>
                          <a:spcPts val="0"/>
                        </a:spcAft>
                      </a:pPr>
                      <a:r>
                        <a:rPr lang="nl-BE" sz="2000" b="1" baseline="0" dirty="0" smtClean="0">
                          <a:effectLst/>
                          <a:latin typeface="Calibri" panose="020F0502020204030204" pitchFamily="34" charset="0"/>
                          <a:ea typeface="Calibri" panose="020F0502020204030204" pitchFamily="34" charset="0"/>
                          <a:cs typeface="Times New Roman" panose="02020603050405020304" pitchFamily="18" charset="0"/>
                        </a:rPr>
                        <a:t>in minuten</a:t>
                      </a:r>
                      <a:endParaRPr lang="nl-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lnSpc>
                          <a:spcPct val="107000"/>
                        </a:lnSpc>
                        <a:spcAft>
                          <a:spcPts val="0"/>
                        </a:spcAft>
                      </a:pPr>
                      <a:r>
                        <a:rPr lang="nl-BE" sz="2000" dirty="0" smtClean="0">
                          <a:effectLst/>
                          <a:latin typeface="Calibri" panose="020F0502020204030204" pitchFamily="34" charset="0"/>
                          <a:ea typeface="Calibri" panose="020F0502020204030204" pitchFamily="34" charset="0"/>
                          <a:cs typeface="Times New Roman" panose="02020603050405020304" pitchFamily="18" charset="0"/>
                        </a:rPr>
                        <a:t>79</a:t>
                      </a:r>
                      <a:endParaRPr lang="nl-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lnSpc>
                          <a:spcPct val="107000"/>
                        </a:lnSpc>
                        <a:spcAft>
                          <a:spcPts val="0"/>
                        </a:spcAft>
                      </a:pPr>
                      <a:r>
                        <a:rPr lang="nl-BE" sz="2000" dirty="0" smtClean="0">
                          <a:effectLst/>
                          <a:latin typeface="Calibri" panose="020F0502020204030204" pitchFamily="34" charset="0"/>
                          <a:ea typeface="Calibri" panose="020F0502020204030204" pitchFamily="34" charset="0"/>
                          <a:cs typeface="Times New Roman" panose="02020603050405020304" pitchFamily="18" charset="0"/>
                        </a:rPr>
                        <a:t>70</a:t>
                      </a:r>
                      <a:endParaRPr lang="nl-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0002"/>
                  </a:ext>
                </a:extLst>
              </a:tr>
              <a:tr h="617042">
                <a:tc>
                  <a:txBody>
                    <a:bodyPr/>
                    <a:lstStyle/>
                    <a:p>
                      <a:pPr>
                        <a:lnSpc>
                          <a:spcPct val="107000"/>
                        </a:lnSpc>
                        <a:spcAft>
                          <a:spcPts val="0"/>
                        </a:spcAft>
                      </a:pPr>
                      <a:r>
                        <a:rPr lang="nl-BE" sz="2000" dirty="0" smtClean="0">
                          <a:effectLst/>
                          <a:latin typeface="Calibri" panose="020F0502020204030204" pitchFamily="34" charset="0"/>
                          <a:ea typeface="Calibri" panose="020F0502020204030204" pitchFamily="34" charset="0"/>
                          <a:cs typeface="Times New Roman" panose="02020603050405020304" pitchFamily="18" charset="0"/>
                        </a:rPr>
                        <a:t>Standaarddeviatie</a:t>
                      </a:r>
                      <a:endParaRPr lang="nl-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lnSpc>
                          <a:spcPct val="107000"/>
                        </a:lnSpc>
                        <a:spcAft>
                          <a:spcPts val="0"/>
                        </a:spcAft>
                      </a:pPr>
                      <a:r>
                        <a:rPr lang="nl-BE" sz="2000" dirty="0" smtClean="0">
                          <a:effectLst/>
                          <a:latin typeface="Calibri" panose="020F0502020204030204" pitchFamily="34" charset="0"/>
                          <a:ea typeface="Calibri" panose="020F0502020204030204" pitchFamily="34" charset="0"/>
                          <a:cs typeface="Times New Roman" panose="02020603050405020304" pitchFamily="18" charset="0"/>
                        </a:rPr>
                        <a:t>10</a:t>
                      </a:r>
                      <a:endParaRPr lang="nl-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ctr">
                        <a:lnSpc>
                          <a:spcPct val="107000"/>
                        </a:lnSpc>
                        <a:spcAft>
                          <a:spcPts val="0"/>
                        </a:spcAft>
                      </a:pPr>
                      <a:r>
                        <a:rPr lang="nl-BE" sz="2000" dirty="0" smtClean="0">
                          <a:effectLst/>
                          <a:latin typeface="Calibri" panose="020F0502020204030204" pitchFamily="34" charset="0"/>
                          <a:ea typeface="Calibri" panose="020F0502020204030204" pitchFamily="34" charset="0"/>
                          <a:cs typeface="Times New Roman" panose="02020603050405020304" pitchFamily="18" charset="0"/>
                        </a:rPr>
                        <a:t>5</a:t>
                      </a:r>
                      <a:endParaRPr lang="nl-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5212513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71600" y="188640"/>
            <a:ext cx="7715250" cy="1584176"/>
          </a:xfrm>
        </p:spPr>
        <p:txBody>
          <a:bodyPr/>
          <a:lstStyle/>
          <a:p>
            <a:r>
              <a:rPr lang="nl-BE" dirty="0" smtClean="0"/>
              <a:t>Analyseplan</a:t>
            </a:r>
            <a:endParaRPr lang="nl-BE" dirty="0"/>
          </a:p>
        </p:txBody>
      </p:sp>
      <p:sp>
        <p:nvSpPr>
          <p:cNvPr id="3" name="Tijdelijke aanduiding voor inhoud 2"/>
          <p:cNvSpPr>
            <a:spLocks noGrp="1"/>
          </p:cNvSpPr>
          <p:nvPr>
            <p:ph idx="1"/>
          </p:nvPr>
        </p:nvSpPr>
        <p:spPr>
          <a:xfrm>
            <a:off x="971550" y="1412776"/>
            <a:ext cx="7715250" cy="4713387"/>
          </a:xfrm>
        </p:spPr>
        <p:txBody>
          <a:bodyPr/>
          <a:lstStyle/>
          <a:p>
            <a:pPr marL="0" indent="0">
              <a:buNone/>
            </a:pPr>
            <a:endParaRPr lang="nl-BE" dirty="0"/>
          </a:p>
          <a:p>
            <a:endParaRPr lang="nl-BE" dirty="0" smtClean="0"/>
          </a:p>
        </p:txBody>
      </p:sp>
      <p:graphicFrame>
        <p:nvGraphicFramePr>
          <p:cNvPr id="10" name="Tabel 9"/>
          <p:cNvGraphicFramePr>
            <a:graphicFrameLocks noGrp="1"/>
          </p:cNvGraphicFramePr>
          <p:nvPr>
            <p:extLst>
              <p:ext uri="{D42A27DB-BD31-4B8C-83A1-F6EECF244321}">
                <p14:modId xmlns:p14="http://schemas.microsoft.com/office/powerpoint/2010/main" val="1184577592"/>
              </p:ext>
            </p:extLst>
          </p:nvPr>
        </p:nvGraphicFramePr>
        <p:xfrm>
          <a:off x="1115616" y="1772816"/>
          <a:ext cx="7715249" cy="4049250"/>
        </p:xfrm>
        <a:graphic>
          <a:graphicData uri="http://schemas.openxmlformats.org/drawingml/2006/table">
            <a:tbl>
              <a:tblPr firstRow="1" firstCol="1">
                <a:tableStyleId>{21E4AEA4-8DFA-4A89-87EB-49C32662AFE0}</a:tableStyleId>
              </a:tblPr>
              <a:tblGrid>
                <a:gridCol w="1944216">
                  <a:extLst>
                    <a:ext uri="{9D8B030D-6E8A-4147-A177-3AD203B41FA5}">
                      <a16:colId xmlns:a16="http://schemas.microsoft.com/office/drawing/2014/main" val="20000"/>
                    </a:ext>
                  </a:extLst>
                </a:gridCol>
                <a:gridCol w="1794594">
                  <a:extLst>
                    <a:ext uri="{9D8B030D-6E8A-4147-A177-3AD203B41FA5}">
                      <a16:colId xmlns:a16="http://schemas.microsoft.com/office/drawing/2014/main" val="20001"/>
                    </a:ext>
                  </a:extLst>
                </a:gridCol>
                <a:gridCol w="1988991">
                  <a:extLst>
                    <a:ext uri="{9D8B030D-6E8A-4147-A177-3AD203B41FA5}">
                      <a16:colId xmlns:a16="http://schemas.microsoft.com/office/drawing/2014/main" val="20002"/>
                    </a:ext>
                  </a:extLst>
                </a:gridCol>
                <a:gridCol w="1987448">
                  <a:extLst>
                    <a:ext uri="{9D8B030D-6E8A-4147-A177-3AD203B41FA5}">
                      <a16:colId xmlns:a16="http://schemas.microsoft.com/office/drawing/2014/main" val="20003"/>
                    </a:ext>
                  </a:extLst>
                </a:gridCol>
              </a:tblGrid>
              <a:tr h="609853">
                <a:tc>
                  <a:txBody>
                    <a:bodyPr/>
                    <a:lstStyle/>
                    <a:p>
                      <a:pPr algn="ctr">
                        <a:spcAft>
                          <a:spcPts val="0"/>
                        </a:spcAft>
                      </a:pPr>
                      <a:r>
                        <a:rPr lang="nl-NL" sz="1600" dirty="0">
                          <a:effectLst/>
                        </a:rPr>
                        <a:t>Type vraag</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dirty="0">
                          <a:effectLst/>
                        </a:rPr>
                        <a:t>Categorisch</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dirty="0">
                          <a:effectLst/>
                        </a:rPr>
                        <a:t>Ordinaal</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a:effectLst/>
                        </a:rPr>
                        <a:t>Interval</a:t>
                      </a:r>
                      <a:endParaRPr lang="nl-BE" sz="1600">
                        <a:effectLst/>
                        <a:latin typeface="Times New Roman"/>
                        <a:ea typeface="Times New Roman"/>
                      </a:endParaRPr>
                    </a:p>
                  </a:txBody>
                  <a:tcPr marL="68580" marR="68580" marT="0" marB="0" anchor="ctr"/>
                </a:tc>
                <a:extLst>
                  <a:ext uri="{0D108BD9-81ED-4DB2-BD59-A6C34878D82A}">
                    <a16:rowId xmlns:a16="http://schemas.microsoft.com/office/drawing/2014/main" val="10000"/>
                  </a:ext>
                </a:extLst>
              </a:tr>
              <a:tr h="830307">
                <a:tc>
                  <a:txBody>
                    <a:bodyPr/>
                    <a:lstStyle/>
                    <a:p>
                      <a:pPr>
                        <a:spcAft>
                          <a:spcPts val="0"/>
                        </a:spcAft>
                      </a:pPr>
                      <a:r>
                        <a:rPr lang="nl-NL" sz="1600" dirty="0" smtClean="0">
                          <a:effectLst/>
                        </a:rPr>
                        <a:t>Frequentievraag</a:t>
                      </a:r>
                      <a:endParaRPr lang="nl-BE" sz="1600" dirty="0">
                        <a:effectLst/>
                        <a:latin typeface="Times New Roman"/>
                        <a:ea typeface="Times New Roman"/>
                      </a:endParaRPr>
                    </a:p>
                  </a:txBody>
                  <a:tcPr marL="68580" marR="68580" marT="0" marB="0" anchor="ctr"/>
                </a:tc>
                <a:tc gridSpan="3">
                  <a:txBody>
                    <a:bodyPr/>
                    <a:lstStyle/>
                    <a:p>
                      <a:pPr algn="ctr">
                        <a:spcAft>
                          <a:spcPts val="0"/>
                        </a:spcAft>
                      </a:pPr>
                      <a:r>
                        <a:rPr lang="nl-NL" sz="1600" dirty="0" smtClean="0">
                          <a:effectLst/>
                        </a:rPr>
                        <a:t>Frequentie of proportie</a:t>
                      </a:r>
                      <a:endParaRPr lang="nl-BE" sz="1600" dirty="0">
                        <a:effectLst/>
                        <a:latin typeface="Times New Roman"/>
                        <a:ea typeface="Times New Roman"/>
                      </a:endParaRPr>
                    </a:p>
                  </a:txBody>
                  <a:tcPr marL="68580" marR="68580" marT="0" marB="0" anchor="ctr"/>
                </a:tc>
                <a:tc hMerge="1">
                  <a:txBody>
                    <a:bodyPr/>
                    <a:lstStyle/>
                    <a:p>
                      <a:endParaRPr lang="nl-BE"/>
                    </a:p>
                  </a:txBody>
                  <a:tcPr/>
                </a:tc>
                <a:tc hMerge="1">
                  <a:txBody>
                    <a:bodyPr/>
                    <a:lstStyle/>
                    <a:p>
                      <a:endParaRPr lang="nl-BE"/>
                    </a:p>
                  </a:txBody>
                  <a:tcPr/>
                </a:tc>
                <a:extLst>
                  <a:ext uri="{0D108BD9-81ED-4DB2-BD59-A6C34878D82A}">
                    <a16:rowId xmlns:a16="http://schemas.microsoft.com/office/drawing/2014/main" val="10001"/>
                  </a:ext>
                </a:extLst>
              </a:tr>
              <a:tr h="909701">
                <a:tc>
                  <a:txBody>
                    <a:bodyPr/>
                    <a:lstStyle/>
                    <a:p>
                      <a:pPr>
                        <a:spcAft>
                          <a:spcPts val="0"/>
                        </a:spcAft>
                      </a:pPr>
                      <a:r>
                        <a:rPr lang="nl-NL" sz="1600" dirty="0">
                          <a:effectLst/>
                        </a:rPr>
                        <a:t>Centrale tendens en spreiding</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dirty="0">
                          <a:effectLst/>
                        </a:rPr>
                        <a:t>Modus</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dirty="0">
                          <a:effectLst/>
                        </a:rPr>
                        <a:t>Mediaan &amp; Bereik</a:t>
                      </a:r>
                      <a:endParaRPr lang="nl-BE" sz="1600" dirty="0">
                        <a:effectLst/>
                        <a:latin typeface="Times New Roman"/>
                        <a:ea typeface="Times New Roman"/>
                      </a:endParaRPr>
                    </a:p>
                  </a:txBody>
                  <a:tcPr marL="68580" marR="68580" marT="0" marB="0" anchor="ctr"/>
                </a:tc>
                <a:tc>
                  <a:txBody>
                    <a:bodyPr/>
                    <a:lstStyle/>
                    <a:p>
                      <a:pPr algn="ctr">
                        <a:spcAft>
                          <a:spcPts val="0"/>
                        </a:spcAft>
                      </a:pPr>
                      <a:r>
                        <a:rPr lang="nl-NL" sz="1600" dirty="0">
                          <a:effectLst/>
                        </a:rPr>
                        <a:t>Gemiddelde &amp; Standaarddeviatie</a:t>
                      </a:r>
                      <a:endParaRPr lang="nl-BE" sz="1600" dirty="0">
                        <a:effectLst/>
                        <a:latin typeface="Times New Roman"/>
                        <a:ea typeface="Times New Roman"/>
                      </a:endParaRPr>
                    </a:p>
                  </a:txBody>
                  <a:tcPr marL="68580" marR="68580" marT="0" marB="0" anchor="ctr"/>
                </a:tc>
                <a:extLst>
                  <a:ext uri="{0D108BD9-81ED-4DB2-BD59-A6C34878D82A}">
                    <a16:rowId xmlns:a16="http://schemas.microsoft.com/office/drawing/2014/main" val="10002"/>
                  </a:ext>
                </a:extLst>
              </a:tr>
              <a:tr h="864096">
                <a:tc>
                  <a:txBody>
                    <a:bodyPr/>
                    <a:lstStyle/>
                    <a:p>
                      <a:pPr>
                        <a:spcAft>
                          <a:spcPts val="0"/>
                        </a:spcAft>
                      </a:pPr>
                      <a:r>
                        <a:rPr lang="nl-NL" sz="1600" dirty="0" smtClean="0">
                          <a:effectLst/>
                        </a:rPr>
                        <a:t>Verschilvraag</a:t>
                      </a:r>
                      <a:endParaRPr lang="nl-BE" sz="1600" dirty="0">
                        <a:effectLst/>
                      </a:endParaRPr>
                    </a:p>
                  </a:txBody>
                  <a:tcPr marL="68580" marR="68580" marT="0" marB="0" anchor="ctr">
                    <a:solidFill>
                      <a:schemeClr val="accent2"/>
                    </a:solidFill>
                  </a:tcPr>
                </a:tc>
                <a:tc gridSpan="2">
                  <a:txBody>
                    <a:bodyPr/>
                    <a:lstStyle/>
                    <a:p>
                      <a:pPr algn="ctr">
                        <a:spcAft>
                          <a:spcPts val="0"/>
                        </a:spcAft>
                      </a:pPr>
                      <a:r>
                        <a:rPr lang="nl-NL" sz="1600" dirty="0">
                          <a:effectLst/>
                        </a:rPr>
                        <a:t>Verschil in proportie (Aantallen)</a:t>
                      </a:r>
                      <a:endParaRPr lang="nl-BE" sz="1600" dirty="0">
                        <a:effectLst/>
                        <a:latin typeface="Times New Roman"/>
                        <a:ea typeface="Times New Roman"/>
                      </a:endParaRPr>
                    </a:p>
                  </a:txBody>
                  <a:tcPr marL="68580" marR="68580" marT="0" marB="0" anchor="ctr">
                    <a:solidFill>
                      <a:srgbClr val="FCECE8"/>
                    </a:solidFill>
                  </a:tcPr>
                </a:tc>
                <a:tc hMerge="1">
                  <a:txBody>
                    <a:bodyPr/>
                    <a:lstStyle/>
                    <a:p>
                      <a:endParaRPr lang="nl-BE"/>
                    </a:p>
                  </a:txBody>
                  <a:tcPr/>
                </a:tc>
                <a:tc>
                  <a:txBody>
                    <a:bodyPr/>
                    <a:lstStyle/>
                    <a:p>
                      <a:pPr algn="ctr">
                        <a:spcAft>
                          <a:spcPts val="0"/>
                        </a:spcAft>
                      </a:pPr>
                      <a:r>
                        <a:rPr lang="nl-NL" sz="1600" dirty="0">
                          <a:effectLst/>
                        </a:rPr>
                        <a:t>Verschil in gemiddelde</a:t>
                      </a:r>
                      <a:endParaRPr lang="nl-BE" sz="1600" dirty="0">
                        <a:effectLst/>
                        <a:latin typeface="Times New Roman"/>
                        <a:ea typeface="Times New Roman"/>
                      </a:endParaRPr>
                    </a:p>
                  </a:txBody>
                  <a:tcPr marL="68580" marR="68580" marT="0" marB="0" anchor="ctr">
                    <a:solidFill>
                      <a:srgbClr val="FCECE8"/>
                    </a:solidFill>
                  </a:tcPr>
                </a:tc>
                <a:extLst>
                  <a:ext uri="{0D108BD9-81ED-4DB2-BD59-A6C34878D82A}">
                    <a16:rowId xmlns:a16="http://schemas.microsoft.com/office/drawing/2014/main" val="10003"/>
                  </a:ext>
                </a:extLst>
              </a:tr>
              <a:tr h="835293">
                <a:tc>
                  <a:txBody>
                    <a:bodyPr/>
                    <a:lstStyle/>
                    <a:p>
                      <a:pPr marL="0" algn="ctr" defTabSz="914400" rtl="0" eaLnBrk="1" latinLnBrk="0" hangingPunct="1">
                        <a:spcAft>
                          <a:spcPts val="0"/>
                        </a:spcAft>
                      </a:pPr>
                      <a:r>
                        <a:rPr lang="nl-NL" sz="1600" kern="1200" dirty="0" smtClean="0">
                          <a:solidFill>
                            <a:schemeClr val="dk1"/>
                          </a:solidFill>
                          <a:effectLst/>
                          <a:latin typeface="+mn-lt"/>
                          <a:ea typeface="+mn-ea"/>
                          <a:cs typeface="+mn-cs"/>
                        </a:rPr>
                        <a:t>Verbandvraag</a:t>
                      </a:r>
                      <a:endParaRPr lang="nl-BE" sz="1600" kern="1200" dirty="0">
                        <a:solidFill>
                          <a:schemeClr val="dk1"/>
                        </a:solidFill>
                        <a:effectLst/>
                        <a:latin typeface="+mn-lt"/>
                        <a:ea typeface="+mn-ea"/>
                        <a:cs typeface="+mn-cs"/>
                      </a:endParaRPr>
                    </a:p>
                    <a:p>
                      <a:pPr marL="0" algn="ctr" defTabSz="914400" rtl="0" eaLnBrk="1" latinLnBrk="0" hangingPunct="1">
                        <a:spcAft>
                          <a:spcPts val="0"/>
                        </a:spcAft>
                      </a:pPr>
                      <a:endParaRPr lang="nl-BE" sz="1600" kern="1200" dirty="0">
                        <a:solidFill>
                          <a:schemeClr val="dk1"/>
                        </a:solidFill>
                        <a:effectLst/>
                        <a:latin typeface="+mn-lt"/>
                        <a:ea typeface="+mn-ea"/>
                        <a:cs typeface="+mn-cs"/>
                      </a:endParaRPr>
                    </a:p>
                  </a:txBody>
                  <a:tcPr marL="68580" marR="68580" marT="0" marB="0" anchor="ctr">
                    <a:solidFill>
                      <a:schemeClr val="accent2">
                        <a:lumMod val="75000"/>
                      </a:schemeClr>
                    </a:solidFill>
                  </a:tcPr>
                </a:tc>
                <a:tc>
                  <a:txBody>
                    <a:bodyPr/>
                    <a:lstStyle/>
                    <a:p>
                      <a:pPr marL="0" algn="ctr" defTabSz="914400" rtl="0" eaLnBrk="1" latinLnBrk="0" hangingPunct="1">
                        <a:spcAft>
                          <a:spcPts val="0"/>
                        </a:spcAft>
                      </a:pPr>
                      <a:endParaRPr lang="nl-BE" sz="1600" kern="1200" dirty="0">
                        <a:solidFill>
                          <a:schemeClr val="dk1"/>
                        </a:solidFill>
                        <a:effectLst/>
                        <a:latin typeface="+mn-lt"/>
                        <a:ea typeface="+mn-ea"/>
                        <a:cs typeface="+mn-cs"/>
                      </a:endParaRPr>
                    </a:p>
                  </a:txBody>
                  <a:tcPr marL="68580" marR="68580" marT="0" marB="0" anchor="ctr">
                    <a:solidFill>
                      <a:schemeClr val="accent2">
                        <a:lumMod val="75000"/>
                      </a:schemeClr>
                    </a:solidFill>
                  </a:tcPr>
                </a:tc>
                <a:tc>
                  <a:txBody>
                    <a:bodyPr/>
                    <a:lstStyle/>
                    <a:p>
                      <a:pPr marL="0" algn="ctr" defTabSz="914400" rtl="0" eaLnBrk="1" latinLnBrk="0" hangingPunct="1">
                        <a:spcAft>
                          <a:spcPts val="0"/>
                        </a:spcAft>
                      </a:pPr>
                      <a:endParaRPr lang="nl-BE" sz="1600" kern="1200" dirty="0">
                        <a:solidFill>
                          <a:schemeClr val="dk1"/>
                        </a:solidFill>
                        <a:effectLst/>
                        <a:latin typeface="+mn-lt"/>
                        <a:ea typeface="+mn-ea"/>
                        <a:cs typeface="+mn-cs"/>
                      </a:endParaRPr>
                    </a:p>
                  </a:txBody>
                  <a:tcPr marL="68580" marR="68580" marT="0" marB="0" anchor="ctr">
                    <a:solidFill>
                      <a:schemeClr val="accent2">
                        <a:lumMod val="75000"/>
                      </a:schemeClr>
                    </a:solidFill>
                  </a:tcPr>
                </a:tc>
                <a:tc>
                  <a:txBody>
                    <a:bodyPr/>
                    <a:lstStyle/>
                    <a:p>
                      <a:pPr marL="0" algn="ctr" defTabSz="914400" rtl="0" eaLnBrk="1" latinLnBrk="0" hangingPunct="1">
                        <a:spcAft>
                          <a:spcPts val="0"/>
                        </a:spcAft>
                      </a:pPr>
                      <a:r>
                        <a:rPr lang="en-US" sz="1600" kern="1200" dirty="0">
                          <a:solidFill>
                            <a:schemeClr val="dk1"/>
                          </a:solidFill>
                          <a:effectLst/>
                          <a:latin typeface="+mn-lt"/>
                          <a:ea typeface="+mn-ea"/>
                          <a:cs typeface="+mn-cs"/>
                        </a:rPr>
                        <a:t>Pearson </a:t>
                      </a:r>
                      <a:r>
                        <a:rPr lang="en-US" sz="1600" kern="1200" dirty="0" err="1">
                          <a:solidFill>
                            <a:schemeClr val="dk1"/>
                          </a:solidFill>
                          <a:effectLst/>
                          <a:latin typeface="+mn-lt"/>
                          <a:ea typeface="+mn-ea"/>
                          <a:cs typeface="+mn-cs"/>
                        </a:rPr>
                        <a:t>correlatie</a:t>
                      </a:r>
                      <a:endParaRPr lang="nl-BE" sz="1600" kern="1200" dirty="0">
                        <a:solidFill>
                          <a:schemeClr val="dk1"/>
                        </a:solidFill>
                        <a:effectLst/>
                        <a:latin typeface="+mn-lt"/>
                        <a:ea typeface="+mn-ea"/>
                        <a:cs typeface="+mn-cs"/>
                      </a:endParaRPr>
                    </a:p>
                  </a:txBody>
                  <a:tcPr marL="68580" marR="68580" marT="0" marB="0" anchor="ctr">
                    <a:solidFill>
                      <a:schemeClr val="accent2">
                        <a:lumMod val="75000"/>
                      </a:schemeClr>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58273471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a:xfrm>
            <a:off x="395536" y="188639"/>
            <a:ext cx="8229600" cy="4525963"/>
          </a:xfrm>
        </p:spPr>
        <p:txBody>
          <a:bodyPr/>
          <a:lstStyle/>
          <a:p>
            <a:r>
              <a:rPr lang="nl-BE" dirty="0" smtClean="0"/>
              <a:t>Bij categorische of ordinale variabelen</a:t>
            </a:r>
          </a:p>
          <a:p>
            <a:pPr lvl="1"/>
            <a:r>
              <a:rPr lang="nl-BE" dirty="0" smtClean="0"/>
              <a:t>Kruistabellen of grafische voorstellingen</a:t>
            </a:r>
          </a:p>
          <a:p>
            <a:r>
              <a:rPr lang="nl-BE" dirty="0" smtClean="0"/>
              <a:t>Bij interval/ratio variabelen</a:t>
            </a:r>
          </a:p>
          <a:p>
            <a:pPr lvl="1"/>
            <a:r>
              <a:rPr lang="nl-BE" dirty="0" smtClean="0"/>
              <a:t>Bekijk puntenwolk en bereken r</a:t>
            </a:r>
          </a:p>
          <a:p>
            <a:pPr marL="457200" lvl="1" indent="0">
              <a:buNone/>
            </a:pPr>
            <a:endParaRPr lang="nl-BE" dirty="0"/>
          </a:p>
        </p:txBody>
      </p:sp>
      <p:pic>
        <p:nvPicPr>
          <p:cNvPr id="4" name="Tijdelijke aanduiding voor inhoud 4"/>
          <p:cNvPicPr>
            <a:picLocks/>
          </p:cNvPicPr>
          <p:nvPr/>
        </p:nvPicPr>
        <p:blipFill rotWithShape="1">
          <a:blip r:embed="rId3">
            <a:extLst>
              <a:ext uri="{28A0092B-C50C-407E-A947-70E740481C1C}">
                <a14:useLocalDpi xmlns:a14="http://schemas.microsoft.com/office/drawing/2010/main" val="0"/>
              </a:ext>
            </a:extLst>
          </a:blip>
          <a:srcRect t="5769"/>
          <a:stretch/>
        </p:blipFill>
        <p:spPr bwMode="auto">
          <a:xfrm>
            <a:off x="1115616" y="2780928"/>
            <a:ext cx="6120680" cy="3528391"/>
          </a:xfrm>
          <a:prstGeom prst="rect">
            <a:avLst/>
          </a:prstGeom>
          <a:noFill/>
          <a:ln>
            <a:noFill/>
          </a:ln>
          <a:effectLst/>
          <a:extLst/>
        </p:spPr>
      </p:pic>
      <p:pic>
        <p:nvPicPr>
          <p:cNvPr id="6" name="Afbeelding 5"/>
          <p:cNvPicPr>
            <a:picLocks noChangeAspect="1"/>
          </p:cNvPicPr>
          <p:nvPr/>
        </p:nvPicPr>
        <p:blipFill>
          <a:blip r:embed="rId4"/>
          <a:stretch>
            <a:fillRect/>
          </a:stretch>
        </p:blipFill>
        <p:spPr>
          <a:xfrm>
            <a:off x="1115616" y="4534755"/>
            <a:ext cx="5675868" cy="359695"/>
          </a:xfrm>
          <a:prstGeom prst="rect">
            <a:avLst/>
          </a:prstGeom>
        </p:spPr>
      </p:pic>
    </p:spTree>
    <p:extLst>
      <p:ext uri="{BB962C8B-B14F-4D97-AF65-F5344CB8AC3E}">
        <p14:creationId xmlns:p14="http://schemas.microsoft.com/office/powerpoint/2010/main" val="31413610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jdelijke aanduiding voor inhoud 6"/>
          <p:cNvSpPr>
            <a:spLocks noGrp="1"/>
          </p:cNvSpPr>
          <p:nvPr>
            <p:ph sz="half" idx="2"/>
          </p:nvPr>
        </p:nvSpPr>
        <p:spPr/>
        <p:txBody>
          <a:bodyPr>
            <a:normAutofit/>
          </a:bodyPr>
          <a:lstStyle/>
          <a:p>
            <a:pPr marL="0" indent="0">
              <a:buNone/>
            </a:pPr>
            <a:endParaRPr lang="nl-BE" dirty="0" smtClean="0"/>
          </a:p>
          <a:p>
            <a:pPr marL="514350" indent="-514350">
              <a:buFont typeface="+mj-lt"/>
              <a:buAutoNum type="arabicPeriod"/>
            </a:pPr>
            <a:r>
              <a:rPr lang="nl-BE" dirty="0"/>
              <a:t>De </a:t>
            </a:r>
            <a:r>
              <a:rPr lang="nl-BE" dirty="0" err="1"/>
              <a:t>onderzoekscyclus</a:t>
            </a:r>
            <a:endParaRPr lang="nl-BE" dirty="0"/>
          </a:p>
          <a:p>
            <a:pPr marL="514350" indent="-514350">
              <a:buFont typeface="+mj-lt"/>
              <a:buAutoNum type="arabicPeriod"/>
            </a:pPr>
            <a:r>
              <a:rPr lang="nl-BE" dirty="0"/>
              <a:t>Analyse kwantitatieve gegevens</a:t>
            </a:r>
          </a:p>
          <a:p>
            <a:pPr marL="514350" indent="-514350">
              <a:buFont typeface="+mj-lt"/>
              <a:buAutoNum type="arabicPeriod"/>
            </a:pPr>
            <a:r>
              <a:rPr lang="nl-BE" dirty="0"/>
              <a:t>Analyse kwalitatieve gegevens</a:t>
            </a:r>
          </a:p>
          <a:p>
            <a:pPr marL="0" indent="0">
              <a:buNone/>
            </a:pPr>
            <a:endParaRPr lang="nl-BE" dirty="0"/>
          </a:p>
        </p:txBody>
      </p:sp>
      <p:pic>
        <p:nvPicPr>
          <p:cNvPr id="8" name="Tijdelijke aanduiding voor inhoud 7"/>
          <p:cNvPicPr>
            <a:picLocks noGrp="1" noChangeAspect="1"/>
          </p:cNvPicPr>
          <p:nvPr>
            <p:ph sz="half" idx="1"/>
          </p:nvPr>
        </p:nvPicPr>
        <p:blipFill rotWithShape="1">
          <a:blip r:embed="rId3"/>
          <a:srcRect l="9902" r="9703"/>
          <a:stretch/>
        </p:blipFill>
        <p:spPr>
          <a:xfrm>
            <a:off x="367711" y="1600201"/>
            <a:ext cx="4280489" cy="3996562"/>
          </a:xfrm>
          <a:prstGeom prst="rect">
            <a:avLst/>
          </a:prstGeom>
        </p:spPr>
      </p:pic>
      <p:sp>
        <p:nvSpPr>
          <p:cNvPr id="6" name="Titel 4"/>
          <p:cNvSpPr txBox="1">
            <a:spLocks/>
          </p:cNvSpPr>
          <p:nvPr/>
        </p:nvSpPr>
        <p:spPr>
          <a:xfrm>
            <a:off x="609600" y="427038"/>
            <a:ext cx="8229600" cy="1143000"/>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Trebuchet MS" panose="020B0603020202020204" pitchFamily="34" charset="0"/>
                <a:ea typeface="+mj-ea"/>
                <a:cs typeface="+mj-cs"/>
              </a:defRPr>
            </a:lvl1pPr>
          </a:lstStyle>
          <a:p>
            <a:r>
              <a:rPr lang="nl-BE" dirty="0" smtClean="0"/>
              <a:t>Dag 2 – Voormiddag</a:t>
            </a:r>
            <a:br>
              <a:rPr lang="nl-BE" dirty="0" smtClean="0"/>
            </a:br>
            <a:r>
              <a:rPr lang="nl-BE" dirty="0" smtClean="0"/>
              <a:t>Data analyse</a:t>
            </a:r>
            <a:endParaRPr lang="nl-BE" dirty="0"/>
          </a:p>
        </p:txBody>
      </p:sp>
    </p:spTree>
    <p:extLst>
      <p:ext uri="{BB962C8B-B14F-4D97-AF65-F5344CB8AC3E}">
        <p14:creationId xmlns:p14="http://schemas.microsoft.com/office/powerpoint/2010/main" val="114649662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Kwalitatief onderzoek</a:t>
            </a:r>
            <a:endParaRPr lang="nl-BE" dirty="0"/>
          </a:p>
        </p:txBody>
      </p:sp>
      <p:sp>
        <p:nvSpPr>
          <p:cNvPr id="3" name="Tijdelijke aanduiding voor inhoud 2"/>
          <p:cNvSpPr>
            <a:spLocks noGrp="1"/>
          </p:cNvSpPr>
          <p:nvPr>
            <p:ph idx="1"/>
          </p:nvPr>
        </p:nvSpPr>
        <p:spPr/>
        <p:txBody>
          <a:bodyPr/>
          <a:lstStyle/>
          <a:p>
            <a:r>
              <a:rPr lang="nl-BE" dirty="0" smtClean="0"/>
              <a:t>Casus vervolgonderwijs:</a:t>
            </a:r>
          </a:p>
          <a:p>
            <a:pPr lvl="1"/>
            <a:r>
              <a:rPr lang="nl-BE" dirty="0" smtClean="0"/>
              <a:t>Participatie: keuze ABA/PBA?</a:t>
            </a:r>
          </a:p>
          <a:p>
            <a:pPr lvl="1"/>
            <a:r>
              <a:rPr lang="nl-BE" dirty="0" smtClean="0"/>
              <a:t>Slaagkansen?</a:t>
            </a:r>
          </a:p>
          <a:p>
            <a:pPr marL="0" indent="0">
              <a:buNone/>
            </a:pPr>
            <a:endParaRPr lang="nl-BE" dirty="0" smtClean="0"/>
          </a:p>
          <a:p>
            <a:pPr lvl="1"/>
            <a:r>
              <a:rPr lang="nl-BE" dirty="0" smtClean="0"/>
              <a:t>Beleving van overstap naar HO?</a:t>
            </a:r>
          </a:p>
          <a:p>
            <a:pPr lvl="1"/>
            <a:r>
              <a:rPr lang="nl-BE" dirty="0" smtClean="0"/>
              <a:t>Voelen ze zich voldoende voorbereid?</a:t>
            </a:r>
          </a:p>
          <a:p>
            <a:pPr lvl="1"/>
            <a:r>
              <a:rPr lang="nl-BE" dirty="0"/>
              <a:t>O</a:t>
            </a:r>
            <a:r>
              <a:rPr lang="nl-BE" dirty="0" smtClean="0"/>
              <a:t>vertuigd van keuze?</a:t>
            </a:r>
          </a:p>
        </p:txBody>
      </p:sp>
    </p:spTree>
    <p:extLst>
      <p:ext uri="{BB962C8B-B14F-4D97-AF65-F5344CB8AC3E}">
        <p14:creationId xmlns:p14="http://schemas.microsoft.com/office/powerpoint/2010/main" val="6391596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BE" dirty="0"/>
          </a:p>
        </p:txBody>
      </p:sp>
      <p:sp>
        <p:nvSpPr>
          <p:cNvPr id="3" name="Tijdelijke aanduiding voor inhoud 2"/>
          <p:cNvSpPr>
            <a:spLocks noGrp="1"/>
          </p:cNvSpPr>
          <p:nvPr>
            <p:ph idx="1"/>
          </p:nvPr>
        </p:nvSpPr>
        <p:spPr/>
        <p:txBody>
          <a:bodyPr>
            <a:normAutofit lnSpcReduction="10000"/>
          </a:bodyPr>
          <a:lstStyle/>
          <a:p>
            <a:r>
              <a:rPr lang="nl-BE" dirty="0" smtClean="0"/>
              <a:t>methodiek kiezen bij onderzoeksvraag</a:t>
            </a:r>
          </a:p>
          <a:p>
            <a:r>
              <a:rPr lang="nl-BE" dirty="0" smtClean="0"/>
              <a:t>kwalitatief onderzoek: </a:t>
            </a:r>
          </a:p>
          <a:p>
            <a:pPr lvl="1"/>
            <a:r>
              <a:rPr lang="nl-BE" dirty="0"/>
              <a:t>s</a:t>
            </a:r>
            <a:r>
              <a:rPr lang="nl-BE" dirty="0" smtClean="0"/>
              <a:t>electie onderzoekseenheden</a:t>
            </a:r>
          </a:p>
          <a:p>
            <a:pPr lvl="1"/>
            <a:r>
              <a:rPr lang="nl-BE" dirty="0" smtClean="0"/>
              <a:t>kwaliteitseisen</a:t>
            </a:r>
          </a:p>
          <a:p>
            <a:pPr lvl="1"/>
            <a:r>
              <a:rPr lang="nl-BE" dirty="0"/>
              <a:t>v</a:t>
            </a:r>
            <a:r>
              <a:rPr lang="nl-BE" dirty="0" smtClean="0"/>
              <a:t>aliditeit en betrouwbaarheid optimaliseren </a:t>
            </a:r>
          </a:p>
          <a:p>
            <a:pPr lvl="1"/>
            <a:endParaRPr lang="nl-BE" dirty="0"/>
          </a:p>
          <a:p>
            <a:pPr lvl="1"/>
            <a:r>
              <a:rPr lang="nl-BE" dirty="0" smtClean="0"/>
              <a:t>instrumenten ontwikkelen </a:t>
            </a:r>
          </a:p>
          <a:p>
            <a:pPr lvl="1"/>
            <a:r>
              <a:rPr lang="nl-BE" dirty="0" smtClean="0"/>
              <a:t>Observaties, bevragingen en interviews organiseren</a:t>
            </a:r>
          </a:p>
          <a:p>
            <a:endParaRPr lang="nl-BE" dirty="0"/>
          </a:p>
        </p:txBody>
      </p:sp>
    </p:spTree>
    <p:extLst>
      <p:ext uri="{BB962C8B-B14F-4D97-AF65-F5344CB8AC3E}">
        <p14:creationId xmlns:p14="http://schemas.microsoft.com/office/powerpoint/2010/main" val="17416143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dianummer 3"/>
          <p:cNvSpPr>
            <a:spLocks noGrp="1"/>
          </p:cNvSpPr>
          <p:nvPr>
            <p:ph type="sldNum" sz="quarter" idx="4294967295"/>
          </p:nvPr>
        </p:nvSpPr>
        <p:spPr>
          <a:xfrm>
            <a:off x="6372225" y="6237288"/>
            <a:ext cx="2133600" cy="476250"/>
          </a:xfrm>
          <a:prstGeom prst="rect">
            <a:avLst/>
          </a:prstGeom>
        </p:spPr>
        <p:txBody>
          <a:bodyPr/>
          <a:lstStyle/>
          <a:p>
            <a:fld id="{5941E7A4-80EE-4EB3-B9C4-1172ADA7310E}" type="slidenum">
              <a:rPr lang="nl-NL" smtClean="0">
                <a:solidFill>
                  <a:prstClr val="black"/>
                </a:solidFill>
              </a:rPr>
              <a:pPr/>
              <a:t>42</a:t>
            </a:fld>
            <a:endParaRPr lang="nl-NL">
              <a:solidFill>
                <a:prstClr val="black"/>
              </a:solidFill>
            </a:endParaRPr>
          </a:p>
        </p:txBody>
      </p:sp>
      <p:sp>
        <p:nvSpPr>
          <p:cNvPr id="6" name="Titel 1"/>
          <p:cNvSpPr>
            <a:spLocks noGrp="1"/>
          </p:cNvSpPr>
          <p:nvPr>
            <p:ph type="title"/>
          </p:nvPr>
        </p:nvSpPr>
        <p:spPr>
          <a:xfrm>
            <a:off x="683568" y="404664"/>
            <a:ext cx="7772400" cy="1143000"/>
          </a:xfrm>
        </p:spPr>
        <p:txBody>
          <a:bodyPr>
            <a:normAutofit fontScale="90000"/>
          </a:bodyPr>
          <a:lstStyle/>
          <a:p>
            <a:r>
              <a:rPr lang="nl-BE" b="0" i="1" dirty="0" smtClean="0"/>
              <a:t>Kwalitatieve en kwantitatieve benaderingen</a:t>
            </a:r>
            <a:endParaRPr lang="nl-BE" b="0" i="1" dirty="0"/>
          </a:p>
        </p:txBody>
      </p:sp>
      <p:pic>
        <p:nvPicPr>
          <p:cNvPr id="3" name="Afbeelding 2"/>
          <p:cNvPicPr>
            <a:picLocks noChangeAspect="1"/>
          </p:cNvPicPr>
          <p:nvPr/>
        </p:nvPicPr>
        <p:blipFill rotWithShape="1">
          <a:blip r:embed="rId3"/>
          <a:srcRect t="17503"/>
          <a:stretch/>
        </p:blipFill>
        <p:spPr>
          <a:xfrm>
            <a:off x="735051" y="1547664"/>
            <a:ext cx="7669433" cy="4752817"/>
          </a:xfrm>
          <a:prstGeom prst="rect">
            <a:avLst/>
          </a:prstGeom>
        </p:spPr>
      </p:pic>
    </p:spTree>
    <p:extLst>
      <p:ext uri="{BB962C8B-B14F-4D97-AF65-F5344CB8AC3E}">
        <p14:creationId xmlns:p14="http://schemas.microsoft.com/office/powerpoint/2010/main" val="4169542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Aandachtspunten bij analyse</a:t>
            </a:r>
            <a:endParaRPr lang="nl-BE" dirty="0"/>
          </a:p>
        </p:txBody>
      </p:sp>
      <p:sp>
        <p:nvSpPr>
          <p:cNvPr id="3" name="Tijdelijke aanduiding voor inhoud 2"/>
          <p:cNvSpPr>
            <a:spLocks noGrp="1"/>
          </p:cNvSpPr>
          <p:nvPr>
            <p:ph idx="1"/>
          </p:nvPr>
        </p:nvSpPr>
        <p:spPr>
          <a:xfrm>
            <a:off x="457200" y="1600201"/>
            <a:ext cx="8229600" cy="4853135"/>
          </a:xfrm>
        </p:spPr>
        <p:txBody>
          <a:bodyPr>
            <a:normAutofit lnSpcReduction="10000"/>
          </a:bodyPr>
          <a:lstStyle/>
          <a:p>
            <a:r>
              <a:rPr lang="nl-BE" dirty="0" smtClean="0"/>
              <a:t>Subject van de onderzoeker speelt mee!</a:t>
            </a:r>
          </a:p>
          <a:p>
            <a:pPr marL="0" indent="0">
              <a:buNone/>
            </a:pPr>
            <a:r>
              <a:rPr lang="nl-BE" dirty="0" smtClean="0"/>
              <a:t>Transparantie en documenteer:</a:t>
            </a:r>
          </a:p>
          <a:p>
            <a:pPr lvl="1"/>
            <a:r>
              <a:rPr lang="nl-BE" dirty="0" smtClean="0"/>
              <a:t>Expliciteer vooraf (voor)oordelen</a:t>
            </a:r>
          </a:p>
          <a:p>
            <a:pPr lvl="1"/>
            <a:r>
              <a:rPr lang="nl-BE" dirty="0" smtClean="0"/>
              <a:t>Noteer of registreer</a:t>
            </a:r>
          </a:p>
          <a:p>
            <a:pPr lvl="1"/>
            <a:r>
              <a:rPr lang="nl-BE" dirty="0" smtClean="0"/>
              <a:t>Leg voor aan collega’s</a:t>
            </a:r>
          </a:p>
          <a:p>
            <a:pPr marL="0" indent="0">
              <a:buNone/>
            </a:pPr>
            <a:r>
              <a:rPr lang="nl-BE" dirty="0" smtClean="0"/>
              <a:t>Triangulatie:</a:t>
            </a:r>
          </a:p>
          <a:p>
            <a:pPr lvl="1"/>
            <a:r>
              <a:rPr lang="nl-BE" dirty="0" smtClean="0"/>
              <a:t>Gebruik verschillende bronnen, methodieken</a:t>
            </a:r>
          </a:p>
          <a:p>
            <a:pPr marL="0" indent="0">
              <a:buNone/>
            </a:pPr>
            <a:r>
              <a:rPr lang="nl-BE" dirty="0" smtClean="0"/>
              <a:t>Validatie door betrokkenen:</a:t>
            </a:r>
          </a:p>
          <a:p>
            <a:pPr lvl="1"/>
            <a:r>
              <a:rPr lang="nl-BE" dirty="0" smtClean="0"/>
              <a:t>Leg interpretaties en conclusies voor</a:t>
            </a:r>
            <a:endParaRPr lang="nl-BE" dirty="0"/>
          </a:p>
        </p:txBody>
      </p:sp>
    </p:spTree>
    <p:extLst>
      <p:ext uri="{BB962C8B-B14F-4D97-AF65-F5344CB8AC3E}">
        <p14:creationId xmlns:p14="http://schemas.microsoft.com/office/powerpoint/2010/main" val="22286449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Aandachtspunten bij analyse</a:t>
            </a:r>
            <a:endParaRPr lang="nl-BE" dirty="0"/>
          </a:p>
        </p:txBody>
      </p:sp>
      <p:sp>
        <p:nvSpPr>
          <p:cNvPr id="3" name="Tijdelijke aanduiding voor inhoud 2"/>
          <p:cNvSpPr>
            <a:spLocks noGrp="1"/>
          </p:cNvSpPr>
          <p:nvPr>
            <p:ph idx="1"/>
          </p:nvPr>
        </p:nvSpPr>
        <p:spPr>
          <a:xfrm>
            <a:off x="457200" y="1600201"/>
            <a:ext cx="8229600" cy="4853135"/>
          </a:xfrm>
        </p:spPr>
        <p:txBody>
          <a:bodyPr>
            <a:normAutofit/>
          </a:bodyPr>
          <a:lstStyle/>
          <a:p>
            <a:r>
              <a:rPr lang="nl-BE" dirty="0" smtClean="0"/>
              <a:t>Grote hoeveelheden data</a:t>
            </a:r>
          </a:p>
          <a:p>
            <a:pPr marL="0" indent="0">
              <a:buNone/>
            </a:pPr>
            <a:r>
              <a:rPr lang="nl-BE" dirty="0" smtClean="0"/>
              <a:t>Lastig om samen te vatten en te structureren:</a:t>
            </a:r>
          </a:p>
          <a:p>
            <a:pPr lvl="1"/>
            <a:r>
              <a:rPr lang="nl-BE" dirty="0" smtClean="0"/>
              <a:t>Onderzoeksvraag is leidraad</a:t>
            </a:r>
          </a:p>
          <a:p>
            <a:pPr lvl="1"/>
            <a:r>
              <a:rPr lang="nl-BE" dirty="0" smtClean="0"/>
              <a:t>Analysetechnieken om tot essentie te komen</a:t>
            </a:r>
          </a:p>
        </p:txBody>
      </p:sp>
    </p:spTree>
    <p:extLst>
      <p:ext uri="{BB962C8B-B14F-4D97-AF65-F5344CB8AC3E}">
        <p14:creationId xmlns:p14="http://schemas.microsoft.com/office/powerpoint/2010/main" val="24386252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3 methoden voor analyse</a:t>
            </a:r>
            <a:endParaRPr lang="nl-BE" dirty="0"/>
          </a:p>
        </p:txBody>
      </p:sp>
      <p:sp>
        <p:nvSpPr>
          <p:cNvPr id="3" name="Tijdelijke aanduiding voor inhoud 2"/>
          <p:cNvSpPr>
            <a:spLocks noGrp="1"/>
          </p:cNvSpPr>
          <p:nvPr>
            <p:ph idx="1"/>
          </p:nvPr>
        </p:nvSpPr>
        <p:spPr/>
        <p:txBody>
          <a:bodyPr/>
          <a:lstStyle/>
          <a:p>
            <a:pPr marL="385763" indent="-385763">
              <a:buFont typeface="+mj-lt"/>
              <a:buAutoNum type="arabicPeriod"/>
            </a:pPr>
            <a:r>
              <a:rPr lang="nl-BE" dirty="0" smtClean="0"/>
              <a:t>Categoriseren en puur kwantificeren</a:t>
            </a:r>
          </a:p>
          <a:p>
            <a:pPr marL="385763" indent="-385763">
              <a:buFont typeface="+mj-lt"/>
              <a:buAutoNum type="arabicPeriod"/>
            </a:pPr>
            <a:r>
              <a:rPr lang="nl-BE" dirty="0" smtClean="0"/>
              <a:t>Gebruiken als illustratie bij kwantitatieve analyses</a:t>
            </a:r>
          </a:p>
          <a:p>
            <a:pPr marL="385763" indent="-385763">
              <a:buFont typeface="+mj-lt"/>
              <a:buAutoNum type="arabicPeriod"/>
            </a:pPr>
            <a:r>
              <a:rPr lang="nl-BE" dirty="0" smtClean="0"/>
              <a:t>Categoriseren en kwalitatief analyseren</a:t>
            </a:r>
          </a:p>
          <a:p>
            <a:pPr marL="685800" lvl="1" indent="-385763"/>
            <a:r>
              <a:rPr lang="nl-BE" dirty="0" smtClean="0"/>
              <a:t>Horizontaal analyseren</a:t>
            </a:r>
          </a:p>
          <a:p>
            <a:pPr marL="685800" lvl="1" indent="-385763"/>
            <a:r>
              <a:rPr lang="nl-BE" dirty="0" smtClean="0"/>
              <a:t>Verticaal analyseren</a:t>
            </a:r>
            <a:endParaRPr lang="nl-BE" dirty="0"/>
          </a:p>
        </p:txBody>
      </p:sp>
    </p:spTree>
    <p:extLst>
      <p:ext uri="{BB962C8B-B14F-4D97-AF65-F5344CB8AC3E}">
        <p14:creationId xmlns:p14="http://schemas.microsoft.com/office/powerpoint/2010/main" val="18467458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765579" y="1178291"/>
            <a:ext cx="5829300" cy="857250"/>
          </a:xfrm>
        </p:spPr>
        <p:txBody>
          <a:bodyPr/>
          <a:lstStyle/>
          <a:p>
            <a:r>
              <a:rPr lang="nl-BE" dirty="0" smtClean="0"/>
              <a:t>1. Kwantificeren</a:t>
            </a:r>
            <a:endParaRPr lang="nl-BE" dirty="0"/>
          </a:p>
        </p:txBody>
      </p:sp>
      <p:pic>
        <p:nvPicPr>
          <p:cNvPr id="5" name="Tijdelijke aanduiding voor inhoud 4"/>
          <p:cNvPicPr>
            <a:picLocks noGrp="1"/>
          </p:cNvPicPr>
          <p:nvPr>
            <p:ph idx="1"/>
          </p:nvPr>
        </p:nvPicPr>
        <p:blipFill>
          <a:blip r:embed="rId3">
            <a:biLevel thresh="75000"/>
            <a:extLst>
              <a:ext uri="{BEBA8EAE-BF5A-486C-A8C5-ECC9F3942E4B}">
                <a14:imgProps xmlns:a14="http://schemas.microsoft.com/office/drawing/2010/main">
                  <a14:imgLayer r:embed="rId4">
                    <a14:imgEffect>
                      <a14:sharpenSoften amount="100000"/>
                    </a14:imgEffect>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2519773" y="2186863"/>
            <a:ext cx="4320914" cy="1531753"/>
          </a:xfrm>
          <a:prstGeom prst="rect">
            <a:avLst/>
          </a:prstGeom>
          <a:noFill/>
        </p:spPr>
      </p:pic>
      <p:pic>
        <p:nvPicPr>
          <p:cNvPr id="6" name="Afbeelding 5"/>
          <p:cNvPicPr/>
          <p:nvPr/>
        </p:nvPicPr>
        <p:blipFill rotWithShape="1">
          <a:blip r:embed="rId5">
            <a:extLst>
              <a:ext uri="{BEBA8EAE-BF5A-486C-A8C5-ECC9F3942E4B}">
                <a14:imgProps xmlns:a14="http://schemas.microsoft.com/office/drawing/2010/main">
                  <a14:imgLayer r:embed="rId6">
                    <a14:imgEffect>
                      <a14:sharpenSoften amount="100000"/>
                    </a14:imgEffect>
                    <a14:imgEffect>
                      <a14:saturation sat="0"/>
                    </a14:imgEffect>
                    <a14:imgEffect>
                      <a14:brightnessContrast bright="-9000" contrast="100000"/>
                    </a14:imgEffect>
                  </a14:imgLayer>
                </a14:imgProps>
              </a:ext>
            </a:extLst>
          </a:blip>
          <a:srcRect l="14673" t="36597" r="15949" b="18013"/>
          <a:stretch/>
        </p:blipFill>
        <p:spPr bwMode="auto">
          <a:xfrm>
            <a:off x="2643318" y="3969060"/>
            <a:ext cx="4250940" cy="151808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7950541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smtClean="0"/>
              <a:t>2. Illustreren resultaten kwantitatieve analyses</a:t>
            </a:r>
            <a:endParaRPr lang="nl-BE" dirty="0"/>
          </a:p>
        </p:txBody>
      </p:sp>
      <p:sp>
        <p:nvSpPr>
          <p:cNvPr id="6" name="Tijdelijke aanduiding voor inhoud 5"/>
          <p:cNvSpPr>
            <a:spLocks noGrp="1"/>
          </p:cNvSpPr>
          <p:nvPr>
            <p:ph idx="1"/>
          </p:nvPr>
        </p:nvSpPr>
        <p:spPr>
          <a:xfrm>
            <a:off x="1657350" y="2510898"/>
            <a:ext cx="5829300" cy="2918352"/>
          </a:xfrm>
        </p:spPr>
        <p:txBody>
          <a:bodyPr/>
          <a:lstStyle/>
          <a:p>
            <a:r>
              <a:rPr lang="nl-NL" sz="1800" dirty="0"/>
              <a:t>De meeste deelnemers (80%) zijn het eens met de stelling “Ik ben tevreden met de klasomgeving”. </a:t>
            </a:r>
          </a:p>
          <a:p>
            <a:pPr lvl="1"/>
            <a:r>
              <a:rPr lang="nl-NL" sz="1500" dirty="0"/>
              <a:t>“Ik vind het een fijne en propere klas”. </a:t>
            </a:r>
          </a:p>
          <a:p>
            <a:r>
              <a:rPr lang="nl-NL" sz="1800" dirty="0"/>
              <a:t>Sommige deelnemers (20%) zijn het niet eens met de stelling. </a:t>
            </a:r>
          </a:p>
          <a:p>
            <a:pPr lvl="1"/>
            <a:r>
              <a:rPr lang="nl-NL" sz="1500" dirty="0"/>
              <a:t>“</a:t>
            </a:r>
            <a:r>
              <a:rPr lang="nl-NL" sz="1500"/>
              <a:t>Ik word </a:t>
            </a:r>
            <a:r>
              <a:rPr lang="nl-NL" sz="1500" dirty="0"/>
              <a:t>vaak afgeleid door de posters op de muur”.</a:t>
            </a:r>
          </a:p>
          <a:p>
            <a:pPr lvl="1"/>
            <a:r>
              <a:rPr lang="nl-NL" sz="1500" dirty="0"/>
              <a:t>“Bij ons in de klas werkt het smartbord niet altijd”. </a:t>
            </a:r>
            <a:endParaRPr lang="nl-BE" dirty="0"/>
          </a:p>
        </p:txBody>
      </p:sp>
    </p:spTree>
    <p:extLst>
      <p:ext uri="{BB962C8B-B14F-4D97-AF65-F5344CB8AC3E}">
        <p14:creationId xmlns:p14="http://schemas.microsoft.com/office/powerpoint/2010/main" val="14591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t>3. Kwalitatieve analyse</a:t>
            </a:r>
            <a:endParaRPr lang="nl-BE" dirty="0"/>
          </a:p>
        </p:txBody>
      </p:sp>
      <p:sp>
        <p:nvSpPr>
          <p:cNvPr id="5" name="Tijdelijke aanduiding voor inhoud 4"/>
          <p:cNvSpPr>
            <a:spLocks noGrp="1"/>
          </p:cNvSpPr>
          <p:nvPr>
            <p:ph sz="half" idx="2"/>
          </p:nvPr>
        </p:nvSpPr>
        <p:spPr/>
        <p:txBody>
          <a:bodyPr>
            <a:normAutofit/>
          </a:bodyPr>
          <a:lstStyle/>
          <a:p>
            <a:pPr marL="385763" indent="-385763">
              <a:buAutoNum type="arabicPeriod"/>
            </a:pPr>
            <a:r>
              <a:rPr lang="nl-BE" dirty="0" smtClean="0"/>
              <a:t>Opsplitsen in eenheden</a:t>
            </a:r>
          </a:p>
          <a:p>
            <a:pPr marL="385763" indent="-385763">
              <a:buAutoNum type="arabicPeriod"/>
            </a:pPr>
            <a:r>
              <a:rPr lang="nl-BE" dirty="0" smtClean="0"/>
              <a:t>Categorieën uitwerken</a:t>
            </a:r>
          </a:p>
          <a:p>
            <a:pPr marL="385763" indent="-385763">
              <a:buAutoNum type="arabicPeriod"/>
            </a:pPr>
            <a:r>
              <a:rPr lang="nl-BE" dirty="0" smtClean="0"/>
              <a:t>Eenheden labelen</a:t>
            </a:r>
          </a:p>
          <a:p>
            <a:pPr marL="385763" indent="-385763">
              <a:buAutoNum type="arabicPeriod"/>
            </a:pPr>
            <a:r>
              <a:rPr lang="nl-BE" dirty="0" smtClean="0"/>
              <a:t>Gelijkaardige eenheden ordenen</a:t>
            </a:r>
          </a:p>
          <a:p>
            <a:pPr marL="385763" indent="-385763">
              <a:buAutoNum type="arabicPeriod"/>
            </a:pPr>
            <a:r>
              <a:rPr lang="nl-BE" dirty="0" smtClean="0"/>
              <a:t>Samenvatten en rapporteren</a:t>
            </a:r>
          </a:p>
          <a:p>
            <a:pPr marL="385763" indent="-385763">
              <a:buAutoNum type="arabicPeriod"/>
            </a:pPr>
            <a:endParaRPr lang="nl-BE" dirty="0"/>
          </a:p>
          <a:p>
            <a:pPr marL="385763" indent="-385763">
              <a:buAutoNum type="arabicPeriod"/>
            </a:pPr>
            <a:endParaRPr lang="nl-BE" dirty="0" smtClean="0"/>
          </a:p>
          <a:p>
            <a:pPr marL="385763" indent="-385763">
              <a:buAutoNum type="arabicPeriod"/>
            </a:pPr>
            <a:endParaRPr lang="nl-BE" dirty="0"/>
          </a:p>
          <a:p>
            <a:pPr marL="385763" indent="-385763">
              <a:buAutoNum type="arabicPeriod"/>
            </a:pPr>
            <a:endParaRPr lang="nl-BE" dirty="0" smtClean="0"/>
          </a:p>
          <a:p>
            <a:pPr marL="385763" indent="-385763">
              <a:buAutoNum type="arabicPeriod"/>
            </a:pPr>
            <a:endParaRPr lang="nl-BE" dirty="0"/>
          </a:p>
          <a:p>
            <a:pPr marL="385763" indent="-385763">
              <a:buAutoNum type="arabicPeriod"/>
            </a:pPr>
            <a:endParaRPr lang="nl-BE" dirty="0" smtClean="0"/>
          </a:p>
          <a:p>
            <a:pPr marL="385763" indent="-385763">
              <a:buAutoNum type="arabicPeriod"/>
            </a:pPr>
            <a:endParaRPr lang="nl-BE" dirty="0"/>
          </a:p>
          <a:p>
            <a:pPr marL="385763" indent="-385763">
              <a:buAutoNum type="arabicPeriod"/>
            </a:pPr>
            <a:endParaRPr lang="nl-BE" dirty="0" smtClean="0"/>
          </a:p>
          <a:p>
            <a:pPr marL="385763" indent="-385763">
              <a:buAutoNum type="arabicPeriod"/>
            </a:pPr>
            <a:endParaRPr lang="nl-BE" dirty="0"/>
          </a:p>
          <a:p>
            <a:pPr marL="385763" indent="-385763">
              <a:buAutoNum type="arabicPeriod"/>
            </a:pPr>
            <a:endParaRPr lang="nl-BE" dirty="0" smtClean="0"/>
          </a:p>
          <a:p>
            <a:pPr marL="385763" indent="-385763">
              <a:buAutoNum type="arabicPeriod"/>
            </a:pPr>
            <a:endParaRPr lang="nl-BE" dirty="0"/>
          </a:p>
          <a:p>
            <a:pPr marL="385763" indent="-385763">
              <a:buAutoNum type="arabicPeriod"/>
            </a:pPr>
            <a:endParaRPr lang="nl-BE" dirty="0" smtClean="0"/>
          </a:p>
          <a:p>
            <a:pPr marL="385763" indent="-385763">
              <a:buAutoNum type="arabicPeriod"/>
            </a:pPr>
            <a:endParaRPr lang="nl-BE" dirty="0"/>
          </a:p>
          <a:p>
            <a:pPr marL="385763" indent="-385763">
              <a:buAutoNum type="arabicPeriod"/>
            </a:pPr>
            <a:endParaRPr lang="nl-BE" dirty="0"/>
          </a:p>
        </p:txBody>
      </p:sp>
      <p:pic>
        <p:nvPicPr>
          <p:cNvPr id="6" name="Picture 2" descr="Image result for foto's"/>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bwMode="auto">
          <a:xfrm>
            <a:off x="1485900" y="2395492"/>
            <a:ext cx="3028950" cy="2718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789614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Oefeningen</a:t>
            </a:r>
            <a:endParaRPr lang="nl-BE" dirty="0"/>
          </a:p>
        </p:txBody>
      </p:sp>
      <p:sp>
        <p:nvSpPr>
          <p:cNvPr id="5" name="Tijdelijke aanduiding voor inhoud 4"/>
          <p:cNvSpPr>
            <a:spLocks noGrp="1"/>
          </p:cNvSpPr>
          <p:nvPr>
            <p:ph idx="1"/>
          </p:nvPr>
        </p:nvSpPr>
        <p:spPr/>
        <p:txBody>
          <a:bodyPr/>
          <a:lstStyle/>
          <a:p>
            <a:r>
              <a:rPr lang="nl-BE" dirty="0" smtClean="0"/>
              <a:t>Casus leerlingkenmerken: “Waarom kies je voor deze school?”</a:t>
            </a:r>
          </a:p>
          <a:p>
            <a:r>
              <a:rPr lang="nl-BE" dirty="0" smtClean="0"/>
              <a:t>Casus welbevinden: “Neem een foto van de plek op school waar je je het best voelt”</a:t>
            </a:r>
          </a:p>
          <a:p>
            <a:r>
              <a:rPr lang="nl-BE" dirty="0" smtClean="0"/>
              <a:t>Casus zittenblijven: Interview met leerlingen (</a:t>
            </a:r>
            <a:r>
              <a:rPr lang="nl-BE" dirty="0" err="1" smtClean="0"/>
              <a:t>oefn</a:t>
            </a:r>
            <a:r>
              <a:rPr lang="nl-BE" dirty="0" smtClean="0"/>
              <a:t>. pg. 37 en 41)</a:t>
            </a:r>
          </a:p>
          <a:p>
            <a:r>
              <a:rPr lang="nl-BE" dirty="0" smtClean="0"/>
              <a:t>Extra casus attestering (</a:t>
            </a:r>
            <a:r>
              <a:rPr lang="nl-BE" dirty="0" err="1" smtClean="0"/>
              <a:t>oefn</a:t>
            </a:r>
            <a:r>
              <a:rPr lang="nl-BE" dirty="0" smtClean="0"/>
              <a:t>. Pg 34)</a:t>
            </a:r>
          </a:p>
        </p:txBody>
      </p:sp>
    </p:spTree>
    <p:extLst>
      <p:ext uri="{BB962C8B-B14F-4D97-AF65-F5344CB8AC3E}">
        <p14:creationId xmlns:p14="http://schemas.microsoft.com/office/powerpoint/2010/main" val="283489241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i="1" dirty="0" smtClean="0"/>
              <a:t>Oefening Hoeveel adviezen worden gevolgd?</a:t>
            </a:r>
            <a:endParaRPr lang="nl-BE" i="1" dirty="0"/>
          </a:p>
        </p:txBody>
      </p:sp>
      <p:sp>
        <p:nvSpPr>
          <p:cNvPr id="3" name="Tijdelijke aanduiding voor inhoud 2"/>
          <p:cNvSpPr>
            <a:spLocks noGrp="1"/>
          </p:cNvSpPr>
          <p:nvPr>
            <p:ph idx="1"/>
          </p:nvPr>
        </p:nvSpPr>
        <p:spPr/>
        <p:txBody>
          <a:bodyPr/>
          <a:lstStyle/>
          <a:p>
            <a:pPr marL="0" indent="0">
              <a:buNone/>
            </a:pPr>
            <a:r>
              <a:rPr lang="nl-BE" i="1" dirty="0" smtClean="0"/>
              <a:t>Gegevens van...</a:t>
            </a:r>
          </a:p>
          <a:p>
            <a:pPr lvl="1"/>
            <a:r>
              <a:rPr lang="nl-BE" i="1" dirty="0" smtClean="0"/>
              <a:t>Attest, en advies van 23 leerlingen in het tweede jaar sociaal-technische vorming</a:t>
            </a:r>
          </a:p>
          <a:p>
            <a:pPr lvl="1"/>
            <a:r>
              <a:rPr lang="nl-BE" i="1" dirty="0" smtClean="0"/>
              <a:t>De studierichting het jaar nadien.</a:t>
            </a:r>
            <a:endParaRPr lang="nl-BE" i="1" dirty="0"/>
          </a:p>
          <a:p>
            <a:pPr marL="514350" indent="-514350">
              <a:buFont typeface="+mj-lt"/>
              <a:buAutoNum type="arabicPeriod"/>
            </a:pPr>
            <a:r>
              <a:rPr lang="nl-BE" i="1" dirty="0" smtClean="0"/>
              <a:t>Formuleer samen met je buur een aantal categorieën</a:t>
            </a:r>
          </a:p>
          <a:p>
            <a:pPr marL="514350" indent="-514350">
              <a:buFont typeface="+mj-lt"/>
              <a:buAutoNum type="arabicPeriod"/>
            </a:pPr>
            <a:r>
              <a:rPr lang="nl-BE" i="1" dirty="0" smtClean="0"/>
              <a:t>Beoordeel individueel elke leerling</a:t>
            </a:r>
          </a:p>
          <a:p>
            <a:pPr marL="514350" indent="-514350">
              <a:buFont typeface="+mj-lt"/>
              <a:buAutoNum type="arabicPeriod"/>
            </a:pPr>
            <a:r>
              <a:rPr lang="nl-BE" i="1" dirty="0" smtClean="0"/>
              <a:t>Vergelijk met je buur</a:t>
            </a:r>
            <a:endParaRPr lang="nl-BE" i="1" dirty="0"/>
          </a:p>
        </p:txBody>
      </p:sp>
      <p:pic>
        <p:nvPicPr>
          <p:cNvPr id="1433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7506" y="1425370"/>
            <a:ext cx="1036637"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051162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i="1" dirty="0" smtClean="0"/>
              <a:t>Oefening: fragmenten- labelen Wat vind jij van zittenblijven? </a:t>
            </a:r>
            <a:endParaRPr lang="nl-BE" i="1" dirty="0"/>
          </a:p>
        </p:txBody>
      </p:sp>
      <p:sp>
        <p:nvSpPr>
          <p:cNvPr id="3" name="Tijdelijke aanduiding voor inhoud 2"/>
          <p:cNvSpPr>
            <a:spLocks noGrp="1"/>
          </p:cNvSpPr>
          <p:nvPr>
            <p:ph idx="1"/>
          </p:nvPr>
        </p:nvSpPr>
        <p:spPr/>
        <p:txBody>
          <a:bodyPr/>
          <a:lstStyle/>
          <a:p>
            <a:pPr marL="0" indent="0">
              <a:buNone/>
            </a:pPr>
            <a:r>
              <a:rPr lang="nl-NL" sz="2400" i="1" dirty="0" smtClean="0"/>
              <a:t>“Op </a:t>
            </a:r>
            <a:r>
              <a:rPr lang="nl-NL" sz="2400" i="1" dirty="0"/>
              <a:t>school had je er niet echt tijd voor om over na te denken. Je was gewoon bezig met je werk en je moest dingen afmaken. Thuis had je meer tijd, dus dan ging je er meer over nadenken. Het was best moeilijk. Ik dacht er zelf over na, maar kon er ook met mijn vader en moeder over praten als ik dat wou. Dat was ook wel </a:t>
            </a:r>
            <a:r>
              <a:rPr lang="nl-NL" sz="2400" i="1" dirty="0" smtClean="0"/>
              <a:t>fijn. Als </a:t>
            </a:r>
            <a:r>
              <a:rPr lang="nl-NL" sz="2400" i="1" dirty="0"/>
              <a:t>ik er nu op terugkijk maakt het me niet zoveel meer uit. Ik ben heel veel dingen ook wel weer vergeten. Ik denk wel dat het geholpen heeft. En denk niet hoe het zou zijn gegaan als ik wel was doorgegaan. Toen ik ben blijven zitten is het wel beter gegaan. </a:t>
            </a:r>
            <a:r>
              <a:rPr lang="nl-NL" sz="2400" i="1" dirty="0" smtClean="0"/>
              <a:t>...”</a:t>
            </a:r>
          </a:p>
        </p:txBody>
      </p:sp>
      <p:pic>
        <p:nvPicPr>
          <p:cNvPr id="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2736"/>
            <a:ext cx="1036637"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817179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i="1" dirty="0" smtClean="0"/>
              <a:t>A-priori indeling in categorieën</a:t>
            </a:r>
            <a:endParaRPr lang="nl-BE" i="1" dirty="0"/>
          </a:p>
        </p:txBody>
      </p:sp>
      <p:sp>
        <p:nvSpPr>
          <p:cNvPr id="3" name="Tijdelijke aanduiding voor inhoud 2"/>
          <p:cNvSpPr>
            <a:spLocks noGrp="1"/>
          </p:cNvSpPr>
          <p:nvPr>
            <p:ph idx="1"/>
          </p:nvPr>
        </p:nvSpPr>
        <p:spPr/>
        <p:txBody>
          <a:bodyPr/>
          <a:lstStyle/>
          <a:p>
            <a:r>
              <a:rPr lang="nl-BE" i="1" dirty="0" smtClean="0"/>
              <a:t>Verwerking zittenblijven:</a:t>
            </a:r>
          </a:p>
          <a:p>
            <a:pPr lvl="1"/>
            <a:r>
              <a:rPr lang="nl-BE" i="1" dirty="0" smtClean="0"/>
              <a:t>Moeilijk</a:t>
            </a:r>
          </a:p>
          <a:p>
            <a:pPr lvl="1"/>
            <a:r>
              <a:rPr lang="nl-BE" i="1" dirty="0" smtClean="0"/>
              <a:t>Makkelijk</a:t>
            </a:r>
          </a:p>
          <a:p>
            <a:r>
              <a:rPr lang="nl-BE" i="1" dirty="0" smtClean="0"/>
              <a:t>Terugblik zittenblijversjaar:</a:t>
            </a:r>
          </a:p>
          <a:p>
            <a:pPr lvl="1"/>
            <a:r>
              <a:rPr lang="nl-BE" i="1" dirty="0" smtClean="0"/>
              <a:t>Positief</a:t>
            </a:r>
          </a:p>
          <a:p>
            <a:pPr lvl="1"/>
            <a:r>
              <a:rPr lang="nl-BE" i="1" dirty="0" smtClean="0"/>
              <a:t>Negatief</a:t>
            </a:r>
          </a:p>
          <a:p>
            <a:pPr marL="0" indent="0">
              <a:buNone/>
            </a:pPr>
            <a:endParaRPr lang="nl-BE" dirty="0"/>
          </a:p>
        </p:txBody>
      </p:sp>
      <p:pic>
        <p:nvPicPr>
          <p:cNvPr id="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2736"/>
            <a:ext cx="1036637"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0339090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i="1" dirty="0" smtClean="0"/>
              <a:t>Oefening Wat vind jij van zittenblijven? </a:t>
            </a:r>
            <a:endParaRPr lang="nl-BE" i="1" dirty="0"/>
          </a:p>
        </p:txBody>
      </p:sp>
      <p:sp>
        <p:nvSpPr>
          <p:cNvPr id="3" name="Tijdelijke aanduiding voor inhoud 2"/>
          <p:cNvSpPr>
            <a:spLocks noGrp="1"/>
          </p:cNvSpPr>
          <p:nvPr>
            <p:ph idx="1"/>
          </p:nvPr>
        </p:nvSpPr>
        <p:spPr/>
        <p:txBody>
          <a:bodyPr>
            <a:normAutofit lnSpcReduction="10000"/>
          </a:bodyPr>
          <a:lstStyle/>
          <a:p>
            <a:r>
              <a:rPr lang="nl-NL" sz="2400" i="1" dirty="0"/>
              <a:t>Op school had je er niet echt tijd voor om over na te denken. Je was gewoon bezig met je werk en je moest dingen afmaken. Thuis had je meer tijd, dus dan ging je er meer over nadenken. Het was best moeilijk. Ik dacht er zelf over na, maar kon er ook met mijn vader en moeder over praten als ik dat wou. Dat was ook wel </a:t>
            </a:r>
            <a:r>
              <a:rPr lang="nl-NL" sz="2400" i="1" dirty="0" smtClean="0"/>
              <a:t>fijn. </a:t>
            </a:r>
          </a:p>
          <a:p>
            <a:r>
              <a:rPr lang="nl-NL" sz="2400" i="1" dirty="0" smtClean="0"/>
              <a:t>Als </a:t>
            </a:r>
            <a:r>
              <a:rPr lang="nl-NL" sz="2400" i="1" dirty="0"/>
              <a:t>ik er nu op terugkijk maakt het me niet zoveel meer uit. Ik ben heel veel dingen ook wel weer vergeten. Ik denk wel dat het geholpen heeft. En denk niet hoe het zou zijn gegaan als ik wel was doorgegaan. Toen ik ben blijven zitten is het wel beter gegaan. </a:t>
            </a:r>
            <a:r>
              <a:rPr lang="nl-NL" sz="2400" i="1" dirty="0" smtClean="0"/>
              <a:t>...</a:t>
            </a:r>
          </a:p>
        </p:txBody>
      </p:sp>
      <p:pic>
        <p:nvPicPr>
          <p:cNvPr id="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2736"/>
            <a:ext cx="1036637"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000133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i="1" dirty="0" smtClean="0"/>
              <a:t>Oefening Wat vind jij van zittenblijven? </a:t>
            </a:r>
            <a:endParaRPr lang="nl-BE" i="1" dirty="0"/>
          </a:p>
        </p:txBody>
      </p:sp>
      <p:sp>
        <p:nvSpPr>
          <p:cNvPr id="3" name="Tijdelijke aanduiding voor inhoud 2"/>
          <p:cNvSpPr>
            <a:spLocks noGrp="1"/>
          </p:cNvSpPr>
          <p:nvPr>
            <p:ph idx="1"/>
          </p:nvPr>
        </p:nvSpPr>
        <p:spPr/>
        <p:txBody>
          <a:bodyPr>
            <a:normAutofit lnSpcReduction="10000"/>
          </a:bodyPr>
          <a:lstStyle/>
          <a:p>
            <a:r>
              <a:rPr lang="nl-NL" sz="2400" i="1" dirty="0"/>
              <a:t>Op school had je er niet echt tijd voor om over na te denken. Je was gewoon bezig met je werk en je moest dingen afmaken. </a:t>
            </a:r>
            <a:r>
              <a:rPr lang="nl-NL" sz="2400" i="1" dirty="0">
                <a:solidFill>
                  <a:srgbClr val="FF0000"/>
                </a:solidFill>
              </a:rPr>
              <a:t>Thuis had je meer tijd, dus dan ging je er meer over nadenken. Het was best moeilijk. Ik dacht er zelf over na, maar kon er ook met mijn vader en moeder over praten als ik dat wou. Dat was ook wel fijn.</a:t>
            </a:r>
            <a:r>
              <a:rPr lang="nl-NL" sz="2400" i="1" dirty="0"/>
              <a:t> </a:t>
            </a:r>
            <a:endParaRPr lang="nl-NL" sz="2400" i="1" dirty="0" smtClean="0"/>
          </a:p>
          <a:p>
            <a:r>
              <a:rPr lang="nl-NL" sz="2400" i="1" dirty="0" smtClean="0"/>
              <a:t>Als </a:t>
            </a:r>
            <a:r>
              <a:rPr lang="nl-NL" sz="2400" i="1" dirty="0"/>
              <a:t>ik er nu op terugkijk maakt het me niet zoveel meer uit. Ik ben heel veel dingen ook wel weer vergeten. Ik denk wel dat het geholpen heeft. En denk niet hoe het zou zijn gegaan als ik wel was doorgegaan. Toen ik ben blijven zitten is het wel beter gegaan. </a:t>
            </a:r>
            <a:r>
              <a:rPr lang="nl-NL" sz="2400" i="1" dirty="0" smtClean="0"/>
              <a:t>...</a:t>
            </a:r>
          </a:p>
        </p:txBody>
      </p:sp>
      <p:sp>
        <p:nvSpPr>
          <p:cNvPr id="5" name="Tekstvak 4"/>
          <p:cNvSpPr txBox="1"/>
          <p:nvPr/>
        </p:nvSpPr>
        <p:spPr>
          <a:xfrm>
            <a:off x="6443588" y="1052736"/>
            <a:ext cx="2736304" cy="1015663"/>
          </a:xfrm>
          <a:prstGeom prst="rect">
            <a:avLst/>
          </a:prstGeom>
          <a:solidFill>
            <a:schemeClr val="bg1"/>
          </a:solidFill>
          <a:ln>
            <a:solidFill>
              <a:srgbClr val="FF0000"/>
            </a:solidFill>
          </a:ln>
        </p:spPr>
        <p:txBody>
          <a:bodyPr wrap="square" rtlCol="0">
            <a:spAutoFit/>
          </a:bodyPr>
          <a:lstStyle/>
          <a:p>
            <a:r>
              <a:rPr lang="nl-BE" dirty="0" smtClean="0"/>
              <a:t>Verwerking zittenblijversjaar: moeilijk</a:t>
            </a:r>
            <a:endParaRPr lang="nl-BE" dirty="0"/>
          </a:p>
        </p:txBody>
      </p:sp>
      <p:pic>
        <p:nvPicPr>
          <p:cNvPr id="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2736"/>
            <a:ext cx="1036637"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594464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i="1" dirty="0" smtClean="0"/>
              <a:t>Oefening Wat vind jij van zittenblijven? </a:t>
            </a:r>
            <a:endParaRPr lang="nl-BE" i="1" dirty="0"/>
          </a:p>
        </p:txBody>
      </p:sp>
      <p:sp>
        <p:nvSpPr>
          <p:cNvPr id="3" name="Tijdelijke aanduiding voor inhoud 2"/>
          <p:cNvSpPr>
            <a:spLocks noGrp="1"/>
          </p:cNvSpPr>
          <p:nvPr>
            <p:ph idx="1"/>
          </p:nvPr>
        </p:nvSpPr>
        <p:spPr/>
        <p:txBody>
          <a:bodyPr>
            <a:normAutofit lnSpcReduction="10000"/>
          </a:bodyPr>
          <a:lstStyle/>
          <a:p>
            <a:r>
              <a:rPr lang="nl-NL" sz="2400" i="1" dirty="0"/>
              <a:t>Op school had je er niet echt tijd voor om over na te denken. Je was gewoon bezig met je werk en je moest dingen afmaken. Thuis had je meer tijd, dus dan ging je er meer over nadenken. Het was best moeilijk. Ik dacht er zelf over na, maar kon er ook met mijn vader en moeder over praten als ik dat wou. Dat was ook wel fijn. </a:t>
            </a:r>
            <a:endParaRPr lang="nl-NL" sz="2400" i="1" dirty="0" smtClean="0"/>
          </a:p>
          <a:p>
            <a:r>
              <a:rPr lang="nl-NL" sz="2400" i="1" dirty="0" smtClean="0"/>
              <a:t>Als </a:t>
            </a:r>
            <a:r>
              <a:rPr lang="nl-NL" sz="2400" i="1" dirty="0"/>
              <a:t>ik er nu op terugkijk maakt het me niet zoveel meer uit. </a:t>
            </a:r>
            <a:r>
              <a:rPr lang="nl-NL" sz="2400" i="1" dirty="0">
                <a:solidFill>
                  <a:srgbClr val="FF0000"/>
                </a:solidFill>
              </a:rPr>
              <a:t>Ik ben heel veel dingen ook wel weer vergeten</a:t>
            </a:r>
            <a:r>
              <a:rPr lang="nl-NL" sz="2400" i="1" dirty="0"/>
              <a:t>. Ik denk wel dat het geholpen heeft. </a:t>
            </a:r>
            <a:r>
              <a:rPr lang="nl-NL" sz="2400" i="1" dirty="0">
                <a:solidFill>
                  <a:srgbClr val="FF0000"/>
                </a:solidFill>
              </a:rPr>
              <a:t>En denk niet hoe het zou zijn gegaan als ik wel was doorgegaan. </a:t>
            </a:r>
            <a:r>
              <a:rPr lang="nl-NL" sz="2400" i="1" dirty="0"/>
              <a:t>Toen ik ben blijven zitten is het wel beter gegaan. </a:t>
            </a:r>
            <a:r>
              <a:rPr lang="nl-NL" sz="2400" i="1" dirty="0" smtClean="0"/>
              <a:t>...</a:t>
            </a:r>
          </a:p>
        </p:txBody>
      </p:sp>
      <p:sp>
        <p:nvSpPr>
          <p:cNvPr id="5" name="Tekstvak 4"/>
          <p:cNvSpPr txBox="1"/>
          <p:nvPr/>
        </p:nvSpPr>
        <p:spPr>
          <a:xfrm>
            <a:off x="6300192" y="3501008"/>
            <a:ext cx="2736304" cy="1015663"/>
          </a:xfrm>
          <a:prstGeom prst="rect">
            <a:avLst/>
          </a:prstGeom>
          <a:solidFill>
            <a:schemeClr val="bg1"/>
          </a:solidFill>
          <a:ln>
            <a:solidFill>
              <a:srgbClr val="FF0000"/>
            </a:solidFill>
          </a:ln>
        </p:spPr>
        <p:txBody>
          <a:bodyPr wrap="square" rtlCol="0">
            <a:spAutoFit/>
          </a:bodyPr>
          <a:lstStyle/>
          <a:p>
            <a:r>
              <a:rPr lang="nl-BE" dirty="0" smtClean="0"/>
              <a:t>Terugblik zittenblijversjaar: onduidelijk</a:t>
            </a:r>
            <a:endParaRPr lang="nl-BE" dirty="0"/>
          </a:p>
        </p:txBody>
      </p:sp>
      <p:pic>
        <p:nvPicPr>
          <p:cNvPr id="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2736"/>
            <a:ext cx="1036637"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85820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i="1" dirty="0" smtClean="0"/>
              <a:t>Oefening Wat vind jij van zittenblijven? </a:t>
            </a:r>
            <a:endParaRPr lang="nl-BE" i="1" dirty="0"/>
          </a:p>
        </p:txBody>
      </p:sp>
      <p:sp>
        <p:nvSpPr>
          <p:cNvPr id="3" name="Tijdelijke aanduiding voor inhoud 2"/>
          <p:cNvSpPr>
            <a:spLocks noGrp="1"/>
          </p:cNvSpPr>
          <p:nvPr>
            <p:ph idx="1"/>
          </p:nvPr>
        </p:nvSpPr>
        <p:spPr/>
        <p:txBody>
          <a:bodyPr>
            <a:normAutofit lnSpcReduction="10000"/>
          </a:bodyPr>
          <a:lstStyle/>
          <a:p>
            <a:r>
              <a:rPr lang="nl-NL" sz="2400" i="1" dirty="0"/>
              <a:t>Op school had je er niet echt tijd voor om over na te denken. Je was gewoon bezig met je werk en je moest dingen afmaken. Thuis had je meer tijd, dus dan ging je er meer over nadenken. Het was best moeilijk. Ik dacht er zelf over na, maar kon er ook met mijn vader en moeder over praten als ik dat wou. Dat was ook wel fijn. </a:t>
            </a:r>
            <a:endParaRPr lang="nl-NL" sz="2400" i="1" dirty="0" smtClean="0"/>
          </a:p>
          <a:p>
            <a:r>
              <a:rPr lang="nl-NL" sz="2400" i="1" dirty="0" smtClean="0"/>
              <a:t>Als </a:t>
            </a:r>
            <a:r>
              <a:rPr lang="nl-NL" sz="2400" i="1" dirty="0"/>
              <a:t>ik er nu op terugkijk maakt het me niet zoveel meer uit. Ik ben heel veel dingen ook wel weer vergeten</a:t>
            </a:r>
            <a:r>
              <a:rPr lang="nl-NL" sz="2400" i="1" dirty="0">
                <a:solidFill>
                  <a:srgbClr val="FF0000"/>
                </a:solidFill>
              </a:rPr>
              <a:t>. Ik denk wel dat het geholpen heeft.</a:t>
            </a:r>
            <a:r>
              <a:rPr lang="nl-NL" sz="2400" i="1" dirty="0">
                <a:solidFill>
                  <a:srgbClr val="00B050"/>
                </a:solidFill>
              </a:rPr>
              <a:t> </a:t>
            </a:r>
            <a:r>
              <a:rPr lang="nl-NL" sz="2400" i="1" dirty="0"/>
              <a:t>En denk niet hoe het zou zijn gegaan als ik wel was doorgegaan. </a:t>
            </a:r>
            <a:r>
              <a:rPr lang="nl-NL" sz="2400" i="1" dirty="0">
                <a:solidFill>
                  <a:srgbClr val="FF0000"/>
                </a:solidFill>
              </a:rPr>
              <a:t>Toen ik ben blijven zitten is het wel beter gegaan. </a:t>
            </a:r>
            <a:r>
              <a:rPr lang="nl-NL" sz="2400" i="1" dirty="0" smtClean="0">
                <a:solidFill>
                  <a:srgbClr val="FF0000"/>
                </a:solidFill>
              </a:rPr>
              <a:t>...</a:t>
            </a:r>
          </a:p>
        </p:txBody>
      </p:sp>
      <p:sp>
        <p:nvSpPr>
          <p:cNvPr id="4" name="Tijdelijke aanduiding voor dianummer 3"/>
          <p:cNvSpPr>
            <a:spLocks noGrp="1"/>
          </p:cNvSpPr>
          <p:nvPr>
            <p:ph type="sldNum" sz="quarter" idx="4294967295"/>
          </p:nvPr>
        </p:nvSpPr>
        <p:spPr>
          <a:xfrm>
            <a:off x="6372225" y="6237288"/>
            <a:ext cx="2133600" cy="476250"/>
          </a:xfrm>
          <a:prstGeom prst="rect">
            <a:avLst/>
          </a:prstGeom>
        </p:spPr>
        <p:txBody>
          <a:bodyPr/>
          <a:lstStyle/>
          <a:p>
            <a:fld id="{5941E7A4-80EE-4EB3-B9C4-1172ADA7310E}" type="slidenum">
              <a:rPr lang="nl-NL" smtClean="0"/>
              <a:pPr/>
              <a:t>56</a:t>
            </a:fld>
            <a:endParaRPr lang="nl-NL"/>
          </a:p>
        </p:txBody>
      </p:sp>
      <p:sp>
        <p:nvSpPr>
          <p:cNvPr id="6" name="Tekstvak 5"/>
          <p:cNvSpPr txBox="1"/>
          <p:nvPr/>
        </p:nvSpPr>
        <p:spPr>
          <a:xfrm>
            <a:off x="6156176" y="5733256"/>
            <a:ext cx="2736304" cy="1015663"/>
          </a:xfrm>
          <a:prstGeom prst="rect">
            <a:avLst/>
          </a:prstGeom>
          <a:solidFill>
            <a:schemeClr val="bg1"/>
          </a:solidFill>
          <a:ln>
            <a:solidFill>
              <a:srgbClr val="FF0000"/>
            </a:solidFill>
          </a:ln>
        </p:spPr>
        <p:txBody>
          <a:bodyPr wrap="square" rtlCol="0">
            <a:spAutoFit/>
          </a:bodyPr>
          <a:lstStyle/>
          <a:p>
            <a:r>
              <a:rPr lang="nl-BE" dirty="0" smtClean="0"/>
              <a:t>Terugblik zittenblijversjaar: Positief onduidelijk</a:t>
            </a:r>
            <a:endParaRPr lang="nl-BE" dirty="0"/>
          </a:p>
        </p:txBody>
      </p:sp>
      <p:pic>
        <p:nvPicPr>
          <p:cNvPr id="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2736"/>
            <a:ext cx="1036637"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3887953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i="1" dirty="0" smtClean="0"/>
              <a:t>Oefening </a:t>
            </a:r>
            <a:r>
              <a:rPr lang="nl-BE" i="1" dirty="0"/>
              <a:t>Wat vind jij van zittenblijven? </a:t>
            </a:r>
          </a:p>
        </p:txBody>
      </p:sp>
      <p:sp>
        <p:nvSpPr>
          <p:cNvPr id="3" name="Tijdelijke aanduiding voor inhoud 2"/>
          <p:cNvSpPr>
            <a:spLocks noGrp="1"/>
          </p:cNvSpPr>
          <p:nvPr>
            <p:ph idx="1"/>
          </p:nvPr>
        </p:nvSpPr>
        <p:spPr/>
        <p:txBody>
          <a:bodyPr>
            <a:normAutofit lnSpcReduction="10000"/>
          </a:bodyPr>
          <a:lstStyle/>
          <a:p>
            <a:r>
              <a:rPr lang="nl-NL" sz="2400" i="1" dirty="0"/>
              <a:t>Ik kan me niet meer zoveel herinneren van het eerste leerjaar</a:t>
            </a:r>
            <a:r>
              <a:rPr lang="nl-NL" sz="2400" i="1" dirty="0">
                <a:solidFill>
                  <a:srgbClr val="FF0000"/>
                </a:solidFill>
              </a:rPr>
              <a:t>. Ik deed de tweede keer hetzelfde als de klas dan de eerste keer.</a:t>
            </a:r>
            <a:r>
              <a:rPr lang="nl-NL" sz="2400" i="1" dirty="0"/>
              <a:t> </a:t>
            </a:r>
            <a:r>
              <a:rPr lang="nl-NL" sz="2400" i="1" dirty="0">
                <a:solidFill>
                  <a:srgbClr val="FF0000"/>
                </a:solidFill>
              </a:rPr>
              <a:t>Je merkte wel dat ik langer bezig was met mijn werk als anders. Ik was veel langer bezig met een som, dan het eerste jaar. Het eerste jaar lette ik wel op, maar dan was het wat moeilijker te begrijpen.</a:t>
            </a:r>
            <a:r>
              <a:rPr lang="nl-NL" sz="2400" i="1" dirty="0"/>
              <a:t> </a:t>
            </a:r>
            <a:r>
              <a:rPr lang="nl-NL" sz="2400" i="1" dirty="0">
                <a:solidFill>
                  <a:srgbClr val="FF0000"/>
                </a:solidFill>
              </a:rPr>
              <a:t>En het tweede jaar was het wel veel makkelijker toch nog even vragen om nog een keer uitleg.</a:t>
            </a:r>
            <a:r>
              <a:rPr lang="nl-NL" sz="2400" i="1" dirty="0"/>
              <a:t> En dan snapte ik het wel</a:t>
            </a:r>
            <a:r>
              <a:rPr lang="nl-NL" sz="2400" i="1" dirty="0" smtClean="0"/>
              <a:t>.</a:t>
            </a:r>
          </a:p>
          <a:p>
            <a:r>
              <a:rPr lang="nl-NL" sz="2400" i="1" dirty="0" smtClean="0"/>
              <a:t> </a:t>
            </a:r>
            <a:r>
              <a:rPr lang="nl-NL" sz="2400" i="1" dirty="0"/>
              <a:t>Het heeft wel geholpen, want daarna ben ik niet nog een keer blijven zitten of zo. </a:t>
            </a:r>
            <a:endParaRPr lang="nl-NL" sz="2400" i="1" dirty="0" smtClean="0"/>
          </a:p>
          <a:p>
            <a:r>
              <a:rPr lang="nl-NL" sz="2400" i="1" dirty="0" smtClean="0"/>
              <a:t>Het </a:t>
            </a:r>
            <a:r>
              <a:rPr lang="nl-NL" sz="2400" i="1" dirty="0"/>
              <a:t>leren van woorden ging wel makkelijker.</a:t>
            </a:r>
            <a:endParaRPr lang="nl-BE" sz="2400" i="1" dirty="0"/>
          </a:p>
          <a:p>
            <a:endParaRPr lang="nl-BE" dirty="0"/>
          </a:p>
        </p:txBody>
      </p:sp>
      <p:sp>
        <p:nvSpPr>
          <p:cNvPr id="5" name="Tekstvak 4"/>
          <p:cNvSpPr txBox="1"/>
          <p:nvPr/>
        </p:nvSpPr>
        <p:spPr>
          <a:xfrm>
            <a:off x="6191572" y="1556792"/>
            <a:ext cx="2736304" cy="1015663"/>
          </a:xfrm>
          <a:prstGeom prst="rect">
            <a:avLst/>
          </a:prstGeom>
          <a:solidFill>
            <a:schemeClr val="bg1"/>
          </a:solidFill>
          <a:ln>
            <a:solidFill>
              <a:srgbClr val="FF0000"/>
            </a:solidFill>
          </a:ln>
        </p:spPr>
        <p:txBody>
          <a:bodyPr wrap="square" rtlCol="0">
            <a:spAutoFit/>
          </a:bodyPr>
          <a:lstStyle/>
          <a:p>
            <a:r>
              <a:rPr lang="nl-BE" dirty="0" smtClean="0"/>
              <a:t>Terugblik zittenblijversjaar: Betere werkhouding</a:t>
            </a:r>
            <a:endParaRPr lang="nl-BE" dirty="0"/>
          </a:p>
        </p:txBody>
      </p:sp>
      <p:pic>
        <p:nvPicPr>
          <p:cNvPr id="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2736"/>
            <a:ext cx="1036637"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127051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i="1" dirty="0"/>
              <a:t>Oefening </a:t>
            </a:r>
            <a:r>
              <a:rPr lang="nl-BE" i="1" dirty="0" smtClean="0"/>
              <a:t>Wat </a:t>
            </a:r>
            <a:r>
              <a:rPr lang="nl-BE" i="1" dirty="0"/>
              <a:t>vind jij van zittenblijven? </a:t>
            </a:r>
          </a:p>
        </p:txBody>
      </p:sp>
      <p:sp>
        <p:nvSpPr>
          <p:cNvPr id="3" name="Tijdelijke aanduiding voor inhoud 2"/>
          <p:cNvSpPr>
            <a:spLocks noGrp="1"/>
          </p:cNvSpPr>
          <p:nvPr>
            <p:ph idx="1"/>
          </p:nvPr>
        </p:nvSpPr>
        <p:spPr/>
        <p:txBody>
          <a:bodyPr>
            <a:normAutofit lnSpcReduction="10000"/>
          </a:bodyPr>
          <a:lstStyle/>
          <a:p>
            <a:r>
              <a:rPr lang="nl-NL" sz="2400" i="1" dirty="0"/>
              <a:t>Ik kan me niet meer zoveel herinneren van het eerste leerjaar. Ik deed de tweede keer hetzelfde als de klas dan de eerste keer. Je merkte wel dat ik langer bezig was met mijn werk als anders. Ik was veel langer bezig met een som, dan het eerste jaar. Het eerste jaar lette ik wel op, maar dan was het wat moeilijker te begrijpen. En het tweede jaar was het wel veel makkelijker toch nog even vragen om nog een keer uitleg. </a:t>
            </a:r>
            <a:r>
              <a:rPr lang="nl-NL" sz="2400" i="1" dirty="0">
                <a:solidFill>
                  <a:srgbClr val="FF0000"/>
                </a:solidFill>
              </a:rPr>
              <a:t>En dan snapte ik het wel</a:t>
            </a:r>
            <a:r>
              <a:rPr lang="nl-NL" sz="2400" i="1" dirty="0" smtClean="0">
                <a:solidFill>
                  <a:srgbClr val="FF0000"/>
                </a:solidFill>
              </a:rPr>
              <a:t>.</a:t>
            </a:r>
          </a:p>
          <a:p>
            <a:r>
              <a:rPr lang="nl-NL" sz="2400" i="1" dirty="0" smtClean="0"/>
              <a:t> Het heeft wel geholpen, want daarna ben ik niet nog een keer blijven zitten of zo. </a:t>
            </a:r>
          </a:p>
          <a:p>
            <a:r>
              <a:rPr lang="nl-NL" sz="2400" i="1" dirty="0" smtClean="0">
                <a:solidFill>
                  <a:srgbClr val="FF0000"/>
                </a:solidFill>
              </a:rPr>
              <a:t>Het leren van woorden ging wel makkelijker.</a:t>
            </a:r>
            <a:endParaRPr lang="nl-BE" sz="2400" i="1" dirty="0" smtClean="0">
              <a:solidFill>
                <a:srgbClr val="FF0000"/>
              </a:solidFill>
            </a:endParaRPr>
          </a:p>
          <a:p>
            <a:endParaRPr lang="nl-BE" dirty="0"/>
          </a:p>
        </p:txBody>
      </p:sp>
      <p:sp>
        <p:nvSpPr>
          <p:cNvPr id="5" name="Tekstvak 4"/>
          <p:cNvSpPr txBox="1"/>
          <p:nvPr/>
        </p:nvSpPr>
        <p:spPr>
          <a:xfrm>
            <a:off x="5652120" y="3284984"/>
            <a:ext cx="2736304" cy="1323439"/>
          </a:xfrm>
          <a:prstGeom prst="rect">
            <a:avLst/>
          </a:prstGeom>
          <a:solidFill>
            <a:schemeClr val="bg1"/>
          </a:solidFill>
          <a:ln>
            <a:solidFill>
              <a:srgbClr val="FF0000"/>
            </a:solidFill>
          </a:ln>
        </p:spPr>
        <p:txBody>
          <a:bodyPr wrap="square" rtlCol="0">
            <a:spAutoFit/>
          </a:bodyPr>
          <a:lstStyle/>
          <a:p>
            <a:r>
              <a:rPr lang="nl-BE" dirty="0" smtClean="0"/>
              <a:t>Terugblik zittenblijversjaar: Positieve cognitieve effecten</a:t>
            </a:r>
            <a:endParaRPr lang="nl-BE" dirty="0"/>
          </a:p>
        </p:txBody>
      </p:sp>
      <p:pic>
        <p:nvPicPr>
          <p:cNvPr id="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2736"/>
            <a:ext cx="1036637"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830067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i="1" dirty="0" smtClean="0"/>
              <a:t>Uiteindelijke indeling in categorieën</a:t>
            </a:r>
            <a:endParaRPr lang="nl-BE" i="1" dirty="0"/>
          </a:p>
        </p:txBody>
      </p:sp>
      <p:sp>
        <p:nvSpPr>
          <p:cNvPr id="3" name="Tijdelijke aanduiding voor inhoud 2"/>
          <p:cNvSpPr>
            <a:spLocks noGrp="1"/>
          </p:cNvSpPr>
          <p:nvPr>
            <p:ph idx="1"/>
          </p:nvPr>
        </p:nvSpPr>
        <p:spPr/>
        <p:txBody>
          <a:bodyPr>
            <a:normAutofit lnSpcReduction="10000"/>
          </a:bodyPr>
          <a:lstStyle/>
          <a:p>
            <a:r>
              <a:rPr lang="nl-BE" i="1" dirty="0" smtClean="0"/>
              <a:t>Verwerking zittenblijven:</a:t>
            </a:r>
          </a:p>
          <a:p>
            <a:pPr lvl="1"/>
            <a:r>
              <a:rPr lang="nl-BE" sz="2400" i="1" dirty="0" smtClean="0"/>
              <a:t>Moeilijk</a:t>
            </a:r>
          </a:p>
          <a:p>
            <a:pPr lvl="1"/>
            <a:r>
              <a:rPr lang="nl-BE" sz="2400" i="1" dirty="0" smtClean="0"/>
              <a:t>Makkelijk</a:t>
            </a:r>
          </a:p>
          <a:p>
            <a:pPr lvl="1"/>
            <a:r>
              <a:rPr lang="nl-BE" sz="2400" b="1" i="1" dirty="0" smtClean="0"/>
              <a:t>Onduidelijk</a:t>
            </a:r>
          </a:p>
          <a:p>
            <a:r>
              <a:rPr lang="nl-BE" i="1" dirty="0" smtClean="0"/>
              <a:t>Terugblik zittenblijversjaar:</a:t>
            </a:r>
          </a:p>
          <a:p>
            <a:pPr lvl="1"/>
            <a:r>
              <a:rPr lang="nl-BE" sz="2400" i="1" dirty="0" smtClean="0"/>
              <a:t>Positief: betere werkhouding</a:t>
            </a:r>
          </a:p>
          <a:p>
            <a:pPr lvl="1"/>
            <a:r>
              <a:rPr lang="nl-BE" sz="2400" b="1" i="1" dirty="0" smtClean="0"/>
              <a:t>Positief: cognitieve effecten</a:t>
            </a:r>
          </a:p>
          <a:p>
            <a:pPr lvl="1"/>
            <a:r>
              <a:rPr lang="nl-BE" sz="2400" b="1" i="1" dirty="0" smtClean="0"/>
              <a:t>Positief: onduidelijk</a:t>
            </a:r>
          </a:p>
          <a:p>
            <a:pPr lvl="1"/>
            <a:r>
              <a:rPr lang="nl-BE" sz="2400" i="1" dirty="0" smtClean="0"/>
              <a:t>Negatief</a:t>
            </a:r>
          </a:p>
          <a:p>
            <a:pPr lvl="1"/>
            <a:r>
              <a:rPr lang="nl-BE" sz="2400" i="1" dirty="0" smtClean="0"/>
              <a:t>Onduidelijk</a:t>
            </a:r>
          </a:p>
          <a:p>
            <a:pPr marL="0" indent="0">
              <a:buNone/>
            </a:pPr>
            <a:endParaRPr lang="nl-BE" dirty="0"/>
          </a:p>
        </p:txBody>
      </p:sp>
      <p:pic>
        <p:nvPicPr>
          <p:cNvPr id="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2736"/>
            <a:ext cx="1036637"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6041602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i="1" dirty="0" smtClean="0"/>
              <a:t>Oefening IDP</a:t>
            </a:r>
            <a:endParaRPr lang="nl-BE" i="1" dirty="0"/>
          </a:p>
        </p:txBody>
      </p:sp>
      <p:sp>
        <p:nvSpPr>
          <p:cNvPr id="3" name="Tijdelijke aanduiding voor inhoud 2"/>
          <p:cNvSpPr>
            <a:spLocks noGrp="1"/>
          </p:cNvSpPr>
          <p:nvPr>
            <p:ph idx="1"/>
          </p:nvPr>
        </p:nvSpPr>
        <p:spPr/>
        <p:txBody>
          <a:bodyPr/>
          <a:lstStyle/>
          <a:p>
            <a:r>
              <a:rPr lang="nl-BE" sz="2400" i="1" dirty="0" smtClean="0"/>
              <a:t>Waarom </a:t>
            </a:r>
            <a:r>
              <a:rPr lang="nl-BE" sz="2400" i="1" dirty="0"/>
              <a:t>vertellen mensen het sprookje van de zeven raven al honderden jaren door?</a:t>
            </a:r>
            <a:endParaRPr lang="nl-BE" sz="2400" dirty="0"/>
          </a:p>
          <a:p>
            <a:r>
              <a:rPr lang="nl-BE" sz="2400" i="1" dirty="0" smtClean="0"/>
              <a:t>De </a:t>
            </a:r>
            <a:r>
              <a:rPr lang="nl-BE" sz="2400" i="1" dirty="0"/>
              <a:t>illustrator gebruikt in de titel gotische hoofdletters. Waarom doet hij dat?</a:t>
            </a:r>
            <a:endParaRPr lang="nl-BE" sz="2400" dirty="0"/>
          </a:p>
          <a:p>
            <a:r>
              <a:rPr lang="nl-BE" sz="2400" i="1" dirty="0" smtClean="0"/>
              <a:t>Wat </a:t>
            </a:r>
            <a:r>
              <a:rPr lang="nl-BE" sz="2400" i="1" dirty="0"/>
              <a:t>weet je zeker over de schrijver van dit stuk over magische dieren?</a:t>
            </a:r>
            <a:endParaRPr lang="nl-BE" sz="2400" dirty="0"/>
          </a:p>
          <a:p>
            <a:r>
              <a:rPr lang="nl-BE" sz="2400" i="1" dirty="0" smtClean="0"/>
              <a:t>Is </a:t>
            </a:r>
            <a:r>
              <a:rPr lang="nl-BE" sz="2400" i="1" dirty="0"/>
              <a:t>het boek Magische Dieren geschreven in de middeleeuwen?</a:t>
            </a:r>
            <a:endParaRPr lang="nl-BE" sz="2400" dirty="0"/>
          </a:p>
          <a:p>
            <a:pPr marL="0" indent="0">
              <a:buNone/>
            </a:pPr>
            <a:r>
              <a:rPr lang="nl-BE" dirty="0"/>
              <a:t> </a:t>
            </a:r>
          </a:p>
          <a:p>
            <a:endParaRPr lang="nl-BE" dirty="0"/>
          </a:p>
        </p:txBody>
      </p:sp>
      <p:pic>
        <p:nvPicPr>
          <p:cNvPr id="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7658" y="563564"/>
            <a:ext cx="1036637"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26217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i="1" dirty="0" smtClean="0"/>
              <a:t>Oefening Familie-In-Dieren</a:t>
            </a:r>
            <a:endParaRPr lang="nl-BE" i="1" dirty="0"/>
          </a:p>
        </p:txBody>
      </p:sp>
      <p:pic>
        <p:nvPicPr>
          <p:cNvPr id="5" name="Tijdelijke aanduiding voor inhoud 4" descr="http://www.sharedcms.nl/portals/126/acta2007_4.jpg"/>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547664" y="1700808"/>
            <a:ext cx="6007007" cy="4114800"/>
          </a:xfrm>
          <a:prstGeom prst="rect">
            <a:avLst/>
          </a:prstGeom>
          <a:noFill/>
          <a:ln>
            <a:noFill/>
          </a:ln>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052736"/>
            <a:ext cx="1036637"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3134244"/>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dirty="0" smtClean="0"/>
              <a:t>Horizontaal vergelijken</a:t>
            </a:r>
            <a:endParaRPr lang="nl-BE" dirty="0"/>
          </a:p>
        </p:txBody>
      </p:sp>
      <p:sp>
        <p:nvSpPr>
          <p:cNvPr id="3" name="Tijdelijke aanduiding voor inhoud 2"/>
          <p:cNvSpPr>
            <a:spLocks noGrp="1"/>
          </p:cNvSpPr>
          <p:nvPr>
            <p:ph idx="1"/>
          </p:nvPr>
        </p:nvSpPr>
        <p:spPr/>
        <p:txBody>
          <a:bodyPr/>
          <a:lstStyle/>
          <a:p>
            <a:r>
              <a:rPr lang="nl-BE" dirty="0" smtClean="0"/>
              <a:t>Verschillende onderzoekseenheden (deelnemers) naast elkaar</a:t>
            </a:r>
          </a:p>
          <a:p>
            <a:r>
              <a:rPr lang="nl-BE" dirty="0" smtClean="0"/>
              <a:t>Op zoek naar gelijkenissen en verschillen</a:t>
            </a:r>
          </a:p>
          <a:p>
            <a:pPr lvl="1"/>
            <a:r>
              <a:rPr lang="nl-BE" dirty="0" smtClean="0"/>
              <a:t>Zelfde categorisatiesysteem hanteren</a:t>
            </a:r>
            <a:endParaRPr lang="nl-BE" dirty="0"/>
          </a:p>
        </p:txBody>
      </p:sp>
      <p:sp>
        <p:nvSpPr>
          <p:cNvPr id="4" name="Tijdelijke aanduiding voor dianummer 3"/>
          <p:cNvSpPr>
            <a:spLocks noGrp="1"/>
          </p:cNvSpPr>
          <p:nvPr>
            <p:ph type="sldNum" sz="quarter" idx="4294967295"/>
          </p:nvPr>
        </p:nvSpPr>
        <p:spPr>
          <a:xfrm>
            <a:off x="6372225" y="6237288"/>
            <a:ext cx="2133600" cy="476250"/>
          </a:xfrm>
          <a:prstGeom prst="rect">
            <a:avLst/>
          </a:prstGeom>
        </p:spPr>
        <p:txBody>
          <a:bodyPr/>
          <a:lstStyle/>
          <a:p>
            <a:fld id="{5941E7A4-80EE-4EB3-B9C4-1172ADA7310E}" type="slidenum">
              <a:rPr lang="nl-NL" smtClean="0"/>
              <a:pPr/>
              <a:t>62</a:t>
            </a:fld>
            <a:endParaRPr lang="nl-NL"/>
          </a:p>
        </p:txBody>
      </p:sp>
      <p:pic>
        <p:nvPicPr>
          <p:cNvPr id="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2736"/>
            <a:ext cx="1036637"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Afbeelding 5" descr="C:\Users\krru\AppData\Local\Microsoft\Windows\Temporary Internet Files\OLK1FF1\DNI_VSKO met tekst.gif"/>
          <p:cNvPicPr/>
          <p:nvPr/>
        </p:nvPicPr>
        <p:blipFill>
          <a:blip r:embed="rId4" r:link="rId5" cstate="print">
            <a:extLst>
              <a:ext uri="{28A0092B-C50C-407E-A947-70E740481C1C}">
                <a14:useLocalDpi xmlns:a14="http://schemas.microsoft.com/office/drawing/2010/main" val="0"/>
              </a:ext>
            </a:extLst>
          </a:blip>
          <a:srcRect/>
          <a:stretch>
            <a:fillRect/>
          </a:stretch>
        </p:blipFill>
        <p:spPr bwMode="auto">
          <a:xfrm>
            <a:off x="2411760" y="6381328"/>
            <a:ext cx="1512168" cy="476671"/>
          </a:xfrm>
          <a:prstGeom prst="rect">
            <a:avLst/>
          </a:prstGeom>
          <a:solidFill>
            <a:schemeClr val="bg1"/>
          </a:solidFill>
          <a:ln>
            <a:noFill/>
          </a:ln>
        </p:spPr>
      </p:pic>
    </p:spTree>
    <p:extLst>
      <p:ext uri="{BB962C8B-B14F-4D97-AF65-F5344CB8AC3E}">
        <p14:creationId xmlns:p14="http://schemas.microsoft.com/office/powerpoint/2010/main" val="132434449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i="1" dirty="0" smtClean="0"/>
              <a:t>Oefening Zittenblijven</a:t>
            </a:r>
            <a:endParaRPr lang="nl-BE" i="1" dirty="0"/>
          </a:p>
        </p:txBody>
      </p:sp>
      <p:graphicFrame>
        <p:nvGraphicFramePr>
          <p:cNvPr id="7" name="Tijdelijke aanduiding voor inhoud 6"/>
          <p:cNvGraphicFramePr>
            <a:graphicFrameLocks noGrp="1"/>
          </p:cNvGraphicFramePr>
          <p:nvPr>
            <p:ph idx="1"/>
            <p:extLst/>
          </p:nvPr>
        </p:nvGraphicFramePr>
        <p:xfrm>
          <a:off x="611560" y="1844824"/>
          <a:ext cx="7846640" cy="4572000"/>
        </p:xfrm>
        <a:graphic>
          <a:graphicData uri="http://schemas.openxmlformats.org/drawingml/2006/table">
            <a:tbl>
              <a:tblPr firstRow="1" firstCol="1" bandRow="1">
                <a:tableStyleId>{5940675A-B579-460E-94D1-54222C63F5DA}</a:tableStyleId>
              </a:tblPr>
              <a:tblGrid>
                <a:gridCol w="2448272">
                  <a:extLst>
                    <a:ext uri="{9D8B030D-6E8A-4147-A177-3AD203B41FA5}">
                      <a16:colId xmlns:a16="http://schemas.microsoft.com/office/drawing/2014/main" val="20000"/>
                    </a:ext>
                  </a:extLst>
                </a:gridCol>
                <a:gridCol w="2232248">
                  <a:extLst>
                    <a:ext uri="{9D8B030D-6E8A-4147-A177-3AD203B41FA5}">
                      <a16:colId xmlns:a16="http://schemas.microsoft.com/office/drawing/2014/main" val="20001"/>
                    </a:ext>
                  </a:extLst>
                </a:gridCol>
                <a:gridCol w="812128">
                  <a:extLst>
                    <a:ext uri="{9D8B030D-6E8A-4147-A177-3AD203B41FA5}">
                      <a16:colId xmlns:a16="http://schemas.microsoft.com/office/drawing/2014/main" val="20002"/>
                    </a:ext>
                  </a:extLst>
                </a:gridCol>
                <a:gridCol w="2353992">
                  <a:extLst>
                    <a:ext uri="{9D8B030D-6E8A-4147-A177-3AD203B41FA5}">
                      <a16:colId xmlns:a16="http://schemas.microsoft.com/office/drawing/2014/main" val="20003"/>
                    </a:ext>
                  </a:extLst>
                </a:gridCol>
              </a:tblGrid>
              <a:tr h="239679">
                <a:tc>
                  <a:txBody>
                    <a:bodyPr/>
                    <a:lstStyle/>
                    <a:p>
                      <a:pPr indent="-226695" algn="just"/>
                      <a:r>
                        <a:rPr lang="nl-NL" sz="2400" i="1" dirty="0">
                          <a:effectLst/>
                        </a:rPr>
                        <a:t>Leerling 1</a:t>
                      </a:r>
                      <a:endParaRPr lang="nl-BE" sz="2400" i="1" dirty="0">
                        <a:effectLst/>
                        <a:latin typeface="Calibri"/>
                      </a:endParaRPr>
                    </a:p>
                  </a:txBody>
                  <a:tcPr marL="63834" marR="63834" marT="0" marB="0"/>
                </a:tc>
                <a:tc>
                  <a:txBody>
                    <a:bodyPr/>
                    <a:lstStyle/>
                    <a:p>
                      <a:pPr indent="-226695" algn="just"/>
                      <a:r>
                        <a:rPr lang="nl-NL" sz="2400" i="1" dirty="0">
                          <a:effectLst/>
                        </a:rPr>
                        <a:t>Leerling 2</a:t>
                      </a:r>
                      <a:endParaRPr lang="nl-BE" sz="2400" i="1" dirty="0">
                        <a:effectLst/>
                        <a:latin typeface="Calibri"/>
                      </a:endParaRPr>
                    </a:p>
                  </a:txBody>
                  <a:tcPr marL="63834" marR="63834" marT="0" marB="0"/>
                </a:tc>
                <a:tc>
                  <a:txBody>
                    <a:bodyPr/>
                    <a:lstStyle/>
                    <a:p>
                      <a:pPr indent="-226695" algn="just"/>
                      <a:r>
                        <a:rPr lang="nl-NL" sz="2400" i="1" dirty="0">
                          <a:effectLst/>
                        </a:rPr>
                        <a:t>Leerling 3</a:t>
                      </a:r>
                      <a:endParaRPr lang="nl-BE" sz="2400" i="1" dirty="0">
                        <a:effectLst/>
                        <a:latin typeface="Calibri"/>
                      </a:endParaRPr>
                    </a:p>
                  </a:txBody>
                  <a:tcPr marL="63834" marR="63834" marT="0" marB="0"/>
                </a:tc>
                <a:tc>
                  <a:txBody>
                    <a:bodyPr/>
                    <a:lstStyle/>
                    <a:p>
                      <a:pPr indent="-226695" algn="just"/>
                      <a:r>
                        <a:rPr lang="nl-NL" sz="2400" i="1">
                          <a:effectLst/>
                        </a:rPr>
                        <a:t>Leerling 4</a:t>
                      </a:r>
                      <a:endParaRPr lang="nl-BE" sz="2400" i="1">
                        <a:effectLst/>
                        <a:latin typeface="Calibri"/>
                      </a:endParaRPr>
                    </a:p>
                  </a:txBody>
                  <a:tcPr marL="63834" marR="63834" marT="0" marB="0"/>
                </a:tc>
                <a:extLst>
                  <a:ext uri="{0D108BD9-81ED-4DB2-BD59-A6C34878D82A}">
                    <a16:rowId xmlns:a16="http://schemas.microsoft.com/office/drawing/2014/main" val="10000"/>
                  </a:ext>
                </a:extLst>
              </a:tr>
              <a:tr h="2876146">
                <a:tc>
                  <a:txBody>
                    <a:bodyPr/>
                    <a:lstStyle/>
                    <a:p>
                      <a:pPr indent="-226695" algn="just"/>
                      <a:r>
                        <a:rPr lang="nl-NL" sz="1800" i="1" dirty="0" smtClean="0">
                          <a:solidFill>
                            <a:schemeClr val="tx1"/>
                          </a:solidFill>
                          <a:effectLst/>
                        </a:rPr>
                        <a:t>Aan de ene kant wel goed, want dan kunnen ze beter leren, als alles nog niet super goed is. Want als ze dan blijven zitten kunnen ze die dingen aanleren, dan kunnen ze het weer beter. En aan de andere kant als je het best wel goed kan dan heeft het niet altijd nut, dan moet je gewoon door kunnen gaan.</a:t>
                      </a:r>
                      <a:endParaRPr lang="nl-BE" sz="1800" i="1" dirty="0">
                        <a:solidFill>
                          <a:schemeClr val="tx1"/>
                        </a:solidFill>
                        <a:effectLst/>
                        <a:latin typeface="Calibri"/>
                      </a:endParaRPr>
                    </a:p>
                  </a:txBody>
                  <a:tcPr marL="63834" marR="63834" marT="0" marB="0"/>
                </a:tc>
                <a:tc>
                  <a:txBody>
                    <a:bodyPr/>
                    <a:lstStyle/>
                    <a:p>
                      <a:pPr indent="-226695" algn="just"/>
                      <a:r>
                        <a:rPr lang="nl-NL" sz="1800" i="1" dirty="0">
                          <a:solidFill>
                            <a:schemeClr val="tx1"/>
                          </a:solidFill>
                          <a:effectLst/>
                        </a:rPr>
                        <a:t>Als je gewoon doorgaat, als je bijvoorbeeld rekenen niet goed kan en je zit bijvoorbeeld in het tweede leerjaar en gaat dan naar het derde leerjaar dan heb je hele moeilijke sommen en dan snap je er niks meer van. Dan kun je beter in het tweede leerjaar blijven </a:t>
                      </a:r>
                      <a:r>
                        <a:rPr lang="nl-NL" sz="1800" i="1" dirty="0" smtClean="0">
                          <a:solidFill>
                            <a:schemeClr val="tx1"/>
                          </a:solidFill>
                          <a:effectLst/>
                        </a:rPr>
                        <a:t>zitten.</a:t>
                      </a:r>
                      <a:endParaRPr lang="nl-BE" sz="1800" i="1" dirty="0">
                        <a:solidFill>
                          <a:schemeClr val="tx1"/>
                        </a:solidFill>
                        <a:effectLst/>
                        <a:latin typeface="Calibri"/>
                      </a:endParaRPr>
                    </a:p>
                  </a:txBody>
                  <a:tcPr marL="63834" marR="63834" marT="0" marB="0"/>
                </a:tc>
                <a:tc>
                  <a:txBody>
                    <a:bodyPr/>
                    <a:lstStyle/>
                    <a:p>
                      <a:pPr indent="-226695" algn="just"/>
                      <a:r>
                        <a:rPr lang="nl-NL" sz="1800" i="1" dirty="0">
                          <a:solidFill>
                            <a:schemeClr val="tx1"/>
                          </a:solidFill>
                          <a:effectLst/>
                        </a:rPr>
                        <a:t>Niet leuk.</a:t>
                      </a:r>
                      <a:endParaRPr lang="nl-BE" sz="1800" i="1" dirty="0">
                        <a:solidFill>
                          <a:schemeClr val="tx1"/>
                        </a:solidFill>
                        <a:effectLst/>
                        <a:latin typeface="Calibri"/>
                      </a:endParaRPr>
                    </a:p>
                  </a:txBody>
                  <a:tcPr marL="63834" marR="63834" marT="0" marB="0"/>
                </a:tc>
                <a:tc>
                  <a:txBody>
                    <a:bodyPr/>
                    <a:lstStyle/>
                    <a:p>
                      <a:pPr indent="-226695" algn="just"/>
                      <a:r>
                        <a:rPr lang="nl-NL" sz="1800" i="1" dirty="0" smtClean="0">
                          <a:solidFill>
                            <a:schemeClr val="tx1"/>
                          </a:solidFill>
                          <a:effectLst/>
                        </a:rPr>
                        <a:t>Ik vind het niet zo erg. En nu zitten we weer bij elkaar in de combinatiegroep, dus maakt het eigenlijk niets uit. Ik weet niet hoe ik het vind als ik in het zesde zit en niet meer bij de andere groep, maar mijn groep is er dan nog.</a:t>
                      </a:r>
                      <a:endParaRPr lang="nl-BE" sz="1800" i="1" dirty="0">
                        <a:solidFill>
                          <a:schemeClr val="tx1"/>
                        </a:solidFill>
                        <a:effectLst/>
                        <a:latin typeface="Calibri"/>
                      </a:endParaRPr>
                    </a:p>
                  </a:txBody>
                  <a:tcPr marL="63834" marR="63834" marT="0" marB="0"/>
                </a:tc>
                <a:extLst>
                  <a:ext uri="{0D108BD9-81ED-4DB2-BD59-A6C34878D82A}">
                    <a16:rowId xmlns:a16="http://schemas.microsoft.com/office/drawing/2014/main" val="10001"/>
                  </a:ext>
                </a:extLst>
              </a:tr>
            </a:tbl>
          </a:graphicData>
        </a:graphic>
      </p:graphicFrame>
      <p:pic>
        <p:nvPicPr>
          <p:cNvPr id="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2736"/>
            <a:ext cx="1036637"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988318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i="1" dirty="0" smtClean="0"/>
              <a:t>Oefening Zittenblijven</a:t>
            </a:r>
            <a:endParaRPr lang="nl-BE" i="1" dirty="0"/>
          </a:p>
        </p:txBody>
      </p:sp>
      <p:graphicFrame>
        <p:nvGraphicFramePr>
          <p:cNvPr id="7" name="Tijdelijke aanduiding voor inhoud 6"/>
          <p:cNvGraphicFramePr>
            <a:graphicFrameLocks noGrp="1"/>
          </p:cNvGraphicFramePr>
          <p:nvPr>
            <p:ph idx="1"/>
            <p:extLst/>
          </p:nvPr>
        </p:nvGraphicFramePr>
        <p:xfrm>
          <a:off x="611560" y="1844824"/>
          <a:ext cx="7846640" cy="4572000"/>
        </p:xfrm>
        <a:graphic>
          <a:graphicData uri="http://schemas.openxmlformats.org/drawingml/2006/table">
            <a:tbl>
              <a:tblPr firstRow="1" firstCol="1" bandRow="1">
                <a:tableStyleId>{5940675A-B579-460E-94D1-54222C63F5DA}</a:tableStyleId>
              </a:tblPr>
              <a:tblGrid>
                <a:gridCol w="2448272">
                  <a:extLst>
                    <a:ext uri="{9D8B030D-6E8A-4147-A177-3AD203B41FA5}">
                      <a16:colId xmlns:a16="http://schemas.microsoft.com/office/drawing/2014/main" val="20000"/>
                    </a:ext>
                  </a:extLst>
                </a:gridCol>
                <a:gridCol w="2232248">
                  <a:extLst>
                    <a:ext uri="{9D8B030D-6E8A-4147-A177-3AD203B41FA5}">
                      <a16:colId xmlns:a16="http://schemas.microsoft.com/office/drawing/2014/main" val="20001"/>
                    </a:ext>
                  </a:extLst>
                </a:gridCol>
                <a:gridCol w="812128">
                  <a:extLst>
                    <a:ext uri="{9D8B030D-6E8A-4147-A177-3AD203B41FA5}">
                      <a16:colId xmlns:a16="http://schemas.microsoft.com/office/drawing/2014/main" val="20002"/>
                    </a:ext>
                  </a:extLst>
                </a:gridCol>
                <a:gridCol w="2353992">
                  <a:extLst>
                    <a:ext uri="{9D8B030D-6E8A-4147-A177-3AD203B41FA5}">
                      <a16:colId xmlns:a16="http://schemas.microsoft.com/office/drawing/2014/main" val="20003"/>
                    </a:ext>
                  </a:extLst>
                </a:gridCol>
              </a:tblGrid>
              <a:tr h="239679">
                <a:tc>
                  <a:txBody>
                    <a:bodyPr/>
                    <a:lstStyle/>
                    <a:p>
                      <a:pPr indent="-226695" algn="just"/>
                      <a:r>
                        <a:rPr lang="nl-NL" sz="2400" i="1" dirty="0">
                          <a:effectLst/>
                        </a:rPr>
                        <a:t>Leerling 1</a:t>
                      </a:r>
                      <a:endParaRPr lang="nl-BE" sz="2400" i="1" dirty="0">
                        <a:effectLst/>
                        <a:latin typeface="Calibri"/>
                      </a:endParaRPr>
                    </a:p>
                  </a:txBody>
                  <a:tcPr marL="63834" marR="63834" marT="0" marB="0"/>
                </a:tc>
                <a:tc>
                  <a:txBody>
                    <a:bodyPr/>
                    <a:lstStyle/>
                    <a:p>
                      <a:pPr indent="-226695" algn="just"/>
                      <a:r>
                        <a:rPr lang="nl-NL" sz="2400" i="1" dirty="0">
                          <a:effectLst/>
                        </a:rPr>
                        <a:t>Leerling 2</a:t>
                      </a:r>
                      <a:endParaRPr lang="nl-BE" sz="2400" i="1" dirty="0">
                        <a:effectLst/>
                        <a:latin typeface="Calibri"/>
                      </a:endParaRPr>
                    </a:p>
                  </a:txBody>
                  <a:tcPr marL="63834" marR="63834" marT="0" marB="0"/>
                </a:tc>
                <a:tc>
                  <a:txBody>
                    <a:bodyPr/>
                    <a:lstStyle/>
                    <a:p>
                      <a:pPr indent="-226695" algn="just"/>
                      <a:r>
                        <a:rPr lang="nl-NL" sz="2400" i="1" dirty="0">
                          <a:effectLst/>
                        </a:rPr>
                        <a:t>Leerling 3</a:t>
                      </a:r>
                      <a:endParaRPr lang="nl-BE" sz="2400" i="1" dirty="0">
                        <a:effectLst/>
                        <a:latin typeface="Calibri"/>
                      </a:endParaRPr>
                    </a:p>
                  </a:txBody>
                  <a:tcPr marL="63834" marR="63834" marT="0" marB="0"/>
                </a:tc>
                <a:tc>
                  <a:txBody>
                    <a:bodyPr/>
                    <a:lstStyle/>
                    <a:p>
                      <a:pPr indent="-226695" algn="just"/>
                      <a:r>
                        <a:rPr lang="nl-NL" sz="2400" i="1">
                          <a:effectLst/>
                        </a:rPr>
                        <a:t>Leerling 4</a:t>
                      </a:r>
                      <a:endParaRPr lang="nl-BE" sz="2400" i="1">
                        <a:effectLst/>
                        <a:latin typeface="Calibri"/>
                      </a:endParaRPr>
                    </a:p>
                  </a:txBody>
                  <a:tcPr marL="63834" marR="63834" marT="0" marB="0"/>
                </a:tc>
                <a:extLst>
                  <a:ext uri="{0D108BD9-81ED-4DB2-BD59-A6C34878D82A}">
                    <a16:rowId xmlns:a16="http://schemas.microsoft.com/office/drawing/2014/main" val="10000"/>
                  </a:ext>
                </a:extLst>
              </a:tr>
              <a:tr h="2876146">
                <a:tc>
                  <a:txBody>
                    <a:bodyPr/>
                    <a:lstStyle/>
                    <a:p>
                      <a:pPr indent="-226695" algn="just"/>
                      <a:r>
                        <a:rPr lang="nl-NL" sz="1800" i="1" dirty="0" smtClean="0">
                          <a:solidFill>
                            <a:srgbClr val="337224"/>
                          </a:solidFill>
                          <a:effectLst/>
                        </a:rPr>
                        <a:t>Aan de ene kant wel goed, want dan kunnen ze beter leren, als alles nog niet super goed is. Want als ze dan blijven zitten kunnen ze die dingen aanleren, dan kunnen ze het weer beter.</a:t>
                      </a:r>
                      <a:r>
                        <a:rPr lang="nl-NL" sz="1800" i="1" dirty="0" smtClean="0">
                          <a:effectLst/>
                        </a:rPr>
                        <a:t> </a:t>
                      </a:r>
                      <a:r>
                        <a:rPr lang="nl-NL" sz="1800" i="1" dirty="0" smtClean="0">
                          <a:solidFill>
                            <a:srgbClr val="FF0000"/>
                          </a:solidFill>
                          <a:effectLst/>
                        </a:rPr>
                        <a:t>En aan de andere kant als je het best wel goed kan dan heeft het niet altijd nut, dan moet je gewoon door kunnen gaan.</a:t>
                      </a:r>
                      <a:endParaRPr lang="nl-BE" sz="1800" i="1" dirty="0">
                        <a:solidFill>
                          <a:srgbClr val="FF0000"/>
                        </a:solidFill>
                        <a:effectLst/>
                        <a:latin typeface="Calibri"/>
                      </a:endParaRPr>
                    </a:p>
                  </a:txBody>
                  <a:tcPr marL="63834" marR="63834" marT="0" marB="0"/>
                </a:tc>
                <a:tc>
                  <a:txBody>
                    <a:bodyPr/>
                    <a:lstStyle/>
                    <a:p>
                      <a:pPr indent="-226695" algn="just"/>
                      <a:r>
                        <a:rPr lang="nl-NL" sz="1800" i="1" dirty="0">
                          <a:solidFill>
                            <a:srgbClr val="337224"/>
                          </a:solidFill>
                          <a:effectLst/>
                        </a:rPr>
                        <a:t>Als je gewoon doorgaat, als je bijvoorbeeld rekenen niet goed kan en je zit bijvoorbeeld in het tweede leerjaar en gaat dan naar het derde leerjaar dan heb je hele moeilijke sommen en dan snap je er niks meer van. Dan kun je beter in het tweede leerjaar blijven </a:t>
                      </a:r>
                      <a:r>
                        <a:rPr lang="nl-NL" sz="1800" i="1" dirty="0" smtClean="0">
                          <a:solidFill>
                            <a:srgbClr val="337224"/>
                          </a:solidFill>
                          <a:effectLst/>
                        </a:rPr>
                        <a:t>zitten.</a:t>
                      </a:r>
                      <a:endParaRPr lang="nl-BE" sz="1800" i="1" dirty="0">
                        <a:solidFill>
                          <a:srgbClr val="337224"/>
                        </a:solidFill>
                        <a:effectLst/>
                        <a:latin typeface="Calibri"/>
                      </a:endParaRPr>
                    </a:p>
                  </a:txBody>
                  <a:tcPr marL="63834" marR="63834" marT="0" marB="0"/>
                </a:tc>
                <a:tc>
                  <a:txBody>
                    <a:bodyPr/>
                    <a:lstStyle/>
                    <a:p>
                      <a:pPr indent="-226695" algn="just"/>
                      <a:r>
                        <a:rPr lang="nl-NL" sz="1800" i="1" dirty="0">
                          <a:solidFill>
                            <a:srgbClr val="FF0000"/>
                          </a:solidFill>
                          <a:effectLst/>
                        </a:rPr>
                        <a:t>Niet</a:t>
                      </a:r>
                      <a:r>
                        <a:rPr lang="nl-NL" sz="1800" i="1" dirty="0">
                          <a:effectLst/>
                        </a:rPr>
                        <a:t> </a:t>
                      </a:r>
                      <a:r>
                        <a:rPr lang="nl-NL" sz="1800" i="1" dirty="0">
                          <a:solidFill>
                            <a:srgbClr val="FF0000"/>
                          </a:solidFill>
                          <a:effectLst/>
                        </a:rPr>
                        <a:t>leuk.</a:t>
                      </a:r>
                      <a:endParaRPr lang="nl-BE" sz="1800" i="1" dirty="0">
                        <a:solidFill>
                          <a:srgbClr val="FF0000"/>
                        </a:solidFill>
                        <a:effectLst/>
                        <a:latin typeface="Calibri"/>
                      </a:endParaRPr>
                    </a:p>
                  </a:txBody>
                  <a:tcPr marL="63834" marR="63834" marT="0" marB="0"/>
                </a:tc>
                <a:tc>
                  <a:txBody>
                    <a:bodyPr/>
                    <a:lstStyle/>
                    <a:p>
                      <a:pPr indent="-226695" algn="just"/>
                      <a:r>
                        <a:rPr lang="nl-NL" sz="1800" i="1" dirty="0" smtClean="0">
                          <a:solidFill>
                            <a:schemeClr val="bg2">
                              <a:lumMod val="50000"/>
                            </a:schemeClr>
                          </a:solidFill>
                          <a:effectLst/>
                        </a:rPr>
                        <a:t>Ik vind het niet zo erg. En nu zitten we weer bij elkaar in de combinatiegroep, dus maakt het eigenlijk niets uit. </a:t>
                      </a:r>
                      <a:r>
                        <a:rPr lang="nl-NL" sz="1800" i="1" dirty="0" smtClean="0">
                          <a:effectLst/>
                        </a:rPr>
                        <a:t>Ik weet niet hoe ik het vind als ik in het zesde zit en niet meer bij de andere groep, maar mijn groep is er dan nog.</a:t>
                      </a:r>
                      <a:endParaRPr lang="nl-BE" sz="1800" i="1" dirty="0">
                        <a:effectLst/>
                        <a:latin typeface="Calibri"/>
                      </a:endParaRPr>
                    </a:p>
                  </a:txBody>
                  <a:tcPr marL="63834" marR="63834" marT="0" marB="0"/>
                </a:tc>
                <a:extLst>
                  <a:ext uri="{0D108BD9-81ED-4DB2-BD59-A6C34878D82A}">
                    <a16:rowId xmlns:a16="http://schemas.microsoft.com/office/drawing/2014/main" val="10001"/>
                  </a:ext>
                </a:extLst>
              </a:tr>
            </a:tbl>
          </a:graphicData>
        </a:graphic>
      </p:graphicFrame>
      <p:pic>
        <p:nvPicPr>
          <p:cNvPr id="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2736"/>
            <a:ext cx="1036637"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2861801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Oefening Zittenblijven</a:t>
            </a:r>
            <a:endParaRPr lang="nl-BE" dirty="0"/>
          </a:p>
        </p:txBody>
      </p:sp>
      <p:graphicFrame>
        <p:nvGraphicFramePr>
          <p:cNvPr id="7" name="Tijdelijke aanduiding voor inhoud 6"/>
          <p:cNvGraphicFramePr>
            <a:graphicFrameLocks noGrp="1"/>
          </p:cNvGraphicFramePr>
          <p:nvPr>
            <p:ph idx="1"/>
            <p:extLst/>
          </p:nvPr>
        </p:nvGraphicFramePr>
        <p:xfrm>
          <a:off x="611560" y="1844824"/>
          <a:ext cx="7846640" cy="4572000"/>
        </p:xfrm>
        <a:graphic>
          <a:graphicData uri="http://schemas.openxmlformats.org/drawingml/2006/table">
            <a:tbl>
              <a:tblPr firstRow="1" firstCol="1" bandRow="1">
                <a:tableStyleId>{5940675A-B579-460E-94D1-54222C63F5DA}</a:tableStyleId>
              </a:tblPr>
              <a:tblGrid>
                <a:gridCol w="2448272">
                  <a:extLst>
                    <a:ext uri="{9D8B030D-6E8A-4147-A177-3AD203B41FA5}">
                      <a16:colId xmlns:a16="http://schemas.microsoft.com/office/drawing/2014/main" val="20000"/>
                    </a:ext>
                  </a:extLst>
                </a:gridCol>
                <a:gridCol w="2232248">
                  <a:extLst>
                    <a:ext uri="{9D8B030D-6E8A-4147-A177-3AD203B41FA5}">
                      <a16:colId xmlns:a16="http://schemas.microsoft.com/office/drawing/2014/main" val="20001"/>
                    </a:ext>
                  </a:extLst>
                </a:gridCol>
                <a:gridCol w="812128">
                  <a:extLst>
                    <a:ext uri="{9D8B030D-6E8A-4147-A177-3AD203B41FA5}">
                      <a16:colId xmlns:a16="http://schemas.microsoft.com/office/drawing/2014/main" val="20002"/>
                    </a:ext>
                  </a:extLst>
                </a:gridCol>
                <a:gridCol w="2353992">
                  <a:extLst>
                    <a:ext uri="{9D8B030D-6E8A-4147-A177-3AD203B41FA5}">
                      <a16:colId xmlns:a16="http://schemas.microsoft.com/office/drawing/2014/main" val="20003"/>
                    </a:ext>
                  </a:extLst>
                </a:gridCol>
              </a:tblGrid>
              <a:tr h="239679">
                <a:tc>
                  <a:txBody>
                    <a:bodyPr/>
                    <a:lstStyle/>
                    <a:p>
                      <a:pPr indent="-226695" algn="just"/>
                      <a:r>
                        <a:rPr lang="nl-NL" sz="2400" i="1" dirty="0">
                          <a:effectLst/>
                        </a:rPr>
                        <a:t>Leerling 1</a:t>
                      </a:r>
                      <a:endParaRPr lang="nl-BE" sz="2400" i="1" dirty="0">
                        <a:effectLst/>
                        <a:latin typeface="Calibri"/>
                      </a:endParaRPr>
                    </a:p>
                  </a:txBody>
                  <a:tcPr marL="63834" marR="63834" marT="0" marB="0"/>
                </a:tc>
                <a:tc>
                  <a:txBody>
                    <a:bodyPr/>
                    <a:lstStyle/>
                    <a:p>
                      <a:pPr indent="-226695" algn="just"/>
                      <a:r>
                        <a:rPr lang="nl-NL" sz="2400" i="1" dirty="0">
                          <a:effectLst/>
                        </a:rPr>
                        <a:t>Leerling 2</a:t>
                      </a:r>
                      <a:endParaRPr lang="nl-BE" sz="2400" i="1" dirty="0">
                        <a:effectLst/>
                        <a:latin typeface="Calibri"/>
                      </a:endParaRPr>
                    </a:p>
                  </a:txBody>
                  <a:tcPr marL="63834" marR="63834" marT="0" marB="0"/>
                </a:tc>
                <a:tc>
                  <a:txBody>
                    <a:bodyPr/>
                    <a:lstStyle/>
                    <a:p>
                      <a:pPr indent="-226695" algn="just"/>
                      <a:r>
                        <a:rPr lang="nl-NL" sz="2400" i="1" dirty="0">
                          <a:effectLst/>
                        </a:rPr>
                        <a:t>Leerling 3</a:t>
                      </a:r>
                      <a:endParaRPr lang="nl-BE" sz="2400" i="1" dirty="0">
                        <a:effectLst/>
                        <a:latin typeface="Calibri"/>
                      </a:endParaRPr>
                    </a:p>
                  </a:txBody>
                  <a:tcPr marL="63834" marR="63834" marT="0" marB="0"/>
                </a:tc>
                <a:tc>
                  <a:txBody>
                    <a:bodyPr/>
                    <a:lstStyle/>
                    <a:p>
                      <a:pPr indent="-226695" algn="just"/>
                      <a:r>
                        <a:rPr lang="nl-NL" sz="2400" i="1">
                          <a:effectLst/>
                        </a:rPr>
                        <a:t>Leerling 4</a:t>
                      </a:r>
                      <a:endParaRPr lang="nl-BE" sz="2400" i="1">
                        <a:effectLst/>
                        <a:latin typeface="Calibri"/>
                      </a:endParaRPr>
                    </a:p>
                  </a:txBody>
                  <a:tcPr marL="63834" marR="63834" marT="0" marB="0"/>
                </a:tc>
                <a:extLst>
                  <a:ext uri="{0D108BD9-81ED-4DB2-BD59-A6C34878D82A}">
                    <a16:rowId xmlns:a16="http://schemas.microsoft.com/office/drawing/2014/main" val="10000"/>
                  </a:ext>
                </a:extLst>
              </a:tr>
              <a:tr h="2876146">
                <a:tc>
                  <a:txBody>
                    <a:bodyPr/>
                    <a:lstStyle/>
                    <a:p>
                      <a:pPr indent="-226695" algn="just"/>
                      <a:r>
                        <a:rPr lang="nl-NL" sz="1800" i="1" dirty="0" smtClean="0">
                          <a:solidFill>
                            <a:srgbClr val="337224"/>
                          </a:solidFill>
                          <a:effectLst/>
                        </a:rPr>
                        <a:t>Aan de ene kant wel goed, want dan kunnen ze beter leren, als alles nog niet super goed is. Want als ze dan blijven zitten kunnen ze die dingen aanleren, dan kunnen ze het weer beter.</a:t>
                      </a:r>
                      <a:r>
                        <a:rPr lang="nl-NL" sz="1800" i="1" dirty="0" smtClean="0">
                          <a:effectLst/>
                        </a:rPr>
                        <a:t> </a:t>
                      </a:r>
                      <a:r>
                        <a:rPr lang="nl-NL" sz="1800" i="1" dirty="0" smtClean="0">
                          <a:solidFill>
                            <a:srgbClr val="FF0000"/>
                          </a:solidFill>
                          <a:effectLst/>
                        </a:rPr>
                        <a:t>En aan de andere kant als je het best wel goed kan dan heeft het niet altijd nut, dan moet je gewoon door kunnen gaan.</a:t>
                      </a:r>
                      <a:endParaRPr lang="nl-BE" sz="1800" i="1" dirty="0">
                        <a:solidFill>
                          <a:srgbClr val="FF0000"/>
                        </a:solidFill>
                        <a:effectLst/>
                        <a:latin typeface="Calibri"/>
                      </a:endParaRPr>
                    </a:p>
                  </a:txBody>
                  <a:tcPr marL="63834" marR="63834" marT="0" marB="0"/>
                </a:tc>
                <a:tc>
                  <a:txBody>
                    <a:bodyPr/>
                    <a:lstStyle/>
                    <a:p>
                      <a:pPr indent="-226695" algn="just"/>
                      <a:r>
                        <a:rPr lang="nl-NL" sz="1800" i="1" dirty="0">
                          <a:solidFill>
                            <a:srgbClr val="337224"/>
                          </a:solidFill>
                          <a:effectLst/>
                        </a:rPr>
                        <a:t>Als je gewoon doorgaat, als je bijvoorbeeld rekenen niet goed kan en je zit bijvoorbeeld in het tweede leerjaar en gaat dan naar het derde leerjaar dan heb je hele moeilijke sommen en dan snap je er niks meer van. Dan kun je beter in het tweede leerjaar blijven </a:t>
                      </a:r>
                      <a:r>
                        <a:rPr lang="nl-NL" sz="1800" i="1" dirty="0" smtClean="0">
                          <a:solidFill>
                            <a:srgbClr val="337224"/>
                          </a:solidFill>
                          <a:effectLst/>
                        </a:rPr>
                        <a:t>zitten.</a:t>
                      </a:r>
                      <a:endParaRPr lang="nl-BE" sz="1800" i="1" dirty="0">
                        <a:solidFill>
                          <a:srgbClr val="337224"/>
                        </a:solidFill>
                        <a:effectLst/>
                        <a:latin typeface="Calibri"/>
                      </a:endParaRPr>
                    </a:p>
                  </a:txBody>
                  <a:tcPr marL="63834" marR="63834" marT="0" marB="0"/>
                </a:tc>
                <a:tc>
                  <a:txBody>
                    <a:bodyPr/>
                    <a:lstStyle/>
                    <a:p>
                      <a:pPr indent="-226695" algn="just"/>
                      <a:r>
                        <a:rPr lang="nl-NL" sz="1800" i="1" dirty="0">
                          <a:solidFill>
                            <a:srgbClr val="FF0000"/>
                          </a:solidFill>
                          <a:effectLst/>
                        </a:rPr>
                        <a:t>Niet</a:t>
                      </a:r>
                      <a:r>
                        <a:rPr lang="nl-NL" sz="1800" i="1" dirty="0">
                          <a:effectLst/>
                        </a:rPr>
                        <a:t> </a:t>
                      </a:r>
                      <a:r>
                        <a:rPr lang="nl-NL" sz="1800" i="1" dirty="0">
                          <a:solidFill>
                            <a:srgbClr val="FF0000"/>
                          </a:solidFill>
                          <a:effectLst/>
                        </a:rPr>
                        <a:t>leuk.</a:t>
                      </a:r>
                      <a:endParaRPr lang="nl-BE" sz="1800" i="1" dirty="0">
                        <a:solidFill>
                          <a:srgbClr val="FF0000"/>
                        </a:solidFill>
                        <a:effectLst/>
                        <a:latin typeface="Calibri"/>
                      </a:endParaRPr>
                    </a:p>
                  </a:txBody>
                  <a:tcPr marL="63834" marR="63834" marT="0" marB="0"/>
                </a:tc>
                <a:tc>
                  <a:txBody>
                    <a:bodyPr/>
                    <a:lstStyle/>
                    <a:p>
                      <a:pPr indent="-226695" algn="just"/>
                      <a:r>
                        <a:rPr lang="nl-NL" sz="1800" i="1" dirty="0" smtClean="0">
                          <a:solidFill>
                            <a:schemeClr val="bg2">
                              <a:lumMod val="50000"/>
                            </a:schemeClr>
                          </a:solidFill>
                          <a:effectLst/>
                        </a:rPr>
                        <a:t>Ik vind het niet zo erg. En nu zitten we weer bij elkaar in de combinatiegroep, dus maakt het eigenlijk niets uit. </a:t>
                      </a:r>
                      <a:r>
                        <a:rPr lang="nl-NL" sz="1800" i="1" dirty="0" smtClean="0">
                          <a:effectLst/>
                        </a:rPr>
                        <a:t>Ik weet niet hoe ik het vind als ik in het zesde zit en niet meer bij de andere groep, maar mijn groep is er dan nog.</a:t>
                      </a:r>
                      <a:endParaRPr lang="nl-BE" sz="1800" i="1" dirty="0">
                        <a:effectLst/>
                        <a:latin typeface="Calibri"/>
                      </a:endParaRPr>
                    </a:p>
                  </a:txBody>
                  <a:tcPr marL="63834" marR="63834" marT="0" marB="0"/>
                </a:tc>
                <a:extLst>
                  <a:ext uri="{0D108BD9-81ED-4DB2-BD59-A6C34878D82A}">
                    <a16:rowId xmlns:a16="http://schemas.microsoft.com/office/drawing/2014/main" val="10001"/>
                  </a:ext>
                </a:extLst>
              </a:tr>
            </a:tbl>
          </a:graphicData>
        </a:graphic>
      </p:graphicFrame>
      <p:sp>
        <p:nvSpPr>
          <p:cNvPr id="5" name="Tekstvak 4"/>
          <p:cNvSpPr txBox="1"/>
          <p:nvPr/>
        </p:nvSpPr>
        <p:spPr>
          <a:xfrm>
            <a:off x="539552" y="1591747"/>
            <a:ext cx="2736304" cy="707886"/>
          </a:xfrm>
          <a:prstGeom prst="rect">
            <a:avLst/>
          </a:prstGeom>
          <a:solidFill>
            <a:schemeClr val="bg1"/>
          </a:solidFill>
          <a:ln>
            <a:solidFill>
              <a:srgbClr val="FF0000"/>
            </a:solidFill>
          </a:ln>
        </p:spPr>
        <p:txBody>
          <a:bodyPr wrap="square" rtlCol="0">
            <a:spAutoFit/>
          </a:bodyPr>
          <a:lstStyle/>
          <a:p>
            <a:r>
              <a:rPr lang="nl-BE" dirty="0" smtClean="0"/>
              <a:t>Positieve mening: herhaling en remediëring</a:t>
            </a:r>
            <a:endParaRPr lang="nl-BE" dirty="0"/>
          </a:p>
        </p:txBody>
      </p:sp>
      <p:sp>
        <p:nvSpPr>
          <p:cNvPr id="6" name="Tekstvak 5"/>
          <p:cNvSpPr txBox="1"/>
          <p:nvPr/>
        </p:nvSpPr>
        <p:spPr>
          <a:xfrm>
            <a:off x="2843808" y="2420888"/>
            <a:ext cx="2736304" cy="707886"/>
          </a:xfrm>
          <a:prstGeom prst="rect">
            <a:avLst/>
          </a:prstGeom>
          <a:solidFill>
            <a:schemeClr val="bg1"/>
          </a:solidFill>
          <a:ln>
            <a:solidFill>
              <a:srgbClr val="FF0000"/>
            </a:solidFill>
          </a:ln>
        </p:spPr>
        <p:txBody>
          <a:bodyPr wrap="square" rtlCol="0">
            <a:spAutoFit/>
          </a:bodyPr>
          <a:lstStyle/>
          <a:p>
            <a:r>
              <a:rPr lang="nl-BE" dirty="0" smtClean="0"/>
              <a:t>Positieve mening: overstap te moeilijk</a:t>
            </a:r>
            <a:endParaRPr lang="nl-BE" dirty="0"/>
          </a:p>
        </p:txBody>
      </p:sp>
      <p:pic>
        <p:nvPicPr>
          <p:cNvPr id="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2736"/>
            <a:ext cx="1036637"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2385203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i="1" dirty="0" smtClean="0"/>
              <a:t>Oefening Zittenblijven</a:t>
            </a:r>
            <a:endParaRPr lang="nl-BE" i="1" dirty="0"/>
          </a:p>
        </p:txBody>
      </p:sp>
      <p:graphicFrame>
        <p:nvGraphicFramePr>
          <p:cNvPr id="7" name="Tijdelijke aanduiding voor inhoud 6"/>
          <p:cNvGraphicFramePr>
            <a:graphicFrameLocks noGrp="1"/>
          </p:cNvGraphicFramePr>
          <p:nvPr>
            <p:ph idx="1"/>
            <p:extLst/>
          </p:nvPr>
        </p:nvGraphicFramePr>
        <p:xfrm>
          <a:off x="611560" y="1844824"/>
          <a:ext cx="7846640" cy="4572000"/>
        </p:xfrm>
        <a:graphic>
          <a:graphicData uri="http://schemas.openxmlformats.org/drawingml/2006/table">
            <a:tbl>
              <a:tblPr firstRow="1" firstCol="1" bandRow="1">
                <a:tableStyleId>{5940675A-B579-460E-94D1-54222C63F5DA}</a:tableStyleId>
              </a:tblPr>
              <a:tblGrid>
                <a:gridCol w="2448272">
                  <a:extLst>
                    <a:ext uri="{9D8B030D-6E8A-4147-A177-3AD203B41FA5}">
                      <a16:colId xmlns:a16="http://schemas.microsoft.com/office/drawing/2014/main" val="20000"/>
                    </a:ext>
                  </a:extLst>
                </a:gridCol>
                <a:gridCol w="2232248">
                  <a:extLst>
                    <a:ext uri="{9D8B030D-6E8A-4147-A177-3AD203B41FA5}">
                      <a16:colId xmlns:a16="http://schemas.microsoft.com/office/drawing/2014/main" val="20001"/>
                    </a:ext>
                  </a:extLst>
                </a:gridCol>
                <a:gridCol w="812128">
                  <a:extLst>
                    <a:ext uri="{9D8B030D-6E8A-4147-A177-3AD203B41FA5}">
                      <a16:colId xmlns:a16="http://schemas.microsoft.com/office/drawing/2014/main" val="20002"/>
                    </a:ext>
                  </a:extLst>
                </a:gridCol>
                <a:gridCol w="2353992">
                  <a:extLst>
                    <a:ext uri="{9D8B030D-6E8A-4147-A177-3AD203B41FA5}">
                      <a16:colId xmlns:a16="http://schemas.microsoft.com/office/drawing/2014/main" val="20003"/>
                    </a:ext>
                  </a:extLst>
                </a:gridCol>
              </a:tblGrid>
              <a:tr h="239679">
                <a:tc>
                  <a:txBody>
                    <a:bodyPr/>
                    <a:lstStyle/>
                    <a:p>
                      <a:pPr indent="-226695" algn="just"/>
                      <a:r>
                        <a:rPr lang="nl-NL" sz="2400" i="1" dirty="0">
                          <a:effectLst/>
                        </a:rPr>
                        <a:t>Leerling 1</a:t>
                      </a:r>
                      <a:endParaRPr lang="nl-BE" sz="2400" i="1" dirty="0">
                        <a:effectLst/>
                        <a:latin typeface="Calibri"/>
                      </a:endParaRPr>
                    </a:p>
                  </a:txBody>
                  <a:tcPr marL="63834" marR="63834" marT="0" marB="0"/>
                </a:tc>
                <a:tc>
                  <a:txBody>
                    <a:bodyPr/>
                    <a:lstStyle/>
                    <a:p>
                      <a:pPr indent="-226695" algn="just"/>
                      <a:r>
                        <a:rPr lang="nl-NL" sz="2400" i="1" dirty="0">
                          <a:effectLst/>
                        </a:rPr>
                        <a:t>Leerling 2</a:t>
                      </a:r>
                      <a:endParaRPr lang="nl-BE" sz="2400" i="1" dirty="0">
                        <a:effectLst/>
                        <a:latin typeface="Calibri"/>
                      </a:endParaRPr>
                    </a:p>
                  </a:txBody>
                  <a:tcPr marL="63834" marR="63834" marT="0" marB="0"/>
                </a:tc>
                <a:tc>
                  <a:txBody>
                    <a:bodyPr/>
                    <a:lstStyle/>
                    <a:p>
                      <a:pPr indent="-226695" algn="just"/>
                      <a:r>
                        <a:rPr lang="nl-NL" sz="2400" i="1" dirty="0">
                          <a:effectLst/>
                        </a:rPr>
                        <a:t>Leerling 3</a:t>
                      </a:r>
                      <a:endParaRPr lang="nl-BE" sz="2400" i="1" dirty="0">
                        <a:effectLst/>
                        <a:latin typeface="Calibri"/>
                      </a:endParaRPr>
                    </a:p>
                  </a:txBody>
                  <a:tcPr marL="63834" marR="63834" marT="0" marB="0"/>
                </a:tc>
                <a:tc>
                  <a:txBody>
                    <a:bodyPr/>
                    <a:lstStyle/>
                    <a:p>
                      <a:pPr indent="-226695" algn="just"/>
                      <a:r>
                        <a:rPr lang="nl-NL" sz="2400" i="1">
                          <a:effectLst/>
                        </a:rPr>
                        <a:t>Leerling 4</a:t>
                      </a:r>
                      <a:endParaRPr lang="nl-BE" sz="2400" i="1">
                        <a:effectLst/>
                        <a:latin typeface="Calibri"/>
                      </a:endParaRPr>
                    </a:p>
                  </a:txBody>
                  <a:tcPr marL="63834" marR="63834" marT="0" marB="0"/>
                </a:tc>
                <a:extLst>
                  <a:ext uri="{0D108BD9-81ED-4DB2-BD59-A6C34878D82A}">
                    <a16:rowId xmlns:a16="http://schemas.microsoft.com/office/drawing/2014/main" val="10000"/>
                  </a:ext>
                </a:extLst>
              </a:tr>
              <a:tr h="2876146">
                <a:tc>
                  <a:txBody>
                    <a:bodyPr/>
                    <a:lstStyle/>
                    <a:p>
                      <a:pPr indent="-226695" algn="just"/>
                      <a:r>
                        <a:rPr lang="nl-NL" sz="1800" i="1" dirty="0" smtClean="0">
                          <a:solidFill>
                            <a:srgbClr val="337224"/>
                          </a:solidFill>
                          <a:effectLst/>
                        </a:rPr>
                        <a:t>Aan de ene kant wel goed, want dan kunnen ze beter leren, als alles nog niet super goed is. Want als ze dan blijven zitten kunnen ze die dingen aanleren, dan kunnen ze het weer beter.</a:t>
                      </a:r>
                      <a:r>
                        <a:rPr lang="nl-NL" sz="1800" i="1" dirty="0" smtClean="0">
                          <a:effectLst/>
                        </a:rPr>
                        <a:t> </a:t>
                      </a:r>
                      <a:r>
                        <a:rPr lang="nl-NL" sz="1800" i="1" dirty="0" smtClean="0">
                          <a:solidFill>
                            <a:srgbClr val="FF0000"/>
                          </a:solidFill>
                          <a:effectLst/>
                        </a:rPr>
                        <a:t>En aan de andere kant als je het best wel goed kan dan heeft het niet altijd nut, dan moet je gewoon door kunnen gaan.</a:t>
                      </a:r>
                      <a:endParaRPr lang="nl-BE" sz="1800" i="1" dirty="0">
                        <a:solidFill>
                          <a:srgbClr val="FF0000"/>
                        </a:solidFill>
                        <a:effectLst/>
                        <a:latin typeface="Calibri"/>
                      </a:endParaRPr>
                    </a:p>
                  </a:txBody>
                  <a:tcPr marL="63834" marR="63834" marT="0" marB="0"/>
                </a:tc>
                <a:tc>
                  <a:txBody>
                    <a:bodyPr/>
                    <a:lstStyle/>
                    <a:p>
                      <a:pPr indent="-226695" algn="just"/>
                      <a:r>
                        <a:rPr lang="nl-NL" sz="1800" i="1" dirty="0">
                          <a:solidFill>
                            <a:srgbClr val="337224"/>
                          </a:solidFill>
                          <a:effectLst/>
                        </a:rPr>
                        <a:t>Als je gewoon doorgaat, als je bijvoorbeeld rekenen niet goed kan en je zit bijvoorbeeld in het tweede leerjaar en gaat dan naar het derde leerjaar dan heb je hele moeilijke sommen en dan snap je er niks meer van. Dan kun je beter in het tweede leerjaar blijven </a:t>
                      </a:r>
                      <a:r>
                        <a:rPr lang="nl-NL" sz="1800" i="1" dirty="0" smtClean="0">
                          <a:solidFill>
                            <a:srgbClr val="337224"/>
                          </a:solidFill>
                          <a:effectLst/>
                        </a:rPr>
                        <a:t>zitten.</a:t>
                      </a:r>
                      <a:endParaRPr lang="nl-BE" sz="1800" i="1" dirty="0">
                        <a:solidFill>
                          <a:srgbClr val="337224"/>
                        </a:solidFill>
                        <a:effectLst/>
                        <a:latin typeface="Calibri"/>
                      </a:endParaRPr>
                    </a:p>
                  </a:txBody>
                  <a:tcPr marL="63834" marR="63834" marT="0" marB="0"/>
                </a:tc>
                <a:tc>
                  <a:txBody>
                    <a:bodyPr/>
                    <a:lstStyle/>
                    <a:p>
                      <a:pPr indent="-226695" algn="just"/>
                      <a:r>
                        <a:rPr lang="nl-NL" sz="1800" i="1" dirty="0">
                          <a:solidFill>
                            <a:srgbClr val="FF0000"/>
                          </a:solidFill>
                          <a:effectLst/>
                        </a:rPr>
                        <a:t>Niet</a:t>
                      </a:r>
                      <a:r>
                        <a:rPr lang="nl-NL" sz="1800" i="1" dirty="0">
                          <a:effectLst/>
                        </a:rPr>
                        <a:t> </a:t>
                      </a:r>
                      <a:r>
                        <a:rPr lang="nl-NL" sz="1800" i="1" dirty="0">
                          <a:solidFill>
                            <a:srgbClr val="FF0000"/>
                          </a:solidFill>
                          <a:effectLst/>
                        </a:rPr>
                        <a:t>leuk.</a:t>
                      </a:r>
                      <a:endParaRPr lang="nl-BE" sz="1800" i="1" dirty="0">
                        <a:solidFill>
                          <a:srgbClr val="FF0000"/>
                        </a:solidFill>
                        <a:effectLst/>
                        <a:latin typeface="Calibri"/>
                      </a:endParaRPr>
                    </a:p>
                  </a:txBody>
                  <a:tcPr marL="63834" marR="63834" marT="0" marB="0"/>
                </a:tc>
                <a:tc>
                  <a:txBody>
                    <a:bodyPr/>
                    <a:lstStyle/>
                    <a:p>
                      <a:pPr indent="-226695" algn="just"/>
                      <a:r>
                        <a:rPr lang="nl-NL" sz="1800" i="1" dirty="0" smtClean="0">
                          <a:solidFill>
                            <a:schemeClr val="bg2">
                              <a:lumMod val="50000"/>
                            </a:schemeClr>
                          </a:solidFill>
                          <a:effectLst/>
                        </a:rPr>
                        <a:t>Ik vind het niet zo erg. En nu zitten we weer bij elkaar in de combinatiegroep, dus maakt het eigenlijk niets uit. </a:t>
                      </a:r>
                      <a:r>
                        <a:rPr lang="nl-NL" sz="1800" i="1" dirty="0" smtClean="0">
                          <a:effectLst/>
                        </a:rPr>
                        <a:t>Ik weet niet hoe ik het vind als ik in het zesde zit en niet meer bij de andere groep, maar mijn groep is er dan nog.</a:t>
                      </a:r>
                      <a:endParaRPr lang="nl-BE" sz="1800" i="1" dirty="0">
                        <a:effectLst/>
                        <a:latin typeface="Calibri"/>
                      </a:endParaRPr>
                    </a:p>
                  </a:txBody>
                  <a:tcPr marL="63834" marR="63834" marT="0" marB="0"/>
                </a:tc>
                <a:extLst>
                  <a:ext uri="{0D108BD9-81ED-4DB2-BD59-A6C34878D82A}">
                    <a16:rowId xmlns:a16="http://schemas.microsoft.com/office/drawing/2014/main" val="10001"/>
                  </a:ext>
                </a:extLst>
              </a:tr>
            </a:tbl>
          </a:graphicData>
        </a:graphic>
      </p:graphicFrame>
      <p:sp>
        <p:nvSpPr>
          <p:cNvPr id="5" name="Tekstvak 4"/>
          <p:cNvSpPr txBox="1"/>
          <p:nvPr/>
        </p:nvSpPr>
        <p:spPr>
          <a:xfrm>
            <a:off x="683568" y="4005064"/>
            <a:ext cx="2736304" cy="707886"/>
          </a:xfrm>
          <a:prstGeom prst="rect">
            <a:avLst/>
          </a:prstGeom>
          <a:solidFill>
            <a:schemeClr val="bg1"/>
          </a:solidFill>
          <a:ln>
            <a:solidFill>
              <a:srgbClr val="FF0000"/>
            </a:solidFill>
          </a:ln>
        </p:spPr>
        <p:txBody>
          <a:bodyPr wrap="square" rtlCol="0">
            <a:spAutoFit/>
          </a:bodyPr>
          <a:lstStyle/>
          <a:p>
            <a:r>
              <a:rPr lang="nl-BE" dirty="0" smtClean="0"/>
              <a:t>Negatief argument: grens bereikt</a:t>
            </a:r>
            <a:endParaRPr lang="nl-BE" dirty="0"/>
          </a:p>
        </p:txBody>
      </p:sp>
      <p:sp>
        <p:nvSpPr>
          <p:cNvPr id="6" name="Tekstvak 5"/>
          <p:cNvSpPr txBox="1"/>
          <p:nvPr/>
        </p:nvSpPr>
        <p:spPr>
          <a:xfrm>
            <a:off x="4139952" y="3630285"/>
            <a:ext cx="2736304" cy="707886"/>
          </a:xfrm>
          <a:prstGeom prst="rect">
            <a:avLst/>
          </a:prstGeom>
          <a:solidFill>
            <a:schemeClr val="bg1"/>
          </a:solidFill>
          <a:ln>
            <a:solidFill>
              <a:srgbClr val="FF0000"/>
            </a:solidFill>
          </a:ln>
        </p:spPr>
        <p:txBody>
          <a:bodyPr wrap="square" rtlCol="0">
            <a:spAutoFit/>
          </a:bodyPr>
          <a:lstStyle/>
          <a:p>
            <a:r>
              <a:rPr lang="nl-BE" dirty="0" smtClean="0"/>
              <a:t>Negatief argument: onduidelijk</a:t>
            </a:r>
            <a:endParaRPr lang="nl-BE" dirty="0"/>
          </a:p>
        </p:txBody>
      </p:sp>
    </p:spTree>
    <p:extLst>
      <p:ext uri="{BB962C8B-B14F-4D97-AF65-F5344CB8AC3E}">
        <p14:creationId xmlns:p14="http://schemas.microsoft.com/office/powerpoint/2010/main" val="482107811"/>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i="1" dirty="0" smtClean="0"/>
              <a:t>Oefening De buurt en de school</a:t>
            </a:r>
            <a:endParaRPr lang="nl-BE" i="1" dirty="0"/>
          </a:p>
        </p:txBody>
      </p:sp>
      <p:sp>
        <p:nvSpPr>
          <p:cNvPr id="4" name="Tijdelijke aanduiding voor dianummer 3"/>
          <p:cNvSpPr>
            <a:spLocks noGrp="1"/>
          </p:cNvSpPr>
          <p:nvPr>
            <p:ph type="sldNum" sz="quarter" idx="4294967295"/>
          </p:nvPr>
        </p:nvSpPr>
        <p:spPr>
          <a:xfrm>
            <a:off x="6372225" y="6237288"/>
            <a:ext cx="2133600" cy="476250"/>
          </a:xfrm>
          <a:prstGeom prst="rect">
            <a:avLst/>
          </a:prstGeom>
        </p:spPr>
        <p:txBody>
          <a:bodyPr/>
          <a:lstStyle/>
          <a:p>
            <a:fld id="{5941E7A4-80EE-4EB3-B9C4-1172ADA7310E}" type="slidenum">
              <a:rPr lang="nl-NL" smtClean="0"/>
              <a:pPr/>
              <a:t>67</a:t>
            </a:fld>
            <a:endParaRPr lang="nl-NL"/>
          </a:p>
        </p:txBody>
      </p:sp>
      <p:pic>
        <p:nvPicPr>
          <p:cNvPr id="9222" name="Afbeelding 4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92016" y="1844825"/>
            <a:ext cx="1749647" cy="1562852"/>
          </a:xfrm>
          <a:prstGeom prst="rect">
            <a:avLst/>
          </a:prstGeom>
          <a:noFill/>
          <a:extLst>
            <a:ext uri="{909E8E84-426E-40DD-AFC4-6F175D3DCCD1}">
              <a14:hiddenFill xmlns:a14="http://schemas.microsoft.com/office/drawing/2010/main">
                <a:solidFill>
                  <a:srgbClr val="FFFFFF"/>
                </a:solidFill>
              </a14:hiddenFill>
            </a:ext>
          </a:extLst>
        </p:spPr>
      </p:pic>
      <p:pic>
        <p:nvPicPr>
          <p:cNvPr id="9221" name="Afbeelding 4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20234" y="2132856"/>
            <a:ext cx="2374056" cy="1536154"/>
          </a:xfrm>
          <a:prstGeom prst="rect">
            <a:avLst/>
          </a:prstGeom>
          <a:noFill/>
          <a:extLst>
            <a:ext uri="{909E8E84-426E-40DD-AFC4-6F175D3DCCD1}">
              <a14:hiddenFill xmlns:a14="http://schemas.microsoft.com/office/drawing/2010/main">
                <a:solidFill>
                  <a:srgbClr val="FFFFFF"/>
                </a:solidFill>
              </a14:hiddenFill>
            </a:ext>
          </a:extLst>
        </p:spPr>
      </p:pic>
      <p:pic>
        <p:nvPicPr>
          <p:cNvPr id="9220" name="Afbeelding 4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71800" y="3632790"/>
            <a:ext cx="1664443" cy="1353825"/>
          </a:xfrm>
          <a:prstGeom prst="rect">
            <a:avLst/>
          </a:prstGeom>
          <a:noFill/>
          <a:extLst>
            <a:ext uri="{909E8E84-426E-40DD-AFC4-6F175D3DCCD1}">
              <a14:hiddenFill xmlns:a14="http://schemas.microsoft.com/office/drawing/2010/main">
                <a:solidFill>
                  <a:srgbClr val="FFFFFF"/>
                </a:solidFill>
              </a14:hiddenFill>
            </a:ext>
          </a:extLst>
        </p:spPr>
      </p:pic>
      <p:pic>
        <p:nvPicPr>
          <p:cNvPr id="9219" name="Afbeelding 4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86908" y="3684275"/>
            <a:ext cx="2619375" cy="1228725"/>
          </a:xfrm>
          <a:prstGeom prst="rect">
            <a:avLst/>
          </a:prstGeom>
          <a:noFill/>
          <a:extLst>
            <a:ext uri="{909E8E84-426E-40DD-AFC4-6F175D3DCCD1}">
              <a14:hiddenFill xmlns:a14="http://schemas.microsoft.com/office/drawing/2010/main">
                <a:solidFill>
                  <a:srgbClr val="FFFFFF"/>
                </a:solidFill>
              </a14:hiddenFill>
            </a:ext>
          </a:extLst>
        </p:spPr>
      </p:pic>
      <p:pic>
        <p:nvPicPr>
          <p:cNvPr id="9218" name="Afbeelding 4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400000">
            <a:off x="3056312" y="5018586"/>
            <a:ext cx="1417733" cy="1698725"/>
          </a:xfrm>
          <a:prstGeom prst="rect">
            <a:avLst/>
          </a:prstGeom>
          <a:noFill/>
          <a:extLst>
            <a:ext uri="{909E8E84-426E-40DD-AFC4-6F175D3DCCD1}">
              <a14:hiddenFill xmlns:a14="http://schemas.microsoft.com/office/drawing/2010/main">
                <a:solidFill>
                  <a:srgbClr val="FFFFFF"/>
                </a:solidFill>
              </a14:hiddenFill>
            </a:ext>
          </a:extLst>
        </p:spPr>
      </p:pic>
      <p:pic>
        <p:nvPicPr>
          <p:cNvPr id="9217" name="Afbeelding 47"/>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5400000">
            <a:off x="5824501" y="4855235"/>
            <a:ext cx="1744190" cy="1698970"/>
          </a:xfrm>
          <a:prstGeom prst="rect">
            <a:avLst/>
          </a:prstGeom>
          <a:noFill/>
          <a:extLst>
            <a:ext uri="{909E8E84-426E-40DD-AFC4-6F175D3DCCD1}">
              <a14:hiddenFill xmlns:a14="http://schemas.microsoft.com/office/drawing/2010/main">
                <a:solidFill>
                  <a:srgbClr val="FFFFFF"/>
                </a:solidFill>
              </a14:hiddenFill>
            </a:ext>
          </a:extLst>
        </p:spPr>
      </p:pic>
      <p:sp>
        <p:nvSpPr>
          <p:cNvPr id="7" name="Tekstvak 6"/>
          <p:cNvSpPr txBox="1"/>
          <p:nvPr/>
        </p:nvSpPr>
        <p:spPr>
          <a:xfrm>
            <a:off x="827584" y="2348880"/>
            <a:ext cx="1296144" cy="400110"/>
          </a:xfrm>
          <a:prstGeom prst="rect">
            <a:avLst/>
          </a:prstGeom>
          <a:noFill/>
        </p:spPr>
        <p:txBody>
          <a:bodyPr wrap="square" rtlCol="0">
            <a:spAutoFit/>
          </a:bodyPr>
          <a:lstStyle/>
          <a:p>
            <a:r>
              <a:rPr lang="nl-BE" dirty="0" smtClean="0"/>
              <a:t>Margot</a:t>
            </a:r>
            <a:endParaRPr lang="nl-BE" dirty="0"/>
          </a:p>
        </p:txBody>
      </p:sp>
      <p:sp>
        <p:nvSpPr>
          <p:cNvPr id="14" name="Tekstvak 13"/>
          <p:cNvSpPr txBox="1"/>
          <p:nvPr/>
        </p:nvSpPr>
        <p:spPr>
          <a:xfrm>
            <a:off x="880840" y="3898527"/>
            <a:ext cx="1296144" cy="400110"/>
          </a:xfrm>
          <a:prstGeom prst="rect">
            <a:avLst/>
          </a:prstGeom>
          <a:noFill/>
        </p:spPr>
        <p:txBody>
          <a:bodyPr wrap="square" rtlCol="0">
            <a:spAutoFit/>
          </a:bodyPr>
          <a:lstStyle/>
          <a:p>
            <a:r>
              <a:rPr lang="nl-BE" dirty="0" smtClean="0"/>
              <a:t>Robbe</a:t>
            </a:r>
            <a:endParaRPr lang="nl-BE" dirty="0"/>
          </a:p>
        </p:txBody>
      </p:sp>
      <p:sp>
        <p:nvSpPr>
          <p:cNvPr id="15" name="Tekstvak 14"/>
          <p:cNvSpPr txBox="1"/>
          <p:nvPr/>
        </p:nvSpPr>
        <p:spPr>
          <a:xfrm>
            <a:off x="880840" y="5316690"/>
            <a:ext cx="1296144" cy="400110"/>
          </a:xfrm>
          <a:prstGeom prst="rect">
            <a:avLst/>
          </a:prstGeom>
          <a:noFill/>
        </p:spPr>
        <p:txBody>
          <a:bodyPr wrap="square" rtlCol="0">
            <a:spAutoFit/>
          </a:bodyPr>
          <a:lstStyle/>
          <a:p>
            <a:r>
              <a:rPr lang="nl-BE" dirty="0" smtClean="0"/>
              <a:t>Max</a:t>
            </a:r>
            <a:endParaRPr lang="nl-BE" dirty="0"/>
          </a:p>
        </p:txBody>
      </p:sp>
      <p:pic>
        <p:nvPicPr>
          <p:cNvPr id="16" name="Picture 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1052736"/>
            <a:ext cx="1036637"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8779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i="1" dirty="0" smtClean="0"/>
              <a:t>Oefening De buurt en de school</a:t>
            </a:r>
            <a:endParaRPr lang="nl-BE" i="1" dirty="0"/>
          </a:p>
        </p:txBody>
      </p:sp>
      <p:sp>
        <p:nvSpPr>
          <p:cNvPr id="4" name="Tijdelijke aanduiding voor dianummer 3"/>
          <p:cNvSpPr>
            <a:spLocks noGrp="1"/>
          </p:cNvSpPr>
          <p:nvPr>
            <p:ph type="sldNum" sz="quarter" idx="4294967295"/>
          </p:nvPr>
        </p:nvSpPr>
        <p:spPr>
          <a:xfrm>
            <a:off x="6372225" y="6237288"/>
            <a:ext cx="2133600" cy="476250"/>
          </a:xfrm>
          <a:prstGeom prst="rect">
            <a:avLst/>
          </a:prstGeom>
        </p:spPr>
        <p:txBody>
          <a:bodyPr/>
          <a:lstStyle/>
          <a:p>
            <a:fld id="{5941E7A4-80EE-4EB3-B9C4-1172ADA7310E}" type="slidenum">
              <a:rPr lang="nl-NL" smtClean="0"/>
              <a:pPr/>
              <a:t>68</a:t>
            </a:fld>
            <a:endParaRPr lang="nl-NL"/>
          </a:p>
        </p:txBody>
      </p:sp>
      <p:pic>
        <p:nvPicPr>
          <p:cNvPr id="9222" name="Afbeelding 4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92016" y="1844825"/>
            <a:ext cx="1749647" cy="1562852"/>
          </a:xfrm>
          <a:prstGeom prst="rect">
            <a:avLst/>
          </a:prstGeom>
          <a:noFill/>
          <a:extLst>
            <a:ext uri="{909E8E84-426E-40DD-AFC4-6F175D3DCCD1}">
              <a14:hiddenFill xmlns:a14="http://schemas.microsoft.com/office/drawing/2010/main">
                <a:solidFill>
                  <a:srgbClr val="FFFFFF"/>
                </a:solidFill>
              </a14:hiddenFill>
            </a:ext>
          </a:extLst>
        </p:spPr>
      </p:pic>
      <p:pic>
        <p:nvPicPr>
          <p:cNvPr id="9221" name="Afbeelding 4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20234" y="2132856"/>
            <a:ext cx="2374056" cy="1536154"/>
          </a:xfrm>
          <a:prstGeom prst="rect">
            <a:avLst/>
          </a:prstGeom>
          <a:noFill/>
          <a:extLst>
            <a:ext uri="{909E8E84-426E-40DD-AFC4-6F175D3DCCD1}">
              <a14:hiddenFill xmlns:a14="http://schemas.microsoft.com/office/drawing/2010/main">
                <a:solidFill>
                  <a:srgbClr val="FFFFFF"/>
                </a:solidFill>
              </a14:hiddenFill>
            </a:ext>
          </a:extLst>
        </p:spPr>
      </p:pic>
      <p:pic>
        <p:nvPicPr>
          <p:cNvPr id="9220" name="Afbeelding 4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71800" y="3632790"/>
            <a:ext cx="1664443" cy="1353825"/>
          </a:xfrm>
          <a:prstGeom prst="rect">
            <a:avLst/>
          </a:prstGeom>
          <a:noFill/>
          <a:extLst>
            <a:ext uri="{909E8E84-426E-40DD-AFC4-6F175D3DCCD1}">
              <a14:hiddenFill xmlns:a14="http://schemas.microsoft.com/office/drawing/2010/main">
                <a:solidFill>
                  <a:srgbClr val="FFFFFF"/>
                </a:solidFill>
              </a14:hiddenFill>
            </a:ext>
          </a:extLst>
        </p:spPr>
      </p:pic>
      <p:pic>
        <p:nvPicPr>
          <p:cNvPr id="9219" name="Afbeelding 4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86908" y="3684275"/>
            <a:ext cx="2619375" cy="1228725"/>
          </a:xfrm>
          <a:prstGeom prst="rect">
            <a:avLst/>
          </a:prstGeom>
          <a:noFill/>
          <a:extLst>
            <a:ext uri="{909E8E84-426E-40DD-AFC4-6F175D3DCCD1}">
              <a14:hiddenFill xmlns:a14="http://schemas.microsoft.com/office/drawing/2010/main">
                <a:solidFill>
                  <a:srgbClr val="FFFFFF"/>
                </a:solidFill>
              </a14:hiddenFill>
            </a:ext>
          </a:extLst>
        </p:spPr>
      </p:pic>
      <p:pic>
        <p:nvPicPr>
          <p:cNvPr id="9218" name="Afbeelding 4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400000">
            <a:off x="3056312" y="5018586"/>
            <a:ext cx="1417733" cy="1698725"/>
          </a:xfrm>
          <a:prstGeom prst="rect">
            <a:avLst/>
          </a:prstGeom>
          <a:noFill/>
          <a:extLst>
            <a:ext uri="{909E8E84-426E-40DD-AFC4-6F175D3DCCD1}">
              <a14:hiddenFill xmlns:a14="http://schemas.microsoft.com/office/drawing/2010/main">
                <a:solidFill>
                  <a:srgbClr val="FFFFFF"/>
                </a:solidFill>
              </a14:hiddenFill>
            </a:ext>
          </a:extLst>
        </p:spPr>
      </p:pic>
      <p:pic>
        <p:nvPicPr>
          <p:cNvPr id="9217" name="Afbeelding 47"/>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5400000">
            <a:off x="5824501" y="4855235"/>
            <a:ext cx="1744190" cy="1698970"/>
          </a:xfrm>
          <a:prstGeom prst="rect">
            <a:avLst/>
          </a:prstGeom>
          <a:noFill/>
          <a:extLst>
            <a:ext uri="{909E8E84-426E-40DD-AFC4-6F175D3DCCD1}">
              <a14:hiddenFill xmlns:a14="http://schemas.microsoft.com/office/drawing/2010/main">
                <a:solidFill>
                  <a:srgbClr val="FFFFFF"/>
                </a:solidFill>
              </a14:hiddenFill>
            </a:ext>
          </a:extLst>
        </p:spPr>
      </p:pic>
      <p:sp>
        <p:nvSpPr>
          <p:cNvPr id="7" name="Tekstvak 6"/>
          <p:cNvSpPr txBox="1"/>
          <p:nvPr/>
        </p:nvSpPr>
        <p:spPr>
          <a:xfrm>
            <a:off x="827584" y="2348880"/>
            <a:ext cx="1296144" cy="400110"/>
          </a:xfrm>
          <a:prstGeom prst="rect">
            <a:avLst/>
          </a:prstGeom>
          <a:noFill/>
        </p:spPr>
        <p:txBody>
          <a:bodyPr wrap="square" rtlCol="0">
            <a:spAutoFit/>
          </a:bodyPr>
          <a:lstStyle/>
          <a:p>
            <a:r>
              <a:rPr lang="nl-BE" dirty="0" smtClean="0"/>
              <a:t>Margot</a:t>
            </a:r>
            <a:endParaRPr lang="nl-BE" dirty="0"/>
          </a:p>
        </p:txBody>
      </p:sp>
      <p:sp>
        <p:nvSpPr>
          <p:cNvPr id="14" name="Tekstvak 13"/>
          <p:cNvSpPr txBox="1"/>
          <p:nvPr/>
        </p:nvSpPr>
        <p:spPr>
          <a:xfrm>
            <a:off x="880840" y="3898527"/>
            <a:ext cx="1296144" cy="400110"/>
          </a:xfrm>
          <a:prstGeom prst="rect">
            <a:avLst/>
          </a:prstGeom>
          <a:noFill/>
        </p:spPr>
        <p:txBody>
          <a:bodyPr wrap="square" rtlCol="0">
            <a:spAutoFit/>
          </a:bodyPr>
          <a:lstStyle/>
          <a:p>
            <a:r>
              <a:rPr lang="nl-BE" dirty="0" smtClean="0"/>
              <a:t>Robbe</a:t>
            </a:r>
            <a:endParaRPr lang="nl-BE" dirty="0"/>
          </a:p>
        </p:txBody>
      </p:sp>
      <p:sp>
        <p:nvSpPr>
          <p:cNvPr id="8" name="Tekstvak 7"/>
          <p:cNvSpPr txBox="1"/>
          <p:nvPr/>
        </p:nvSpPr>
        <p:spPr>
          <a:xfrm>
            <a:off x="323528" y="1784135"/>
            <a:ext cx="2304256" cy="3139321"/>
          </a:xfrm>
          <a:prstGeom prst="rect">
            <a:avLst/>
          </a:prstGeom>
          <a:solidFill>
            <a:schemeClr val="bg1"/>
          </a:solidFill>
          <a:ln>
            <a:solidFill>
              <a:srgbClr val="FF0000"/>
            </a:solidFill>
          </a:ln>
        </p:spPr>
        <p:txBody>
          <a:bodyPr wrap="square" rtlCol="0">
            <a:spAutoFit/>
          </a:bodyPr>
          <a:lstStyle/>
          <a:p>
            <a:pPr marL="342900" indent="-342900">
              <a:buFont typeface="Arial" panose="020B0604020202020204" pitchFamily="34" charset="0"/>
              <a:buChar char="•"/>
            </a:pPr>
            <a:r>
              <a:rPr lang="nl-BE" dirty="0" smtClean="0"/>
              <a:t>Grootte gebied?</a:t>
            </a:r>
          </a:p>
          <a:p>
            <a:pPr marL="342900" indent="-342900">
              <a:buFont typeface="Arial" panose="020B0604020202020204" pitchFamily="34" charset="0"/>
              <a:buChar char="•"/>
            </a:pPr>
            <a:r>
              <a:rPr lang="nl-BE" dirty="0" smtClean="0"/>
              <a:t>Straten gekleurd of cirkel getrokken?</a:t>
            </a:r>
          </a:p>
          <a:p>
            <a:pPr marL="342900" indent="-342900">
              <a:buFont typeface="Arial" panose="020B0604020202020204" pitchFamily="34" charset="0"/>
              <a:buChar char="•"/>
            </a:pPr>
            <a:r>
              <a:rPr lang="nl-BE" dirty="0" smtClean="0"/>
              <a:t>Meerdere gebieden aangeduid?</a:t>
            </a:r>
          </a:p>
          <a:p>
            <a:pPr marL="342900" indent="-342900">
              <a:buFont typeface="Arial" panose="020B0604020202020204" pitchFamily="34" charset="0"/>
              <a:buChar char="•"/>
            </a:pPr>
            <a:r>
              <a:rPr lang="nl-BE" dirty="0" smtClean="0"/>
              <a:t>Aantal plaatsen waar kind veel komt?</a:t>
            </a:r>
          </a:p>
          <a:p>
            <a:pPr marL="342900" indent="-342900">
              <a:buFont typeface="Arial" panose="020B0604020202020204" pitchFamily="34" charset="0"/>
              <a:buChar char="•"/>
            </a:pPr>
            <a:r>
              <a:rPr lang="nl-BE" dirty="0" smtClean="0"/>
              <a:t>Bevindt de school zich in dit gebied?</a:t>
            </a:r>
            <a:endParaRPr lang="nl-BE" dirty="0"/>
          </a:p>
        </p:txBody>
      </p:sp>
      <p:sp>
        <p:nvSpPr>
          <p:cNvPr id="17" name="Tekstvak 16"/>
          <p:cNvSpPr txBox="1"/>
          <p:nvPr/>
        </p:nvSpPr>
        <p:spPr>
          <a:xfrm>
            <a:off x="6594413" y="1225495"/>
            <a:ext cx="2534183" cy="2246769"/>
          </a:xfrm>
          <a:prstGeom prst="rect">
            <a:avLst/>
          </a:prstGeom>
          <a:solidFill>
            <a:schemeClr val="bg1"/>
          </a:solidFill>
          <a:ln>
            <a:solidFill>
              <a:srgbClr val="FF0000"/>
            </a:solidFill>
          </a:ln>
        </p:spPr>
        <p:txBody>
          <a:bodyPr wrap="square" rtlCol="0">
            <a:spAutoFit/>
          </a:bodyPr>
          <a:lstStyle/>
          <a:p>
            <a:pPr marL="342900" indent="-342900">
              <a:buFont typeface="Arial" panose="020B0604020202020204" pitchFamily="34" charset="0"/>
              <a:buChar char="•"/>
            </a:pPr>
            <a:r>
              <a:rPr lang="nl-BE" dirty="0" smtClean="0"/>
              <a:t>Gedetailleerdheid wegbeschrijving: straatnamen en herkenningspunten?</a:t>
            </a:r>
          </a:p>
          <a:p>
            <a:pPr marL="342900" indent="-342900">
              <a:buFont typeface="Arial" panose="020B0604020202020204" pitchFamily="34" charset="0"/>
              <a:buChar char="•"/>
            </a:pPr>
            <a:r>
              <a:rPr lang="nl-BE" dirty="0" smtClean="0"/>
              <a:t>Lengte wegbeschrijving</a:t>
            </a:r>
            <a:endParaRPr lang="nl-BE" dirty="0"/>
          </a:p>
        </p:txBody>
      </p:sp>
      <p:pic>
        <p:nvPicPr>
          <p:cNvPr id="18" name="Picture 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1052736"/>
            <a:ext cx="1036637"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74694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i="1" dirty="0" smtClean="0"/>
              <a:t>Oefening De buurt en de school</a:t>
            </a:r>
            <a:endParaRPr lang="nl-BE" i="1" dirty="0"/>
          </a:p>
        </p:txBody>
      </p:sp>
      <p:sp>
        <p:nvSpPr>
          <p:cNvPr id="4" name="Tijdelijke aanduiding voor dianummer 3"/>
          <p:cNvSpPr>
            <a:spLocks noGrp="1"/>
          </p:cNvSpPr>
          <p:nvPr>
            <p:ph type="sldNum" sz="quarter" idx="4294967295"/>
          </p:nvPr>
        </p:nvSpPr>
        <p:spPr>
          <a:xfrm>
            <a:off x="6372225" y="6237288"/>
            <a:ext cx="2133600" cy="476250"/>
          </a:xfrm>
          <a:prstGeom prst="rect">
            <a:avLst/>
          </a:prstGeom>
        </p:spPr>
        <p:txBody>
          <a:bodyPr/>
          <a:lstStyle/>
          <a:p>
            <a:fld id="{5941E7A4-80EE-4EB3-B9C4-1172ADA7310E}" type="slidenum">
              <a:rPr lang="nl-NL" smtClean="0"/>
              <a:pPr/>
              <a:t>69</a:t>
            </a:fld>
            <a:endParaRPr lang="nl-NL"/>
          </a:p>
        </p:txBody>
      </p:sp>
      <p:pic>
        <p:nvPicPr>
          <p:cNvPr id="9222" name="Afbeelding 4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92016" y="1844825"/>
            <a:ext cx="1749647" cy="1562852"/>
          </a:xfrm>
          <a:prstGeom prst="rect">
            <a:avLst/>
          </a:prstGeom>
          <a:noFill/>
          <a:extLst>
            <a:ext uri="{909E8E84-426E-40DD-AFC4-6F175D3DCCD1}">
              <a14:hiddenFill xmlns:a14="http://schemas.microsoft.com/office/drawing/2010/main">
                <a:solidFill>
                  <a:srgbClr val="FFFFFF"/>
                </a:solidFill>
              </a14:hiddenFill>
            </a:ext>
          </a:extLst>
        </p:spPr>
      </p:pic>
      <p:pic>
        <p:nvPicPr>
          <p:cNvPr id="9221" name="Afbeelding 4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20234" y="2132856"/>
            <a:ext cx="2374056" cy="1536154"/>
          </a:xfrm>
          <a:prstGeom prst="rect">
            <a:avLst/>
          </a:prstGeom>
          <a:noFill/>
          <a:extLst>
            <a:ext uri="{909E8E84-426E-40DD-AFC4-6F175D3DCCD1}">
              <a14:hiddenFill xmlns:a14="http://schemas.microsoft.com/office/drawing/2010/main">
                <a:solidFill>
                  <a:srgbClr val="FFFFFF"/>
                </a:solidFill>
              </a14:hiddenFill>
            </a:ext>
          </a:extLst>
        </p:spPr>
      </p:pic>
      <p:pic>
        <p:nvPicPr>
          <p:cNvPr id="9220" name="Afbeelding 4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71800" y="3632790"/>
            <a:ext cx="1664443" cy="1353825"/>
          </a:xfrm>
          <a:prstGeom prst="rect">
            <a:avLst/>
          </a:prstGeom>
          <a:noFill/>
          <a:extLst>
            <a:ext uri="{909E8E84-426E-40DD-AFC4-6F175D3DCCD1}">
              <a14:hiddenFill xmlns:a14="http://schemas.microsoft.com/office/drawing/2010/main">
                <a:solidFill>
                  <a:srgbClr val="FFFFFF"/>
                </a:solidFill>
              </a14:hiddenFill>
            </a:ext>
          </a:extLst>
        </p:spPr>
      </p:pic>
      <p:pic>
        <p:nvPicPr>
          <p:cNvPr id="9219" name="Afbeelding 4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86908" y="3684275"/>
            <a:ext cx="2619375" cy="1228725"/>
          </a:xfrm>
          <a:prstGeom prst="rect">
            <a:avLst/>
          </a:prstGeom>
          <a:noFill/>
          <a:extLst>
            <a:ext uri="{909E8E84-426E-40DD-AFC4-6F175D3DCCD1}">
              <a14:hiddenFill xmlns:a14="http://schemas.microsoft.com/office/drawing/2010/main">
                <a:solidFill>
                  <a:srgbClr val="FFFFFF"/>
                </a:solidFill>
              </a14:hiddenFill>
            </a:ext>
          </a:extLst>
        </p:spPr>
      </p:pic>
      <p:pic>
        <p:nvPicPr>
          <p:cNvPr id="9218" name="Afbeelding 4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400000">
            <a:off x="3056312" y="5018586"/>
            <a:ext cx="1417733" cy="1698725"/>
          </a:xfrm>
          <a:prstGeom prst="rect">
            <a:avLst/>
          </a:prstGeom>
          <a:noFill/>
          <a:extLst>
            <a:ext uri="{909E8E84-426E-40DD-AFC4-6F175D3DCCD1}">
              <a14:hiddenFill xmlns:a14="http://schemas.microsoft.com/office/drawing/2010/main">
                <a:solidFill>
                  <a:srgbClr val="FFFFFF"/>
                </a:solidFill>
              </a14:hiddenFill>
            </a:ext>
          </a:extLst>
        </p:spPr>
      </p:pic>
      <p:pic>
        <p:nvPicPr>
          <p:cNvPr id="9217" name="Afbeelding 47"/>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5400000">
            <a:off x="5824501" y="4855235"/>
            <a:ext cx="1744190" cy="1698970"/>
          </a:xfrm>
          <a:prstGeom prst="rect">
            <a:avLst/>
          </a:prstGeom>
          <a:noFill/>
          <a:extLst>
            <a:ext uri="{909E8E84-426E-40DD-AFC4-6F175D3DCCD1}">
              <a14:hiddenFill xmlns:a14="http://schemas.microsoft.com/office/drawing/2010/main">
                <a:solidFill>
                  <a:srgbClr val="FFFFFF"/>
                </a:solidFill>
              </a14:hiddenFill>
            </a:ext>
          </a:extLst>
        </p:spPr>
      </p:pic>
      <p:sp>
        <p:nvSpPr>
          <p:cNvPr id="7" name="Tekstvak 6"/>
          <p:cNvSpPr txBox="1"/>
          <p:nvPr/>
        </p:nvSpPr>
        <p:spPr>
          <a:xfrm>
            <a:off x="827584" y="2348880"/>
            <a:ext cx="1296144" cy="400110"/>
          </a:xfrm>
          <a:prstGeom prst="rect">
            <a:avLst/>
          </a:prstGeom>
          <a:noFill/>
        </p:spPr>
        <p:txBody>
          <a:bodyPr wrap="square" rtlCol="0">
            <a:spAutoFit/>
          </a:bodyPr>
          <a:lstStyle/>
          <a:p>
            <a:r>
              <a:rPr lang="nl-BE" dirty="0" smtClean="0"/>
              <a:t>Margot</a:t>
            </a:r>
            <a:endParaRPr lang="nl-BE" dirty="0"/>
          </a:p>
        </p:txBody>
      </p:sp>
      <p:sp>
        <p:nvSpPr>
          <p:cNvPr id="14" name="Tekstvak 13"/>
          <p:cNvSpPr txBox="1"/>
          <p:nvPr/>
        </p:nvSpPr>
        <p:spPr>
          <a:xfrm>
            <a:off x="880840" y="3898527"/>
            <a:ext cx="1296144" cy="400110"/>
          </a:xfrm>
          <a:prstGeom prst="rect">
            <a:avLst/>
          </a:prstGeom>
          <a:noFill/>
        </p:spPr>
        <p:txBody>
          <a:bodyPr wrap="square" rtlCol="0">
            <a:spAutoFit/>
          </a:bodyPr>
          <a:lstStyle/>
          <a:p>
            <a:r>
              <a:rPr lang="nl-BE" dirty="0" smtClean="0"/>
              <a:t>Robbe</a:t>
            </a:r>
            <a:endParaRPr lang="nl-BE" dirty="0"/>
          </a:p>
        </p:txBody>
      </p:sp>
      <p:sp>
        <p:nvSpPr>
          <p:cNvPr id="15" name="Tekstvak 14"/>
          <p:cNvSpPr txBox="1"/>
          <p:nvPr/>
        </p:nvSpPr>
        <p:spPr>
          <a:xfrm>
            <a:off x="880840" y="5316690"/>
            <a:ext cx="1296144" cy="400110"/>
          </a:xfrm>
          <a:prstGeom prst="rect">
            <a:avLst/>
          </a:prstGeom>
          <a:noFill/>
        </p:spPr>
        <p:txBody>
          <a:bodyPr wrap="square" rtlCol="0">
            <a:spAutoFit/>
          </a:bodyPr>
          <a:lstStyle/>
          <a:p>
            <a:r>
              <a:rPr lang="nl-BE" dirty="0" smtClean="0"/>
              <a:t>Max</a:t>
            </a:r>
            <a:endParaRPr lang="nl-BE" dirty="0"/>
          </a:p>
        </p:txBody>
      </p:sp>
      <p:sp>
        <p:nvSpPr>
          <p:cNvPr id="16" name="Tekstvak 15"/>
          <p:cNvSpPr txBox="1"/>
          <p:nvPr/>
        </p:nvSpPr>
        <p:spPr>
          <a:xfrm>
            <a:off x="683568" y="1784135"/>
            <a:ext cx="1944216" cy="1323439"/>
          </a:xfrm>
          <a:prstGeom prst="rect">
            <a:avLst/>
          </a:prstGeom>
          <a:solidFill>
            <a:schemeClr val="bg1"/>
          </a:solidFill>
          <a:ln>
            <a:solidFill>
              <a:srgbClr val="FF0000"/>
            </a:solidFill>
          </a:ln>
        </p:spPr>
        <p:txBody>
          <a:bodyPr wrap="square" rtlCol="0">
            <a:spAutoFit/>
          </a:bodyPr>
          <a:lstStyle/>
          <a:p>
            <a:r>
              <a:rPr lang="nl-BE" dirty="0" smtClean="0"/>
              <a:t>Margot: groot gebied, gedetailleerde wegbeschrijving</a:t>
            </a:r>
            <a:endParaRPr lang="nl-BE" dirty="0"/>
          </a:p>
        </p:txBody>
      </p:sp>
      <p:sp>
        <p:nvSpPr>
          <p:cNvPr id="17" name="Tekstvak 16"/>
          <p:cNvSpPr txBox="1"/>
          <p:nvPr/>
        </p:nvSpPr>
        <p:spPr>
          <a:xfrm>
            <a:off x="549388" y="3436862"/>
            <a:ext cx="2070980" cy="1323439"/>
          </a:xfrm>
          <a:prstGeom prst="rect">
            <a:avLst/>
          </a:prstGeom>
          <a:solidFill>
            <a:schemeClr val="bg1"/>
          </a:solidFill>
          <a:ln>
            <a:solidFill>
              <a:srgbClr val="FF0000"/>
            </a:solidFill>
          </a:ln>
        </p:spPr>
        <p:txBody>
          <a:bodyPr wrap="square" rtlCol="0">
            <a:spAutoFit/>
          </a:bodyPr>
          <a:lstStyle/>
          <a:p>
            <a:r>
              <a:rPr lang="nl-BE" dirty="0" smtClean="0"/>
              <a:t>Robbe: kleiner gebied, erg vage wegebeschrijving (komt met wagen)</a:t>
            </a:r>
            <a:endParaRPr lang="nl-BE" dirty="0"/>
          </a:p>
        </p:txBody>
      </p:sp>
      <p:sp>
        <p:nvSpPr>
          <p:cNvPr id="18" name="Tekstvak 17"/>
          <p:cNvSpPr txBox="1"/>
          <p:nvPr/>
        </p:nvSpPr>
        <p:spPr>
          <a:xfrm>
            <a:off x="683568" y="5159237"/>
            <a:ext cx="2108448" cy="1015663"/>
          </a:xfrm>
          <a:prstGeom prst="rect">
            <a:avLst/>
          </a:prstGeom>
          <a:solidFill>
            <a:schemeClr val="bg1"/>
          </a:solidFill>
          <a:ln>
            <a:solidFill>
              <a:srgbClr val="FF0000"/>
            </a:solidFill>
          </a:ln>
        </p:spPr>
        <p:txBody>
          <a:bodyPr wrap="square" rtlCol="0">
            <a:spAutoFit/>
          </a:bodyPr>
          <a:lstStyle/>
          <a:p>
            <a:r>
              <a:rPr lang="nl-BE" dirty="0" smtClean="0"/>
              <a:t>Max: kleine buurt, erg vage wegebeschrijving</a:t>
            </a:r>
            <a:endParaRPr lang="nl-BE" dirty="0"/>
          </a:p>
        </p:txBody>
      </p:sp>
      <p:pic>
        <p:nvPicPr>
          <p:cNvPr id="19" name="Picture 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1052736"/>
            <a:ext cx="1036637"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88287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i="1" dirty="0" smtClean="0"/>
              <a:t>Oefening De buurt en de school</a:t>
            </a:r>
            <a:endParaRPr lang="nl-BE" i="1" dirty="0"/>
          </a:p>
        </p:txBody>
      </p:sp>
      <p:sp>
        <p:nvSpPr>
          <p:cNvPr id="4" name="Tijdelijke aanduiding voor dianummer 3"/>
          <p:cNvSpPr>
            <a:spLocks noGrp="1"/>
          </p:cNvSpPr>
          <p:nvPr>
            <p:ph type="sldNum" sz="quarter" idx="4294967295"/>
          </p:nvPr>
        </p:nvSpPr>
        <p:spPr>
          <a:xfrm>
            <a:off x="6372225" y="6237288"/>
            <a:ext cx="2133600" cy="476250"/>
          </a:xfrm>
          <a:prstGeom prst="rect">
            <a:avLst/>
          </a:prstGeom>
        </p:spPr>
        <p:txBody>
          <a:bodyPr/>
          <a:lstStyle/>
          <a:p>
            <a:fld id="{5941E7A4-80EE-4EB3-B9C4-1172ADA7310E}" type="slidenum">
              <a:rPr lang="nl-NL" smtClean="0"/>
              <a:pPr/>
              <a:t>70</a:t>
            </a:fld>
            <a:endParaRPr lang="nl-NL"/>
          </a:p>
        </p:txBody>
      </p:sp>
      <p:pic>
        <p:nvPicPr>
          <p:cNvPr id="9222" name="Afbeelding 4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92016" y="1844825"/>
            <a:ext cx="1749647" cy="1562852"/>
          </a:xfrm>
          <a:prstGeom prst="rect">
            <a:avLst/>
          </a:prstGeom>
          <a:noFill/>
          <a:extLst>
            <a:ext uri="{909E8E84-426E-40DD-AFC4-6F175D3DCCD1}">
              <a14:hiddenFill xmlns:a14="http://schemas.microsoft.com/office/drawing/2010/main">
                <a:solidFill>
                  <a:srgbClr val="FFFFFF"/>
                </a:solidFill>
              </a14:hiddenFill>
            </a:ext>
          </a:extLst>
        </p:spPr>
      </p:pic>
      <p:pic>
        <p:nvPicPr>
          <p:cNvPr id="9221" name="Afbeelding 4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20234" y="2132856"/>
            <a:ext cx="2374056" cy="1536154"/>
          </a:xfrm>
          <a:prstGeom prst="rect">
            <a:avLst/>
          </a:prstGeom>
          <a:noFill/>
          <a:extLst>
            <a:ext uri="{909E8E84-426E-40DD-AFC4-6F175D3DCCD1}">
              <a14:hiddenFill xmlns:a14="http://schemas.microsoft.com/office/drawing/2010/main">
                <a:solidFill>
                  <a:srgbClr val="FFFFFF"/>
                </a:solidFill>
              </a14:hiddenFill>
            </a:ext>
          </a:extLst>
        </p:spPr>
      </p:pic>
      <p:pic>
        <p:nvPicPr>
          <p:cNvPr id="9220" name="Afbeelding 4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71800" y="3632790"/>
            <a:ext cx="1664443" cy="1353825"/>
          </a:xfrm>
          <a:prstGeom prst="rect">
            <a:avLst/>
          </a:prstGeom>
          <a:noFill/>
          <a:extLst>
            <a:ext uri="{909E8E84-426E-40DD-AFC4-6F175D3DCCD1}">
              <a14:hiddenFill xmlns:a14="http://schemas.microsoft.com/office/drawing/2010/main">
                <a:solidFill>
                  <a:srgbClr val="FFFFFF"/>
                </a:solidFill>
              </a14:hiddenFill>
            </a:ext>
          </a:extLst>
        </p:spPr>
      </p:pic>
      <p:pic>
        <p:nvPicPr>
          <p:cNvPr id="9219" name="Afbeelding 4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86908" y="3684275"/>
            <a:ext cx="2619375" cy="1228725"/>
          </a:xfrm>
          <a:prstGeom prst="rect">
            <a:avLst/>
          </a:prstGeom>
          <a:noFill/>
          <a:extLst>
            <a:ext uri="{909E8E84-426E-40DD-AFC4-6F175D3DCCD1}">
              <a14:hiddenFill xmlns:a14="http://schemas.microsoft.com/office/drawing/2010/main">
                <a:solidFill>
                  <a:srgbClr val="FFFFFF"/>
                </a:solidFill>
              </a14:hiddenFill>
            </a:ext>
          </a:extLst>
        </p:spPr>
      </p:pic>
      <p:pic>
        <p:nvPicPr>
          <p:cNvPr id="9218" name="Afbeelding 4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400000">
            <a:off x="3056312" y="5018586"/>
            <a:ext cx="1417733" cy="1698725"/>
          </a:xfrm>
          <a:prstGeom prst="rect">
            <a:avLst/>
          </a:prstGeom>
          <a:noFill/>
          <a:extLst>
            <a:ext uri="{909E8E84-426E-40DD-AFC4-6F175D3DCCD1}">
              <a14:hiddenFill xmlns:a14="http://schemas.microsoft.com/office/drawing/2010/main">
                <a:solidFill>
                  <a:srgbClr val="FFFFFF"/>
                </a:solidFill>
              </a14:hiddenFill>
            </a:ext>
          </a:extLst>
        </p:spPr>
      </p:pic>
      <p:pic>
        <p:nvPicPr>
          <p:cNvPr id="9217" name="Afbeelding 47"/>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5400000">
            <a:off x="5824501" y="4855235"/>
            <a:ext cx="1744190" cy="1698970"/>
          </a:xfrm>
          <a:prstGeom prst="rect">
            <a:avLst/>
          </a:prstGeom>
          <a:noFill/>
          <a:extLst>
            <a:ext uri="{909E8E84-426E-40DD-AFC4-6F175D3DCCD1}">
              <a14:hiddenFill xmlns:a14="http://schemas.microsoft.com/office/drawing/2010/main">
                <a:solidFill>
                  <a:srgbClr val="FFFFFF"/>
                </a:solidFill>
              </a14:hiddenFill>
            </a:ext>
          </a:extLst>
        </p:spPr>
      </p:pic>
      <p:sp>
        <p:nvSpPr>
          <p:cNvPr id="7" name="Tekstvak 6"/>
          <p:cNvSpPr txBox="1"/>
          <p:nvPr/>
        </p:nvSpPr>
        <p:spPr>
          <a:xfrm>
            <a:off x="827584" y="2348880"/>
            <a:ext cx="1296144" cy="400110"/>
          </a:xfrm>
          <a:prstGeom prst="rect">
            <a:avLst/>
          </a:prstGeom>
          <a:noFill/>
        </p:spPr>
        <p:txBody>
          <a:bodyPr wrap="square" rtlCol="0">
            <a:spAutoFit/>
          </a:bodyPr>
          <a:lstStyle/>
          <a:p>
            <a:r>
              <a:rPr lang="nl-BE" dirty="0" smtClean="0"/>
              <a:t>Margot</a:t>
            </a:r>
            <a:endParaRPr lang="nl-BE" dirty="0"/>
          </a:p>
        </p:txBody>
      </p:sp>
      <p:sp>
        <p:nvSpPr>
          <p:cNvPr id="14" name="Tekstvak 13"/>
          <p:cNvSpPr txBox="1"/>
          <p:nvPr/>
        </p:nvSpPr>
        <p:spPr>
          <a:xfrm>
            <a:off x="880840" y="3898527"/>
            <a:ext cx="1296144" cy="400110"/>
          </a:xfrm>
          <a:prstGeom prst="rect">
            <a:avLst/>
          </a:prstGeom>
          <a:noFill/>
        </p:spPr>
        <p:txBody>
          <a:bodyPr wrap="square" rtlCol="0">
            <a:spAutoFit/>
          </a:bodyPr>
          <a:lstStyle/>
          <a:p>
            <a:r>
              <a:rPr lang="nl-BE" dirty="0" smtClean="0"/>
              <a:t>Robbe</a:t>
            </a:r>
            <a:endParaRPr lang="nl-BE" dirty="0"/>
          </a:p>
        </p:txBody>
      </p:sp>
      <p:sp>
        <p:nvSpPr>
          <p:cNvPr id="15" name="Tekstvak 14"/>
          <p:cNvSpPr txBox="1"/>
          <p:nvPr/>
        </p:nvSpPr>
        <p:spPr>
          <a:xfrm>
            <a:off x="880840" y="5316690"/>
            <a:ext cx="1296144" cy="400110"/>
          </a:xfrm>
          <a:prstGeom prst="rect">
            <a:avLst/>
          </a:prstGeom>
          <a:noFill/>
        </p:spPr>
        <p:txBody>
          <a:bodyPr wrap="square" rtlCol="0">
            <a:spAutoFit/>
          </a:bodyPr>
          <a:lstStyle/>
          <a:p>
            <a:r>
              <a:rPr lang="nl-BE" dirty="0" smtClean="0"/>
              <a:t>Max</a:t>
            </a:r>
            <a:endParaRPr lang="nl-BE" dirty="0"/>
          </a:p>
        </p:txBody>
      </p:sp>
      <p:sp>
        <p:nvSpPr>
          <p:cNvPr id="16" name="Tekstvak 15"/>
          <p:cNvSpPr txBox="1"/>
          <p:nvPr/>
        </p:nvSpPr>
        <p:spPr>
          <a:xfrm>
            <a:off x="683568" y="1784135"/>
            <a:ext cx="1944216" cy="1323439"/>
          </a:xfrm>
          <a:prstGeom prst="rect">
            <a:avLst/>
          </a:prstGeom>
          <a:solidFill>
            <a:schemeClr val="bg1"/>
          </a:solidFill>
          <a:ln>
            <a:solidFill>
              <a:srgbClr val="FF0000"/>
            </a:solidFill>
          </a:ln>
        </p:spPr>
        <p:txBody>
          <a:bodyPr wrap="square" rtlCol="0">
            <a:spAutoFit/>
          </a:bodyPr>
          <a:lstStyle/>
          <a:p>
            <a:r>
              <a:rPr lang="nl-BE" dirty="0" smtClean="0"/>
              <a:t>Margot: groot gebied, gedetailleerde wegbeschrijving</a:t>
            </a:r>
            <a:endParaRPr lang="nl-BE" dirty="0"/>
          </a:p>
        </p:txBody>
      </p:sp>
      <p:sp>
        <p:nvSpPr>
          <p:cNvPr id="17" name="Tekstvak 16"/>
          <p:cNvSpPr txBox="1"/>
          <p:nvPr/>
        </p:nvSpPr>
        <p:spPr>
          <a:xfrm>
            <a:off x="549388" y="3436862"/>
            <a:ext cx="2070980" cy="1323439"/>
          </a:xfrm>
          <a:prstGeom prst="rect">
            <a:avLst/>
          </a:prstGeom>
          <a:solidFill>
            <a:schemeClr val="bg1"/>
          </a:solidFill>
          <a:ln>
            <a:solidFill>
              <a:srgbClr val="FF0000"/>
            </a:solidFill>
          </a:ln>
        </p:spPr>
        <p:txBody>
          <a:bodyPr wrap="square" rtlCol="0">
            <a:spAutoFit/>
          </a:bodyPr>
          <a:lstStyle/>
          <a:p>
            <a:r>
              <a:rPr lang="nl-BE" dirty="0" smtClean="0"/>
              <a:t>Robbe: kleiner gebied, erg vage wegebeschrijving (komt met wagen)</a:t>
            </a:r>
            <a:endParaRPr lang="nl-BE" dirty="0"/>
          </a:p>
        </p:txBody>
      </p:sp>
      <p:sp>
        <p:nvSpPr>
          <p:cNvPr id="18" name="Tekstvak 17"/>
          <p:cNvSpPr txBox="1"/>
          <p:nvPr/>
        </p:nvSpPr>
        <p:spPr>
          <a:xfrm>
            <a:off x="683568" y="5159237"/>
            <a:ext cx="2108448" cy="1015663"/>
          </a:xfrm>
          <a:prstGeom prst="rect">
            <a:avLst/>
          </a:prstGeom>
          <a:solidFill>
            <a:schemeClr val="bg1"/>
          </a:solidFill>
          <a:ln>
            <a:solidFill>
              <a:srgbClr val="FF0000"/>
            </a:solidFill>
          </a:ln>
        </p:spPr>
        <p:txBody>
          <a:bodyPr wrap="square" rtlCol="0">
            <a:spAutoFit/>
          </a:bodyPr>
          <a:lstStyle/>
          <a:p>
            <a:r>
              <a:rPr lang="nl-BE" dirty="0" smtClean="0"/>
              <a:t>Max: kleine buurt, erg vage wegebeschrijving</a:t>
            </a:r>
            <a:endParaRPr lang="nl-BE" dirty="0"/>
          </a:p>
        </p:txBody>
      </p:sp>
      <p:sp>
        <p:nvSpPr>
          <p:cNvPr id="19" name="Tekstvak 18"/>
          <p:cNvSpPr txBox="1"/>
          <p:nvPr/>
        </p:nvSpPr>
        <p:spPr>
          <a:xfrm>
            <a:off x="3890814" y="3236807"/>
            <a:ext cx="2985441" cy="1631216"/>
          </a:xfrm>
          <a:prstGeom prst="rect">
            <a:avLst/>
          </a:prstGeom>
          <a:solidFill>
            <a:schemeClr val="bg1"/>
          </a:solidFill>
          <a:ln>
            <a:solidFill>
              <a:srgbClr val="FF0000"/>
            </a:solidFill>
          </a:ln>
        </p:spPr>
        <p:txBody>
          <a:bodyPr wrap="square" rtlCol="0">
            <a:spAutoFit/>
          </a:bodyPr>
          <a:lstStyle/>
          <a:p>
            <a:r>
              <a:rPr lang="nl-BE" dirty="0" smtClean="0"/>
              <a:t>OVER HET ALGEMEEN VULLEN DE TWEE METHODEN ELKAAR AAN IN DEZE BUURT (TRIANGULATIE)</a:t>
            </a:r>
            <a:endParaRPr lang="nl-BE" dirty="0"/>
          </a:p>
        </p:txBody>
      </p:sp>
      <p:pic>
        <p:nvPicPr>
          <p:cNvPr id="20" name="Picture 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1052736"/>
            <a:ext cx="1036637" cy="10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61888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Algemene aandachtpunten</a:t>
            </a:r>
            <a:endParaRPr lang="nl-BE" dirty="0"/>
          </a:p>
        </p:txBody>
      </p:sp>
      <p:sp>
        <p:nvSpPr>
          <p:cNvPr id="3" name="Tijdelijke aanduiding voor inhoud 2"/>
          <p:cNvSpPr>
            <a:spLocks noGrp="1"/>
          </p:cNvSpPr>
          <p:nvPr>
            <p:ph idx="1"/>
          </p:nvPr>
        </p:nvSpPr>
        <p:spPr>
          <a:xfrm>
            <a:off x="1485900" y="2057402"/>
            <a:ext cx="6172200" cy="3639851"/>
          </a:xfrm>
        </p:spPr>
        <p:txBody>
          <a:bodyPr>
            <a:normAutofit fontScale="70000" lnSpcReduction="20000"/>
          </a:bodyPr>
          <a:lstStyle/>
          <a:p>
            <a:r>
              <a:rPr lang="nl-BE" dirty="0" smtClean="0"/>
              <a:t>Kritiek: subjectiviteit, representativiteit, niet kwantificeerbaar </a:t>
            </a:r>
          </a:p>
          <a:p>
            <a:pPr lvl="1"/>
            <a:r>
              <a:rPr lang="nl-BE" dirty="0" smtClean="0"/>
              <a:t>Transparantie en documenteer</a:t>
            </a:r>
          </a:p>
          <a:p>
            <a:pPr lvl="2"/>
            <a:r>
              <a:rPr lang="nl-BE" dirty="0" smtClean="0"/>
              <a:t>Expliciteer vooraf (voor)oordelen</a:t>
            </a:r>
          </a:p>
          <a:p>
            <a:pPr lvl="2"/>
            <a:r>
              <a:rPr lang="nl-BE" dirty="0" smtClean="0"/>
              <a:t>Noteer of registreer</a:t>
            </a:r>
          </a:p>
          <a:p>
            <a:pPr lvl="2"/>
            <a:r>
              <a:rPr lang="nl-BE" dirty="0" smtClean="0"/>
              <a:t>Leg voor aan collega’s</a:t>
            </a:r>
          </a:p>
          <a:p>
            <a:pPr marL="642938" lvl="1" indent="-342900"/>
            <a:r>
              <a:rPr lang="nl-BE" dirty="0" smtClean="0"/>
              <a:t>Triangulatie</a:t>
            </a:r>
          </a:p>
          <a:p>
            <a:pPr lvl="2"/>
            <a:r>
              <a:rPr lang="nl-BE" dirty="0" smtClean="0"/>
              <a:t>Gebruik verschillende bronnen, methodieken</a:t>
            </a:r>
          </a:p>
          <a:p>
            <a:pPr lvl="1"/>
            <a:r>
              <a:rPr lang="nl-BE" dirty="0" smtClean="0"/>
              <a:t>Ga op zoek naar je eigen ongelijk</a:t>
            </a:r>
          </a:p>
          <a:p>
            <a:r>
              <a:rPr lang="nl-BE" dirty="0" smtClean="0"/>
              <a:t>Voordelen: rijk beeld, verhaal</a:t>
            </a:r>
            <a:br>
              <a:rPr lang="nl-BE" dirty="0" smtClean="0"/>
            </a:br>
            <a:r>
              <a:rPr lang="nl-BE" dirty="0" smtClean="0"/>
              <a:t>-&gt; beklijft meer dan cijfers</a:t>
            </a:r>
            <a:endParaRPr lang="nl-BE" dirty="0"/>
          </a:p>
        </p:txBody>
      </p:sp>
    </p:spTree>
    <p:extLst>
      <p:ext uri="{BB962C8B-B14F-4D97-AF65-F5344CB8AC3E}">
        <p14:creationId xmlns:p14="http://schemas.microsoft.com/office/powerpoint/2010/main" val="384099972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ijdelijke aanduiding voor inhoud 4"/>
          <p:cNvGraphicFramePr>
            <a:graphicFrameLocks/>
          </p:cNvGraphicFramePr>
          <p:nvPr>
            <p:extLst/>
          </p:nvPr>
        </p:nvGraphicFramePr>
        <p:xfrm>
          <a:off x="2195736" y="1988840"/>
          <a:ext cx="5796136" cy="43243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el 1"/>
          <p:cNvSpPr>
            <a:spLocks noGrp="1"/>
          </p:cNvSpPr>
          <p:nvPr>
            <p:ph type="title"/>
          </p:nvPr>
        </p:nvSpPr>
        <p:spPr>
          <a:xfrm>
            <a:off x="683568" y="404664"/>
            <a:ext cx="7772400" cy="1143000"/>
          </a:xfrm>
        </p:spPr>
        <p:txBody>
          <a:bodyPr>
            <a:normAutofit/>
          </a:bodyPr>
          <a:lstStyle/>
          <a:p>
            <a:r>
              <a:rPr lang="nl-BE" b="0" dirty="0" smtClean="0"/>
              <a:t>Cyclus datagebruik</a:t>
            </a:r>
            <a:endParaRPr lang="nl-BE" b="0" dirty="0"/>
          </a:p>
        </p:txBody>
      </p:sp>
    </p:spTree>
    <p:extLst>
      <p:ext uri="{BB962C8B-B14F-4D97-AF65-F5344CB8AC3E}">
        <p14:creationId xmlns:p14="http://schemas.microsoft.com/office/powerpoint/2010/main" val="26767839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normAutofit fontScale="90000"/>
          </a:bodyPr>
          <a:lstStyle/>
          <a:p>
            <a:r>
              <a:rPr lang="nl-BE" dirty="0" smtClean="0"/>
              <a:t>Doel: Handvaten / tools / technieken verwerven… </a:t>
            </a:r>
            <a:endParaRPr lang="nl-BE" dirty="0"/>
          </a:p>
        </p:txBody>
      </p:sp>
      <p:sp>
        <p:nvSpPr>
          <p:cNvPr id="7" name="Tijdelijke aanduiding voor inhoud 6"/>
          <p:cNvSpPr>
            <a:spLocks noGrp="1"/>
          </p:cNvSpPr>
          <p:nvPr>
            <p:ph sz="half" idx="2"/>
          </p:nvPr>
        </p:nvSpPr>
        <p:spPr>
          <a:xfrm>
            <a:off x="4565356" y="1813975"/>
            <a:ext cx="4280489" cy="4525963"/>
          </a:xfrm>
        </p:spPr>
        <p:txBody>
          <a:bodyPr>
            <a:normAutofit/>
          </a:bodyPr>
          <a:lstStyle/>
          <a:p>
            <a:pPr lvl="1"/>
            <a:r>
              <a:rPr lang="nl-BE" dirty="0" smtClean="0"/>
              <a:t>Dag 1: Data verzamelen</a:t>
            </a:r>
          </a:p>
          <a:p>
            <a:pPr lvl="2"/>
            <a:r>
              <a:rPr lang="nl-BE" dirty="0" smtClean="0"/>
              <a:t>Goed begonnen…</a:t>
            </a:r>
          </a:p>
          <a:p>
            <a:pPr lvl="2"/>
            <a:r>
              <a:rPr lang="nl-BE" dirty="0" smtClean="0"/>
              <a:t>Het belangrijke meetbaar</a:t>
            </a:r>
            <a:endParaRPr lang="nl-BE" dirty="0"/>
          </a:p>
          <a:p>
            <a:pPr lvl="1"/>
            <a:r>
              <a:rPr lang="nl-BE" dirty="0" smtClean="0"/>
              <a:t> Dag 2: Data verwerken</a:t>
            </a:r>
          </a:p>
          <a:p>
            <a:pPr lvl="2"/>
            <a:r>
              <a:rPr lang="nl-BE" dirty="0" smtClean="0"/>
              <a:t>Data-analysetechnieken</a:t>
            </a:r>
          </a:p>
          <a:p>
            <a:pPr lvl="2"/>
            <a:r>
              <a:rPr lang="nl-BE" dirty="0" smtClean="0"/>
              <a:t>Aan de slag met Excel</a:t>
            </a:r>
            <a:endParaRPr lang="nl-BE" dirty="0"/>
          </a:p>
          <a:p>
            <a:pPr lvl="1"/>
            <a:r>
              <a:rPr lang="nl-BE" dirty="0" smtClean="0"/>
              <a:t>Dag 3: Een blik op </a:t>
            </a:r>
            <a:r>
              <a:rPr lang="nl-BE" dirty="0"/>
              <a:t>d</a:t>
            </a:r>
            <a:r>
              <a:rPr lang="nl-BE" dirty="0" smtClean="0"/>
              <a:t>e toekomst </a:t>
            </a:r>
            <a:endParaRPr lang="nl-BE" dirty="0" smtClean="0"/>
          </a:p>
        </p:txBody>
      </p:sp>
      <p:pic>
        <p:nvPicPr>
          <p:cNvPr id="8" name="Tijdelijke aanduiding voor inhoud 7"/>
          <p:cNvPicPr>
            <a:picLocks noGrp="1" noChangeAspect="1"/>
          </p:cNvPicPr>
          <p:nvPr>
            <p:ph sz="half" idx="1"/>
          </p:nvPr>
        </p:nvPicPr>
        <p:blipFill rotWithShape="1">
          <a:blip r:embed="rId3"/>
          <a:srcRect l="9902" r="9703"/>
          <a:stretch/>
        </p:blipFill>
        <p:spPr>
          <a:xfrm>
            <a:off x="353715" y="1394499"/>
            <a:ext cx="4280489" cy="3996562"/>
          </a:xfrm>
          <a:prstGeom prst="rect">
            <a:avLst/>
          </a:prstGeom>
        </p:spPr>
      </p:pic>
      <p:sp>
        <p:nvSpPr>
          <p:cNvPr id="10" name="Titel 4"/>
          <p:cNvSpPr txBox="1">
            <a:spLocks/>
          </p:cNvSpPr>
          <p:nvPr/>
        </p:nvSpPr>
        <p:spPr>
          <a:xfrm>
            <a:off x="339922" y="5310628"/>
            <a:ext cx="8229600" cy="1143000"/>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Trebuchet MS" panose="020B0603020202020204" pitchFamily="34" charset="0"/>
                <a:ea typeface="+mj-ea"/>
                <a:cs typeface="+mj-cs"/>
              </a:defRPr>
            </a:lvl1pPr>
          </a:lstStyle>
          <a:p>
            <a:r>
              <a:rPr lang="nl-BE" dirty="0" smtClean="0"/>
              <a:t>… zodat je zelf aan de slag kan in je school!</a:t>
            </a:r>
            <a:endParaRPr lang="nl-BE" dirty="0"/>
          </a:p>
        </p:txBody>
      </p:sp>
    </p:spTree>
    <p:extLst>
      <p:ext uri="{BB962C8B-B14F-4D97-AF65-F5344CB8AC3E}">
        <p14:creationId xmlns:p14="http://schemas.microsoft.com/office/powerpoint/2010/main" val="3314698339"/>
      </p:ext>
    </p:extLst>
  </p:cSld>
  <p:clrMapOvr>
    <a:masterClrMapping/>
  </p:clrMapOvr>
  <p:timing>
    <p:tnLst>
      <p:par>
        <p:cTn id="1" dur="indefinite" restart="never" nodeType="tmRoot"/>
      </p:par>
    </p:tnLst>
  </p:timing>
</p:sld>
</file>

<file path=ppt/theme/theme1.xml><?xml version="1.0" encoding="utf-8"?>
<a:theme xmlns:a="http://schemas.openxmlformats.org/drawingml/2006/main" name="Powerpoint VSKO 2.0">
  <a:themeElements>
    <a:clrScheme name="Aangepast 4">
      <a:dk1>
        <a:sysClr val="windowText" lastClr="000000"/>
      </a:dk1>
      <a:lt1>
        <a:sysClr val="window" lastClr="FFFFFF"/>
      </a:lt1>
      <a:dk2>
        <a:srgbClr val="44546A"/>
      </a:dk2>
      <a:lt2>
        <a:srgbClr val="E7E6E6"/>
      </a:lt2>
      <a:accent1>
        <a:srgbClr val="F7CBAC"/>
      </a:accent1>
      <a:accent2>
        <a:srgbClr val="ED7D31"/>
      </a:accent2>
      <a:accent3>
        <a:srgbClr val="A5A5A5"/>
      </a:accent3>
      <a:accent4>
        <a:srgbClr val="5CD3FF"/>
      </a:accent4>
      <a:accent5>
        <a:srgbClr val="4472C4"/>
      </a:accent5>
      <a:accent6>
        <a:srgbClr val="70AD47"/>
      </a:accent6>
      <a:hlink>
        <a:srgbClr val="0563C1"/>
      </a:hlink>
      <a:folHlink>
        <a:srgbClr val="954F72"/>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6831</TotalTime>
  <Words>6567</Words>
  <Application>Microsoft Office PowerPoint</Application>
  <PresentationFormat>Diavoorstelling (4:3)</PresentationFormat>
  <Paragraphs>828</Paragraphs>
  <Slides>73</Slides>
  <Notes>73</Notes>
  <HiddenSlides>5</HiddenSlides>
  <MMClips>0</MMClips>
  <ScaleCrop>false</ScaleCrop>
  <HeadingPairs>
    <vt:vector size="6" baseType="variant">
      <vt:variant>
        <vt:lpstr>Gebruikte lettertypen</vt:lpstr>
      </vt:variant>
      <vt:variant>
        <vt:i4>6</vt:i4>
      </vt:variant>
      <vt:variant>
        <vt:lpstr>Thema</vt:lpstr>
      </vt:variant>
      <vt:variant>
        <vt:i4>1</vt:i4>
      </vt:variant>
      <vt:variant>
        <vt:lpstr>Diatitels</vt:lpstr>
      </vt:variant>
      <vt:variant>
        <vt:i4>73</vt:i4>
      </vt:variant>
    </vt:vector>
  </HeadingPairs>
  <TitlesOfParts>
    <vt:vector size="80" baseType="lpstr">
      <vt:lpstr>Andale WT</vt:lpstr>
      <vt:lpstr>Arial</vt:lpstr>
      <vt:lpstr>Calibri</vt:lpstr>
      <vt:lpstr>Tahoma</vt:lpstr>
      <vt:lpstr>Times New Roman</vt:lpstr>
      <vt:lpstr>Trebuchet MS</vt:lpstr>
      <vt:lpstr>Powerpoint VSKO 2.0</vt:lpstr>
      <vt:lpstr>Cursus datageletterdheid</vt:lpstr>
      <vt:lpstr>Doel: Handvaten / tools / technieken verwerven… </vt:lpstr>
      <vt:lpstr>Cyclus datagebruik</vt:lpstr>
      <vt:lpstr>Hernemen dag 1</vt:lpstr>
      <vt:lpstr>Kwalitatieve en kwantitatieve benaderingen</vt:lpstr>
      <vt:lpstr>Kwalitatieve en kwantitatieve benaderingen</vt:lpstr>
      <vt:lpstr>Kwaliteitseisen nagaan</vt:lpstr>
      <vt:lpstr>Meetniveaus</vt:lpstr>
      <vt:lpstr>PowerPoint-presentatie</vt:lpstr>
      <vt:lpstr>analyseer informatie</vt:lpstr>
      <vt:lpstr>Statistische analysetechnieken</vt:lpstr>
      <vt:lpstr>Kwantitatieve methodieken verkennen</vt:lpstr>
      <vt:lpstr>Analyseplan</vt:lpstr>
      <vt:lpstr>Meetniveaus</vt:lpstr>
      <vt:lpstr>Analyseplan</vt:lpstr>
      <vt:lpstr>Frequentievraag</vt:lpstr>
      <vt:lpstr>Frequentievraag Voorbeeld</vt:lpstr>
      <vt:lpstr>Frequentievraag voorbeeld</vt:lpstr>
      <vt:lpstr>Frequentievraag Verdeling - vorm</vt:lpstr>
      <vt:lpstr>Analyseplan</vt:lpstr>
      <vt:lpstr>Centrale tendens en spreiding Centrummaten</vt:lpstr>
      <vt:lpstr>Centrale tendens en spreiding Belang spreiding</vt:lpstr>
      <vt:lpstr>Centrale tendens en spreiding Bereik</vt:lpstr>
      <vt:lpstr>Centrale tendens en spreiding Interkwartielafstand</vt:lpstr>
      <vt:lpstr>Centrale tendens en spreiding Voorstelling: boxplot</vt:lpstr>
      <vt:lpstr>Centrale tendens en spreiding Voorstelling: boxplot</vt:lpstr>
      <vt:lpstr>Centrale tendens en spreiding Standaarddeviatie</vt:lpstr>
      <vt:lpstr>Centrale tendens en spreiding Standaarddev bij normale verdeling</vt:lpstr>
      <vt:lpstr>Analyseplan</vt:lpstr>
      <vt:lpstr>Verschilvragen Casus</vt:lpstr>
      <vt:lpstr>Verschilvragen Verschil in proportie</vt:lpstr>
      <vt:lpstr>Verschilvragen Verschil in proportie</vt:lpstr>
      <vt:lpstr>Verschilvragen Verschil in proportie</vt:lpstr>
      <vt:lpstr>Analyseplan</vt:lpstr>
      <vt:lpstr>Verschilvragen Verschil in gemiddelde</vt:lpstr>
      <vt:lpstr>Verschilvragen Verschil in gemiddelde</vt:lpstr>
      <vt:lpstr>Analyseplan</vt:lpstr>
      <vt:lpstr>PowerPoint-presentatie</vt:lpstr>
      <vt:lpstr>PowerPoint-presentatie</vt:lpstr>
      <vt:lpstr>Kwalitatief onderzoek</vt:lpstr>
      <vt:lpstr>PowerPoint-presentatie</vt:lpstr>
      <vt:lpstr>Kwalitatieve en kwantitatieve benaderingen</vt:lpstr>
      <vt:lpstr>Aandachtspunten bij analyse</vt:lpstr>
      <vt:lpstr>Aandachtspunten bij analyse</vt:lpstr>
      <vt:lpstr>3 methoden voor analyse</vt:lpstr>
      <vt:lpstr>1. Kwantificeren</vt:lpstr>
      <vt:lpstr>2. Illustreren resultaten kwantitatieve analyses</vt:lpstr>
      <vt:lpstr>3. Kwalitatieve analyse</vt:lpstr>
      <vt:lpstr>Oefeningen</vt:lpstr>
      <vt:lpstr>Oefening Hoeveel adviezen worden gevolgd?</vt:lpstr>
      <vt:lpstr>Oefening: fragmenten- labelen Wat vind jij van zittenblijven? </vt:lpstr>
      <vt:lpstr>A-priori indeling in categorieën</vt:lpstr>
      <vt:lpstr>Oefening Wat vind jij van zittenblijven? </vt:lpstr>
      <vt:lpstr>Oefening Wat vind jij van zittenblijven? </vt:lpstr>
      <vt:lpstr>Oefening Wat vind jij van zittenblijven? </vt:lpstr>
      <vt:lpstr>Oefening Wat vind jij van zittenblijven? </vt:lpstr>
      <vt:lpstr>Oefening Wat vind jij van zittenblijven? </vt:lpstr>
      <vt:lpstr>Oefening Wat vind jij van zittenblijven? </vt:lpstr>
      <vt:lpstr>Uiteindelijke indeling in categorieën</vt:lpstr>
      <vt:lpstr>Oefening IDP</vt:lpstr>
      <vt:lpstr>Oefening Familie-In-Dieren</vt:lpstr>
      <vt:lpstr>Horizontaal vergelijken</vt:lpstr>
      <vt:lpstr>Oefening Zittenblijven</vt:lpstr>
      <vt:lpstr>Oefening Zittenblijven</vt:lpstr>
      <vt:lpstr>Oefening Zittenblijven</vt:lpstr>
      <vt:lpstr>Oefening Zittenblijven</vt:lpstr>
      <vt:lpstr>Oefening De buurt en de school</vt:lpstr>
      <vt:lpstr>Oefening De buurt en de school</vt:lpstr>
      <vt:lpstr>Oefening De buurt en de school</vt:lpstr>
      <vt:lpstr>Oefening De buurt en de school</vt:lpstr>
      <vt:lpstr>Algemene aandachtpunten</vt:lpstr>
      <vt:lpstr>Cyclus datagebruik</vt:lpstr>
      <vt:lpstr>Doel: Handvaten / tools / technieken verwerven…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Verantwoord datagebruik</dc:title>
  <dc:creator>Jerissa De Bilde</dc:creator>
  <cp:lastModifiedBy>Jerissa De Bilde</cp:lastModifiedBy>
  <cp:revision>218</cp:revision>
  <cp:lastPrinted>2017-11-20T20:36:03Z</cp:lastPrinted>
  <dcterms:created xsi:type="dcterms:W3CDTF">2015-08-15T14:49:01Z</dcterms:created>
  <dcterms:modified xsi:type="dcterms:W3CDTF">2017-11-20T21:05:22Z</dcterms:modified>
</cp:coreProperties>
</file>