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86" r:id="rId1"/>
  </p:sldMasterIdLst>
  <p:notesMasterIdLst>
    <p:notesMasterId r:id="rId19"/>
  </p:notesMasterIdLst>
  <p:handoutMasterIdLst>
    <p:handoutMasterId r:id="rId20"/>
  </p:handoutMasterIdLst>
  <p:sldIdLst>
    <p:sldId id="533" r:id="rId2"/>
    <p:sldId id="580" r:id="rId3"/>
    <p:sldId id="564" r:id="rId4"/>
    <p:sldId id="565" r:id="rId5"/>
    <p:sldId id="566" r:id="rId6"/>
    <p:sldId id="567" r:id="rId7"/>
    <p:sldId id="568" r:id="rId8"/>
    <p:sldId id="569" r:id="rId9"/>
    <p:sldId id="570" r:id="rId10"/>
    <p:sldId id="571" r:id="rId11"/>
    <p:sldId id="572" r:id="rId12"/>
    <p:sldId id="581" r:id="rId13"/>
    <p:sldId id="576" r:id="rId14"/>
    <p:sldId id="577" r:id="rId15"/>
    <p:sldId id="578" r:id="rId16"/>
    <p:sldId id="579" r:id="rId17"/>
    <p:sldId id="574" r:id="rId18"/>
  </p:sldIdLst>
  <p:sldSz cx="9144000" cy="6858000" type="screen4x3"/>
  <p:notesSz cx="7099300" cy="10234613"/>
  <p:custDataLst>
    <p:tags r:id="rId21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36">
          <p15:clr>
            <a:srgbClr val="A4A3A4"/>
          </p15:clr>
        </p15:guide>
        <p15:guide id="2" pos="2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5" userDrawn="1">
          <p15:clr>
            <a:srgbClr val="A4A3A4"/>
          </p15:clr>
        </p15:guide>
        <p15:guide id="2" pos="223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0000FF"/>
    <a:srgbClr val="009900"/>
    <a:srgbClr val="FFCCFF"/>
    <a:srgbClr val="CCECFF"/>
    <a:srgbClr val="CCCCFF"/>
    <a:srgbClr val="CC99FF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04" autoAdjust="0"/>
    <p:restoredTop sz="94567" autoAdjust="0"/>
  </p:normalViewPr>
  <p:slideViewPr>
    <p:cSldViewPr snapToGrid="0" snapToObjects="1">
      <p:cViewPr varScale="1">
        <p:scale>
          <a:sx n="74" d="100"/>
          <a:sy n="74" d="100"/>
        </p:scale>
        <p:origin x="972" y="72"/>
      </p:cViewPr>
      <p:guideLst>
        <p:guide orient="horz" pos="4136"/>
        <p:guide pos="224"/>
      </p:guideLst>
    </p:cSldViewPr>
  </p:slideViewPr>
  <p:outlineViewPr>
    <p:cViewPr>
      <p:scale>
        <a:sx n="33" d="100"/>
        <a:sy n="33" d="100"/>
      </p:scale>
      <p:origin x="0" y="-663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53" d="100"/>
          <a:sy n="53" d="100"/>
        </p:scale>
        <p:origin x="-1782" y="-96"/>
      </p:cViewPr>
      <p:guideLst>
        <p:guide orient="horz" pos="3225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42558" cy="49790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5499" tIns="47750" rIns="95499" bIns="47750" numCol="1" anchor="t" anchorCtr="0" compatLnSpc="1">
            <a:prstTxWarp prst="textNoShape">
              <a:avLst/>
            </a:prstTxWarp>
          </a:bodyPr>
          <a:lstStyle>
            <a:lvl1pPr>
              <a:defRPr kumimoji="0"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56745" y="0"/>
            <a:ext cx="3042558" cy="49790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5499" tIns="47750" rIns="95499" bIns="47750" numCol="1" anchor="t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709050"/>
            <a:ext cx="3042558" cy="49790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5499" tIns="47750" rIns="95499" bIns="47750" numCol="1" anchor="b" anchorCtr="0" compatLnSpc="1">
            <a:prstTxWarp prst="textNoShape">
              <a:avLst/>
            </a:prstTxWarp>
          </a:bodyPr>
          <a:lstStyle>
            <a:lvl1pPr>
              <a:defRPr kumimoji="0"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56745" y="9709050"/>
            <a:ext cx="3042558" cy="49790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5499" tIns="47750" rIns="95499" bIns="47750" numCol="1" anchor="b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pPr>
              <a:defRPr/>
            </a:pPr>
            <a:fld id="{6830588B-31AC-4F1A-8B19-20C28FC7E826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0054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42558" cy="49790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5499" tIns="47750" rIns="95499" bIns="47750" numCol="1" anchor="t" anchorCtr="0" compatLnSpc="1">
            <a:prstTxWarp prst="textNoShape">
              <a:avLst/>
            </a:prstTxWarp>
          </a:bodyPr>
          <a:lstStyle>
            <a:lvl1pPr>
              <a:defRPr kumimoji="0"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56745" y="0"/>
            <a:ext cx="3042558" cy="49790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5499" tIns="47750" rIns="95499" bIns="47750" numCol="1" anchor="t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1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49325" y="746125"/>
            <a:ext cx="5200650" cy="39004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6172" y="4896018"/>
            <a:ext cx="5226957" cy="456408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5499" tIns="47750" rIns="95499" bIns="477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Klik om het opmaakprofiel van de modeltekst te bewerken</a:t>
            </a:r>
          </a:p>
          <a:p>
            <a:pPr lvl="1"/>
            <a:r>
              <a:rPr lang="en-GB" noProof="0" smtClean="0"/>
              <a:t>Tweede niveau</a:t>
            </a:r>
          </a:p>
          <a:p>
            <a:pPr lvl="2"/>
            <a:r>
              <a:rPr lang="en-GB" noProof="0" smtClean="0"/>
              <a:t>Derde niveau</a:t>
            </a:r>
          </a:p>
          <a:p>
            <a:pPr lvl="3"/>
            <a:r>
              <a:rPr lang="en-GB" noProof="0" smtClean="0"/>
              <a:t>Vierde niveau</a:t>
            </a:r>
          </a:p>
          <a:p>
            <a:pPr lvl="4"/>
            <a:r>
              <a:rPr lang="en-GB" noProof="0" smtClean="0"/>
              <a:t>Vijfde niveau</a:t>
            </a: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709050"/>
            <a:ext cx="3042558" cy="49790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5499" tIns="47750" rIns="95499" bIns="47750" numCol="1" anchor="b" anchorCtr="0" compatLnSpc="1">
            <a:prstTxWarp prst="textNoShape">
              <a:avLst/>
            </a:prstTxWarp>
          </a:bodyPr>
          <a:lstStyle>
            <a:lvl1pPr>
              <a:defRPr kumimoji="0"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93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56745" y="9709050"/>
            <a:ext cx="3042558" cy="49790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5499" tIns="47750" rIns="95499" bIns="47750" numCol="1" anchor="b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pPr>
              <a:defRPr/>
            </a:pPr>
            <a:fld id="{F2BE4D13-BA48-4F80-8E55-9B6B82613BA8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8534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 roo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>
          <a:xfrm>
            <a:off x="685800" y="3886200"/>
            <a:ext cx="7086600" cy="1752600"/>
          </a:xfrm>
        </p:spPr>
        <p:txBody>
          <a:bodyPr/>
          <a:lstStyle>
            <a:lvl1pPr marL="0" indent="0" algn="l">
              <a:buNone/>
              <a:defRPr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507438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 grij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 dirty="0"/>
          </a:p>
        </p:txBody>
      </p:sp>
      <p:sp>
        <p:nvSpPr>
          <p:cNvPr id="3" name="Subtitel 2"/>
          <p:cNvSpPr>
            <a:spLocks noGrp="1"/>
          </p:cNvSpPr>
          <p:nvPr>
            <p:ph type="subTitle" idx="1"/>
          </p:nvPr>
        </p:nvSpPr>
        <p:spPr>
          <a:xfrm>
            <a:off x="685800" y="3886200"/>
            <a:ext cx="70866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447483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 grij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979896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en object rood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 dirty="0"/>
          </a:p>
        </p:txBody>
      </p:sp>
      <p:sp>
        <p:nvSpPr>
          <p:cNvPr id="10" name="Titel 9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smtClean="0"/>
              <a:t>Klik om de stijl te bewerken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4020264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 grijs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401061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</p:spTree>
    <p:extLst>
      <p:ext uri="{BB962C8B-B14F-4D97-AF65-F5344CB8AC3E}">
        <p14:creationId xmlns:p14="http://schemas.microsoft.com/office/powerpoint/2010/main" val="21197865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ee object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435422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408252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583158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98720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</p:spTree>
    <p:extLst>
      <p:ext uri="{BB962C8B-B14F-4D97-AF65-F5344CB8AC3E}">
        <p14:creationId xmlns:p14="http://schemas.microsoft.com/office/powerpoint/2010/main" val="25212278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</p:spTree>
    <p:extLst>
      <p:ext uri="{BB962C8B-B14F-4D97-AF65-F5344CB8AC3E}">
        <p14:creationId xmlns:p14="http://schemas.microsoft.com/office/powerpoint/2010/main" val="2115963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BE" dirty="0" smtClean="0"/>
              <a:t>Titelstijl van model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2504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BE" dirty="0" smtClean="0"/>
              <a:t>Klik om de tekststijl van het model te bewerken</a:t>
            </a:r>
          </a:p>
          <a:p>
            <a:pPr lvl="1"/>
            <a:r>
              <a:rPr lang="nl-BE" dirty="0" smtClean="0"/>
              <a:t>Tweede niveau</a:t>
            </a:r>
          </a:p>
          <a:p>
            <a:pPr lvl="2"/>
            <a:r>
              <a:rPr lang="nl-BE" dirty="0" smtClean="0"/>
              <a:t>Derde niveau</a:t>
            </a:r>
          </a:p>
          <a:p>
            <a:pPr lvl="3"/>
            <a:r>
              <a:rPr lang="nl-BE" dirty="0" smtClean="0"/>
              <a:t>Vierde niveau</a:t>
            </a:r>
          </a:p>
          <a:p>
            <a:pPr lvl="4"/>
            <a:r>
              <a:rPr lang="nl-BE" dirty="0" smtClean="0"/>
              <a:t>Vijfde niveau</a:t>
            </a:r>
            <a:endParaRPr lang="nl-NL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1004457" y="6437172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2537691" y="643717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445655" y="6437750"/>
            <a:ext cx="483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704D7B9-CACD-45DE-8A9C-0234CC5228DB}" type="slidenum">
              <a:rPr lang="nl-NL" smtClean="0"/>
              <a:pPr>
                <a:defRPr/>
              </a:pPr>
              <a:t>‹nr.›</a:t>
            </a:fld>
            <a:endParaRPr lang="nl-NL"/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000" y="5580000"/>
            <a:ext cx="1838209" cy="11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195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01980" y="1174408"/>
            <a:ext cx="7772400" cy="2764546"/>
          </a:xfrm>
        </p:spPr>
        <p:txBody>
          <a:bodyPr>
            <a:normAutofit fontScale="90000"/>
          </a:bodyPr>
          <a:lstStyle/>
          <a:p>
            <a:pPr algn="ctr"/>
            <a:r>
              <a:rPr lang="nl-BE" sz="6700" b="1" dirty="0"/>
              <a:t>Omgaan met complexe </a:t>
            </a:r>
            <a:r>
              <a:rPr lang="nl-BE" sz="6700" b="1" dirty="0" smtClean="0"/>
              <a:t>vraagstukken in een fusiecontext</a:t>
            </a:r>
            <a:r>
              <a:rPr lang="nl-BE" sz="6700" b="1" dirty="0"/>
              <a:t/>
            </a:r>
            <a:br>
              <a:rPr lang="nl-BE" sz="6700" b="1" dirty="0"/>
            </a:br>
            <a:r>
              <a:rPr lang="nl-BE" sz="4000" b="1" dirty="0" smtClean="0"/>
              <a:t/>
            </a:r>
            <a:br>
              <a:rPr lang="nl-BE" sz="4000" b="1" dirty="0" smtClean="0"/>
            </a:br>
            <a:endParaRPr lang="nl-BE" sz="4000" b="1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104900" y="2941320"/>
            <a:ext cx="7086600" cy="2286000"/>
          </a:xfrm>
        </p:spPr>
        <p:txBody>
          <a:bodyPr>
            <a:normAutofit/>
          </a:bodyPr>
          <a:lstStyle/>
          <a:p>
            <a:pPr algn="ctr"/>
            <a:endParaRPr lang="nl-BE" altLang="nl-BE" sz="3200" dirty="0">
              <a:solidFill>
                <a:schemeClr val="bg1"/>
              </a:solidFill>
            </a:endParaRPr>
          </a:p>
          <a:p>
            <a:pPr algn="ctr"/>
            <a:endParaRPr lang="nl-BE" altLang="nl-BE" dirty="0" smtClean="0">
              <a:solidFill>
                <a:schemeClr val="bg1"/>
              </a:solidFill>
            </a:endParaRPr>
          </a:p>
          <a:p>
            <a:pPr algn="ctr"/>
            <a:r>
              <a:rPr lang="nl-BE" altLang="nl-BE" sz="2800" dirty="0" smtClean="0">
                <a:solidFill>
                  <a:schemeClr val="bg1"/>
                </a:solidFill>
              </a:rPr>
              <a:t>Michel Maricau</a:t>
            </a:r>
          </a:p>
          <a:p>
            <a:pPr algn="ctr"/>
            <a:r>
              <a:rPr lang="nl-BE" altLang="nl-BE" dirty="0" smtClean="0">
                <a:solidFill>
                  <a:schemeClr val="bg1"/>
                </a:solidFill>
              </a:rPr>
              <a:t>23 november 2017</a:t>
            </a:r>
            <a:endParaRPr lang="nl-BE" altLang="nl-BE" dirty="0">
              <a:solidFill>
                <a:schemeClr val="bg1"/>
              </a:solidFill>
            </a:endParaRPr>
          </a:p>
          <a:p>
            <a:endParaRPr lang="nl-BE" dirty="0">
              <a:solidFill>
                <a:schemeClr val="bg1"/>
              </a:solidFill>
            </a:endParaRPr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5227320"/>
            <a:ext cx="3181350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3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 dirty="0" smtClean="0"/>
          </a:p>
          <a:p>
            <a:endParaRPr lang="nl-BE" dirty="0"/>
          </a:p>
          <a:p>
            <a:pPr marL="0" indent="0" algn="ctr">
              <a:buNone/>
            </a:pPr>
            <a:r>
              <a:rPr lang="nl-BE" sz="3200" b="1" dirty="0" smtClean="0">
                <a:solidFill>
                  <a:srgbClr val="FF0000"/>
                </a:solidFill>
              </a:rPr>
              <a:t>Omgaan met complexe vraagstukken</a:t>
            </a:r>
            <a:endParaRPr lang="nl-BE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2026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Gestandaardiseerd processen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4" name="Tijdelijke aanduiding voor inhoud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BE" dirty="0" smtClean="0"/>
              <a:t>Productieproces</a:t>
            </a:r>
          </a:p>
          <a:p>
            <a:r>
              <a:rPr lang="nl-BE" dirty="0" smtClean="0"/>
              <a:t>Programma</a:t>
            </a:r>
          </a:p>
          <a:p>
            <a:r>
              <a:rPr lang="nl-BE" dirty="0" smtClean="0"/>
              <a:t>Project</a:t>
            </a:r>
            <a:endParaRPr lang="nl-BE" dirty="0"/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14" y="2898648"/>
            <a:ext cx="3225800" cy="2705100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3508" y="3190494"/>
            <a:ext cx="4488398" cy="1060704"/>
          </a:xfrm>
          <a:prstGeom prst="rect">
            <a:avLst/>
          </a:prstGeom>
        </p:spPr>
      </p:pic>
      <p:sp>
        <p:nvSpPr>
          <p:cNvPr id="8" name="Tekstvak 7"/>
          <p:cNvSpPr txBox="1"/>
          <p:nvPr/>
        </p:nvSpPr>
        <p:spPr>
          <a:xfrm>
            <a:off x="5306096" y="4328288"/>
            <a:ext cx="2073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 smtClean="0"/>
              <a:t>Lineair proces</a:t>
            </a:r>
            <a:endParaRPr lang="nl-BE" dirty="0"/>
          </a:p>
        </p:txBody>
      </p:sp>
      <p:sp>
        <p:nvSpPr>
          <p:cNvPr id="9" name="Tekstvak 8"/>
          <p:cNvSpPr txBox="1"/>
          <p:nvPr/>
        </p:nvSpPr>
        <p:spPr>
          <a:xfrm>
            <a:off x="1098964" y="5925705"/>
            <a:ext cx="23783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 smtClean="0"/>
              <a:t>Cyclisch proces</a:t>
            </a: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238037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Procesverloop van complexe vraagstukken</a:t>
            </a:r>
            <a:endParaRPr lang="nl-BE" b="1" dirty="0">
              <a:solidFill>
                <a:srgbClr val="FF0000"/>
              </a:solidFill>
            </a:endParaRPr>
          </a:p>
        </p:txBody>
      </p:sp>
      <p:pic>
        <p:nvPicPr>
          <p:cNvPr id="3" name="Tijdelijke aanduiding voor inhoud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62150" y="1991519"/>
            <a:ext cx="5219700" cy="3743325"/>
          </a:xfrm>
          <a:prstGeom prst="rect">
            <a:avLst/>
          </a:prstGeom>
        </p:spPr>
      </p:pic>
      <p:sp>
        <p:nvSpPr>
          <p:cNvPr id="8" name="Tekstvak 7"/>
          <p:cNvSpPr txBox="1"/>
          <p:nvPr/>
        </p:nvSpPr>
        <p:spPr>
          <a:xfrm>
            <a:off x="590915" y="6165812"/>
            <a:ext cx="1847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200" dirty="0" smtClean="0"/>
              <a:t>Gert van der Kolk, 2015</a:t>
            </a:r>
            <a:endParaRPr lang="nl-BE" sz="1200" dirty="0"/>
          </a:p>
        </p:txBody>
      </p:sp>
    </p:spTree>
    <p:extLst>
      <p:ext uri="{BB962C8B-B14F-4D97-AF65-F5344CB8AC3E}">
        <p14:creationId xmlns:p14="http://schemas.microsoft.com/office/powerpoint/2010/main" val="3985653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Complexe </a:t>
            </a:r>
            <a:r>
              <a:rPr lang="nl-BE" b="1" dirty="0">
                <a:solidFill>
                  <a:srgbClr val="FF0000"/>
                </a:solidFill>
              </a:rPr>
              <a:t>vraagstukken</a:t>
            </a:r>
            <a:r>
              <a:rPr lang="nl-BE" b="1" dirty="0" smtClean="0">
                <a:solidFill>
                  <a:srgbClr val="FF0000"/>
                </a:solidFill>
              </a:rPr>
              <a:t/>
            </a:r>
            <a:br>
              <a:rPr lang="nl-BE" b="1" dirty="0" smtClean="0">
                <a:solidFill>
                  <a:srgbClr val="FF0000"/>
                </a:solidFill>
              </a:rPr>
            </a:b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r>
              <a:rPr lang="nl-BE" b="1" dirty="0" smtClean="0"/>
              <a:t>Complexe vraagstukken</a:t>
            </a:r>
          </a:p>
          <a:p>
            <a:pPr lvl="1">
              <a:buFontTx/>
              <a:buChar char="-"/>
            </a:pPr>
            <a:r>
              <a:rPr lang="nl-BE" dirty="0" smtClean="0"/>
              <a:t>een </a:t>
            </a:r>
            <a:r>
              <a:rPr lang="nl-BE" dirty="0"/>
              <a:t>idee </a:t>
            </a:r>
            <a:r>
              <a:rPr lang="nl-BE" dirty="0" smtClean="0"/>
              <a:t>/ beleid ontwikkelen</a:t>
            </a:r>
            <a:endParaRPr lang="nl-BE" dirty="0"/>
          </a:p>
          <a:p>
            <a:pPr lvl="1">
              <a:buFontTx/>
              <a:buChar char="-"/>
            </a:pPr>
            <a:r>
              <a:rPr lang="nl-BE" dirty="0" smtClean="0"/>
              <a:t>een project realiseren / obstakelvrij maken</a:t>
            </a:r>
            <a:endParaRPr lang="nl-BE" dirty="0"/>
          </a:p>
          <a:p>
            <a:pPr lvl="1">
              <a:buFontTx/>
              <a:buChar char="-"/>
            </a:pPr>
            <a:r>
              <a:rPr lang="nl-BE" dirty="0" smtClean="0"/>
              <a:t>besluitvorming </a:t>
            </a:r>
            <a:r>
              <a:rPr lang="nl-BE" dirty="0"/>
              <a:t>organiseren</a:t>
            </a:r>
          </a:p>
          <a:p>
            <a:pPr marL="457200" lvl="1" indent="0">
              <a:buNone/>
            </a:pPr>
            <a:endParaRPr lang="nl-BE" dirty="0" smtClean="0"/>
          </a:p>
          <a:p>
            <a:pPr marL="457200" lvl="1" indent="0">
              <a:buNone/>
            </a:pPr>
            <a:r>
              <a:rPr lang="nl-BE" b="1" dirty="0" smtClean="0"/>
              <a:t>Doelen en resultaten</a:t>
            </a:r>
          </a:p>
          <a:p>
            <a:pPr marL="457200" lvl="1" indent="0">
              <a:buNone/>
            </a:pPr>
            <a:r>
              <a:rPr lang="nl-BE" dirty="0" smtClean="0"/>
              <a:t>Draagvlak en draagkracht voor</a:t>
            </a:r>
          </a:p>
          <a:p>
            <a:pPr lvl="1">
              <a:buFontTx/>
              <a:buChar char="-"/>
            </a:pPr>
            <a:r>
              <a:rPr lang="nl-BE" dirty="0" smtClean="0"/>
              <a:t>een voorstelbaar, maakbaar, haalbaar idee / beleid</a:t>
            </a:r>
            <a:endParaRPr lang="nl-BE" dirty="0"/>
          </a:p>
          <a:p>
            <a:pPr lvl="1">
              <a:buFontTx/>
              <a:buChar char="-"/>
            </a:pPr>
            <a:r>
              <a:rPr lang="nl-BE" dirty="0" smtClean="0"/>
              <a:t>een project met voortgang </a:t>
            </a:r>
            <a:endParaRPr lang="nl-BE" dirty="0"/>
          </a:p>
          <a:p>
            <a:pPr lvl="1">
              <a:buFontTx/>
              <a:buChar char="-"/>
            </a:pPr>
            <a:r>
              <a:rPr lang="nl-BE" dirty="0" smtClean="0"/>
              <a:t>een uitvoerbaar besluit</a:t>
            </a:r>
            <a:endParaRPr lang="nl-BE" dirty="0"/>
          </a:p>
        </p:txBody>
      </p:sp>
      <p:sp>
        <p:nvSpPr>
          <p:cNvPr id="4" name="Tekstvak 3"/>
          <p:cNvSpPr txBox="1"/>
          <p:nvPr/>
        </p:nvSpPr>
        <p:spPr>
          <a:xfrm>
            <a:off x="590915" y="6165812"/>
            <a:ext cx="1847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200" dirty="0" smtClean="0"/>
              <a:t>Gert van der Kolk, 2015</a:t>
            </a:r>
            <a:endParaRPr lang="nl-BE" sz="1200" dirty="0"/>
          </a:p>
        </p:txBody>
      </p:sp>
    </p:spTree>
    <p:extLst>
      <p:ext uri="{BB962C8B-B14F-4D97-AF65-F5344CB8AC3E}">
        <p14:creationId xmlns:p14="http://schemas.microsoft.com/office/powerpoint/2010/main" val="412758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b="1" dirty="0" smtClean="0">
                <a:solidFill>
                  <a:srgbClr val="FF0000"/>
                </a:solidFill>
              </a:rPr>
              <a:t>Kenmerken van complexe </a:t>
            </a:r>
            <a:r>
              <a:rPr lang="nl-BE" b="1" dirty="0">
                <a:solidFill>
                  <a:srgbClr val="FF0000"/>
                </a:solidFill>
              </a:rPr>
              <a:t>vraagstukken</a:t>
            </a:r>
            <a:r>
              <a:rPr lang="nl-BE" b="1" dirty="0" smtClean="0">
                <a:solidFill>
                  <a:srgbClr val="FF0000"/>
                </a:solidFill>
              </a:rPr>
              <a:t/>
            </a:r>
            <a:br>
              <a:rPr lang="nl-BE" b="1" dirty="0" smtClean="0">
                <a:solidFill>
                  <a:srgbClr val="FF0000"/>
                </a:solidFill>
              </a:rPr>
            </a:b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FontTx/>
              <a:buChar char="-"/>
            </a:pPr>
            <a:r>
              <a:rPr lang="nl-BE" sz="3200" dirty="0" smtClean="0"/>
              <a:t>Onzekerheid</a:t>
            </a:r>
          </a:p>
          <a:p>
            <a:pPr lvl="1">
              <a:buFontTx/>
              <a:buChar char="-"/>
            </a:pPr>
            <a:r>
              <a:rPr lang="nl-BE" sz="3200" dirty="0" smtClean="0"/>
              <a:t>Instabiliteit</a:t>
            </a:r>
          </a:p>
          <a:p>
            <a:pPr lvl="1">
              <a:buFontTx/>
              <a:buChar char="-"/>
            </a:pPr>
            <a:r>
              <a:rPr lang="nl-BE" sz="3200" dirty="0" smtClean="0"/>
              <a:t>Onoverzichtelijkheid</a:t>
            </a:r>
            <a:endParaRPr lang="nl-BE" sz="3200" dirty="0"/>
          </a:p>
          <a:p>
            <a:pPr marL="457200" lvl="1" indent="0">
              <a:buNone/>
            </a:pPr>
            <a:endParaRPr lang="nl-BE" dirty="0" smtClean="0"/>
          </a:p>
        </p:txBody>
      </p:sp>
      <p:sp>
        <p:nvSpPr>
          <p:cNvPr id="4" name="Tekstvak 3"/>
          <p:cNvSpPr txBox="1"/>
          <p:nvPr/>
        </p:nvSpPr>
        <p:spPr>
          <a:xfrm>
            <a:off x="590915" y="6165812"/>
            <a:ext cx="1847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200" dirty="0" smtClean="0"/>
              <a:t>Gert van der Kolk, 2015</a:t>
            </a:r>
            <a:endParaRPr lang="nl-BE" sz="1200" dirty="0"/>
          </a:p>
        </p:txBody>
      </p:sp>
    </p:spTree>
    <p:extLst>
      <p:ext uri="{BB962C8B-B14F-4D97-AF65-F5344CB8AC3E}">
        <p14:creationId xmlns:p14="http://schemas.microsoft.com/office/powerpoint/2010/main" val="372036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Processtappen bij complexe vraagstukken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097757"/>
            <a:ext cx="4040188" cy="639762"/>
          </a:xfrm>
        </p:spPr>
        <p:txBody>
          <a:bodyPr/>
          <a:lstStyle/>
          <a:p>
            <a:r>
              <a:rPr lang="nl-BE" dirty="0" smtClean="0"/>
              <a:t>Ontwerp</a:t>
            </a:r>
            <a:endParaRPr lang="nl-BE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898468"/>
            <a:ext cx="4040188" cy="4345577"/>
          </a:xfrm>
        </p:spPr>
        <p:txBody>
          <a:bodyPr>
            <a:normAutofit/>
          </a:bodyPr>
          <a:lstStyle/>
          <a:p>
            <a:pPr marL="914400" lvl="1" indent="-457200">
              <a:buFont typeface="+mj-lt"/>
              <a:buAutoNum type="arabicPeriod"/>
            </a:pPr>
            <a:r>
              <a:rPr lang="nl-BE" sz="2400" dirty="0"/>
              <a:t>Speelveld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sz="2400" dirty="0"/>
              <a:t>Spelers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sz="2400" dirty="0"/>
              <a:t>Spelregels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sz="2400" dirty="0"/>
              <a:t>Divergeren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sz="2400" dirty="0"/>
              <a:t>Exploreren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sz="2400" dirty="0"/>
              <a:t>Convergeren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sz="2400" dirty="0"/>
              <a:t>Vastleggen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sz="2400" dirty="0"/>
              <a:t>Besluiten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sz="2400" dirty="0"/>
              <a:t>Opvolgen</a:t>
            </a:r>
          </a:p>
          <a:p>
            <a:endParaRPr lang="nl-BE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4" y="1097757"/>
            <a:ext cx="4041775" cy="639762"/>
          </a:xfrm>
        </p:spPr>
        <p:txBody>
          <a:bodyPr/>
          <a:lstStyle/>
          <a:p>
            <a:r>
              <a:rPr lang="nl-BE" dirty="0" smtClean="0"/>
              <a:t>Sturing</a:t>
            </a:r>
            <a:endParaRPr lang="nl-BE" dirty="0"/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1898468"/>
            <a:ext cx="4041775" cy="4345577"/>
          </a:xfrm>
        </p:spPr>
        <p:txBody>
          <a:bodyPr>
            <a:normAutofit/>
          </a:bodyPr>
          <a:lstStyle/>
          <a:p>
            <a:endParaRPr lang="nl-BE" sz="2000" dirty="0" smtClean="0"/>
          </a:p>
          <a:p>
            <a:r>
              <a:rPr lang="nl-BE" sz="2000" dirty="0" smtClean="0"/>
              <a:t>Waar hebben we het over?</a:t>
            </a:r>
          </a:p>
          <a:p>
            <a:r>
              <a:rPr lang="nl-BE" sz="2000" dirty="0" smtClean="0"/>
              <a:t>Wie draagt wat bij?</a:t>
            </a:r>
          </a:p>
          <a:p>
            <a:r>
              <a:rPr lang="nl-BE" sz="2000" dirty="0" smtClean="0"/>
              <a:t>Wie moet wat weten?</a:t>
            </a:r>
          </a:p>
          <a:p>
            <a:r>
              <a:rPr lang="nl-BE" sz="2000" dirty="0" smtClean="0"/>
              <a:t>Waar moeten resultaten van deze ronde aan voldoen?</a:t>
            </a:r>
          </a:p>
          <a:p>
            <a:r>
              <a:rPr lang="nl-BE" sz="2000" dirty="0" smtClean="0"/>
              <a:t>Welke personen en partijen doen nu mee?</a:t>
            </a:r>
          </a:p>
          <a:p>
            <a:r>
              <a:rPr lang="nl-BE" sz="2000" dirty="0" smtClean="0"/>
              <a:t>Welke vaart is nodig en wat moet wanneer?</a:t>
            </a:r>
          </a:p>
        </p:txBody>
      </p:sp>
      <p:sp>
        <p:nvSpPr>
          <p:cNvPr id="7" name="Tekstvak 6"/>
          <p:cNvSpPr txBox="1"/>
          <p:nvPr/>
        </p:nvSpPr>
        <p:spPr>
          <a:xfrm>
            <a:off x="629809" y="6165812"/>
            <a:ext cx="1847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200" dirty="0" smtClean="0"/>
              <a:t>Gert van der Kolk, 2015</a:t>
            </a:r>
            <a:endParaRPr lang="nl-BE" sz="1200" dirty="0"/>
          </a:p>
        </p:txBody>
      </p:sp>
    </p:spTree>
    <p:extLst>
      <p:ext uri="{BB962C8B-B14F-4D97-AF65-F5344CB8AC3E}">
        <p14:creationId xmlns:p14="http://schemas.microsoft.com/office/powerpoint/2010/main" val="234554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De context</a:t>
            </a:r>
            <a:br>
              <a:rPr lang="nl-BE" b="1" dirty="0" smtClean="0">
                <a:solidFill>
                  <a:srgbClr val="FF0000"/>
                </a:solidFill>
              </a:rPr>
            </a:b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085045"/>
            <a:ext cx="8229600" cy="4890752"/>
          </a:xfrm>
        </p:spPr>
        <p:txBody>
          <a:bodyPr>
            <a:normAutofit fontScale="77500" lnSpcReduction="20000"/>
          </a:bodyPr>
          <a:lstStyle/>
          <a:p>
            <a:pPr marL="914400" lvl="1" indent="-457200">
              <a:buFont typeface="+mj-lt"/>
              <a:buAutoNum type="arabicPeriod"/>
            </a:pPr>
            <a:r>
              <a:rPr lang="nl-BE" b="1" dirty="0" smtClean="0"/>
              <a:t>Speelveld</a:t>
            </a:r>
          </a:p>
          <a:p>
            <a:pPr marL="1314450" lvl="2" indent="-457200">
              <a:buFont typeface="Courier New" panose="02070309020205020404" pitchFamily="49" charset="0"/>
              <a:buChar char="o"/>
            </a:pPr>
            <a:r>
              <a:rPr lang="nl-BE" dirty="0" smtClean="0"/>
              <a:t>Vlaanderen, de regio</a:t>
            </a:r>
          </a:p>
          <a:p>
            <a:pPr marL="1314450" lvl="2" indent="-457200">
              <a:buFont typeface="Courier New" panose="02070309020205020404" pitchFamily="49" charset="0"/>
              <a:buChar char="o"/>
            </a:pPr>
            <a:r>
              <a:rPr lang="nl-BE" dirty="0" smtClean="0"/>
              <a:t>De instelling</a:t>
            </a:r>
          </a:p>
          <a:p>
            <a:pPr marL="1314450" lvl="2" indent="-457200">
              <a:buFont typeface="Courier New" panose="02070309020205020404" pitchFamily="49" charset="0"/>
              <a:buChar char="o"/>
            </a:pPr>
            <a:r>
              <a:rPr lang="nl-BE" dirty="0" smtClean="0"/>
              <a:t>Een studiegebied</a:t>
            </a:r>
          </a:p>
          <a:p>
            <a:pPr marL="1314450" lvl="2" indent="-457200">
              <a:buFont typeface="Courier New" panose="02070309020205020404" pitchFamily="49" charset="0"/>
              <a:buChar char="o"/>
            </a:pPr>
            <a:r>
              <a:rPr lang="nl-BE" dirty="0" smtClean="0"/>
              <a:t>…</a:t>
            </a:r>
            <a:endParaRPr lang="nl-BE" dirty="0"/>
          </a:p>
          <a:p>
            <a:pPr marL="914400" lvl="1" indent="-457200">
              <a:buFont typeface="+mj-lt"/>
              <a:buAutoNum type="arabicPeriod"/>
            </a:pPr>
            <a:r>
              <a:rPr lang="nl-BE" b="1" dirty="0" smtClean="0"/>
              <a:t>Spelers</a:t>
            </a:r>
          </a:p>
          <a:p>
            <a:pPr marL="1314450" lvl="2" indent="-457200">
              <a:buFont typeface="Courier New" panose="02070309020205020404" pitchFamily="49" charset="0"/>
              <a:buChar char="o"/>
            </a:pPr>
            <a:r>
              <a:rPr lang="nl-BE" dirty="0" smtClean="0"/>
              <a:t>Rollen</a:t>
            </a:r>
          </a:p>
          <a:p>
            <a:pPr marL="1771650" lvl="3" indent="-457200">
              <a:buFont typeface="Arial" panose="020B0604020202020204" pitchFamily="34" charset="0"/>
              <a:buChar char="•"/>
            </a:pPr>
            <a:r>
              <a:rPr lang="nl-BE" dirty="0"/>
              <a:t>Toeschouwer, coach, </a:t>
            </a:r>
            <a:r>
              <a:rPr lang="nl-BE" dirty="0" smtClean="0"/>
              <a:t>nar, </a:t>
            </a:r>
            <a:r>
              <a:rPr lang="nl-BE" smtClean="0"/>
              <a:t>concretiseerder</a:t>
            </a:r>
            <a:endParaRPr lang="nl-BE" dirty="0"/>
          </a:p>
          <a:p>
            <a:pPr marL="1771650" lvl="3" indent="-457200">
              <a:buFont typeface="Arial" panose="020B0604020202020204" pitchFamily="34" charset="0"/>
              <a:buChar char="•"/>
            </a:pPr>
            <a:r>
              <a:rPr lang="nl-BE" dirty="0"/>
              <a:t>Proceseigenaar</a:t>
            </a:r>
          </a:p>
          <a:p>
            <a:pPr marL="1771650" lvl="3" indent="-457200">
              <a:buFont typeface="Arial" panose="020B0604020202020204" pitchFamily="34" charset="0"/>
              <a:buChar char="•"/>
            </a:pPr>
            <a:r>
              <a:rPr lang="nl-BE" dirty="0"/>
              <a:t>Leidinggevende, uitvoerder</a:t>
            </a:r>
            <a:endParaRPr lang="nl-BE" sz="2500" b="1" dirty="0"/>
          </a:p>
          <a:p>
            <a:pPr marL="1314450" lvl="2" indent="-457200">
              <a:buFont typeface="Courier New" panose="02070309020205020404" pitchFamily="49" charset="0"/>
              <a:buChar char="o"/>
            </a:pPr>
            <a:r>
              <a:rPr lang="nl-BE" dirty="0" smtClean="0"/>
              <a:t>Intern en extern</a:t>
            </a:r>
          </a:p>
          <a:p>
            <a:pPr marL="857250" lvl="2" indent="0">
              <a:buNone/>
            </a:pPr>
            <a:endParaRPr lang="nl-BE" dirty="0"/>
          </a:p>
          <a:p>
            <a:pPr marL="914400" lvl="1" indent="-457200">
              <a:buFont typeface="+mj-lt"/>
              <a:buAutoNum type="arabicPeriod"/>
            </a:pPr>
            <a:r>
              <a:rPr lang="nl-BE" b="1" dirty="0" smtClean="0"/>
              <a:t>Spelregels</a:t>
            </a:r>
          </a:p>
          <a:p>
            <a:pPr marL="1314450" lvl="2" indent="-457200">
              <a:buFont typeface="Courier New" panose="02070309020205020404" pitchFamily="49" charset="0"/>
              <a:buChar char="o"/>
            </a:pPr>
            <a:r>
              <a:rPr lang="nl-BE" dirty="0" smtClean="0"/>
              <a:t>Cultuur</a:t>
            </a:r>
          </a:p>
          <a:p>
            <a:pPr marL="1771650" lvl="3" indent="-457200">
              <a:buFont typeface="Arial" panose="020B0604020202020204" pitchFamily="34" charset="0"/>
              <a:buChar char="•"/>
            </a:pPr>
            <a:r>
              <a:rPr lang="nl-BE" dirty="0" smtClean="0"/>
              <a:t>Formeel, procedures</a:t>
            </a:r>
          </a:p>
          <a:p>
            <a:pPr marL="1771650" lvl="3" indent="-457200">
              <a:buFont typeface="Arial" panose="020B0604020202020204" pitchFamily="34" charset="0"/>
              <a:buChar char="•"/>
            </a:pPr>
            <a:r>
              <a:rPr lang="nl-BE" dirty="0" smtClean="0"/>
              <a:t>Informeel</a:t>
            </a:r>
            <a:endParaRPr lang="nl-BE" dirty="0"/>
          </a:p>
          <a:p>
            <a:pPr marL="457200" lvl="1" indent="0">
              <a:buNone/>
            </a:pPr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74570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Het proces</a:t>
            </a:r>
            <a:br>
              <a:rPr lang="nl-BE" b="1" dirty="0" smtClean="0">
                <a:solidFill>
                  <a:srgbClr val="FF0000"/>
                </a:solidFill>
              </a:rPr>
            </a:b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417637"/>
            <a:ext cx="8229600" cy="4558159"/>
          </a:xfrm>
        </p:spPr>
        <p:txBody>
          <a:bodyPr>
            <a:normAutofit/>
          </a:bodyPr>
          <a:lstStyle/>
          <a:p>
            <a:pPr marL="914400" lvl="1" indent="-457200">
              <a:buFont typeface="+mj-lt"/>
              <a:buAutoNum type="arabicPeriod"/>
            </a:pPr>
            <a:r>
              <a:rPr lang="nl-BE" sz="3200" dirty="0" smtClean="0"/>
              <a:t>Divergeren</a:t>
            </a:r>
          </a:p>
          <a:p>
            <a:pPr marL="914400" lvl="1" indent="-457200">
              <a:buFont typeface="+mj-lt"/>
              <a:buAutoNum type="arabicPeriod"/>
            </a:pPr>
            <a:endParaRPr lang="nl-BE" sz="3200" dirty="0" smtClean="0"/>
          </a:p>
          <a:p>
            <a:pPr marL="914400" lvl="1" indent="-457200">
              <a:buFont typeface="+mj-lt"/>
              <a:buAutoNum type="arabicPeriod"/>
            </a:pPr>
            <a:r>
              <a:rPr lang="nl-BE" sz="3200" dirty="0" smtClean="0"/>
              <a:t>Exploreren</a:t>
            </a:r>
          </a:p>
          <a:p>
            <a:pPr marL="914400" lvl="1" indent="-457200">
              <a:buFont typeface="+mj-lt"/>
              <a:buAutoNum type="arabicPeriod"/>
            </a:pPr>
            <a:endParaRPr lang="nl-BE" sz="3200" dirty="0" smtClean="0"/>
          </a:p>
          <a:p>
            <a:pPr marL="914400" lvl="1" indent="-457200">
              <a:buFont typeface="+mj-lt"/>
              <a:buAutoNum type="arabicPeriod"/>
            </a:pPr>
            <a:r>
              <a:rPr lang="nl-BE" sz="3200" dirty="0" smtClean="0"/>
              <a:t>Convergeren</a:t>
            </a:r>
            <a:endParaRPr lang="nl-BE" sz="3200" dirty="0"/>
          </a:p>
          <a:p>
            <a:pPr marL="457200" lvl="1" indent="0">
              <a:buNone/>
            </a:pPr>
            <a:endParaRPr lang="nl-BE" dirty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0461" y="1703759"/>
            <a:ext cx="4736339" cy="2404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009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Het afronden</a:t>
            </a:r>
            <a:br>
              <a:rPr lang="nl-BE" b="1" dirty="0" smtClean="0">
                <a:solidFill>
                  <a:srgbClr val="FF0000"/>
                </a:solidFill>
              </a:rPr>
            </a:b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417637"/>
            <a:ext cx="8229600" cy="4558159"/>
          </a:xfrm>
        </p:spPr>
        <p:txBody>
          <a:bodyPr>
            <a:normAutofit/>
          </a:bodyPr>
          <a:lstStyle/>
          <a:p>
            <a:pPr marL="914400" lvl="1" indent="-457200">
              <a:buFont typeface="+mj-lt"/>
              <a:buAutoNum type="arabicPeriod"/>
            </a:pPr>
            <a:r>
              <a:rPr lang="nl-BE" sz="3200" dirty="0" smtClean="0"/>
              <a:t>Vastleggen</a:t>
            </a:r>
          </a:p>
          <a:p>
            <a:pPr marL="914400" lvl="1" indent="-457200">
              <a:buFont typeface="+mj-lt"/>
              <a:buAutoNum type="arabicPeriod"/>
            </a:pPr>
            <a:endParaRPr lang="nl-BE" sz="3200" dirty="0"/>
          </a:p>
          <a:p>
            <a:pPr marL="914400" lvl="1" indent="-457200">
              <a:buFont typeface="+mj-lt"/>
              <a:buAutoNum type="arabicPeriod"/>
            </a:pPr>
            <a:r>
              <a:rPr lang="nl-BE" sz="3200" dirty="0" smtClean="0"/>
              <a:t>Besluiten</a:t>
            </a:r>
          </a:p>
          <a:p>
            <a:pPr marL="914400" lvl="1" indent="-457200">
              <a:buFont typeface="+mj-lt"/>
              <a:buAutoNum type="arabicPeriod"/>
            </a:pPr>
            <a:endParaRPr lang="nl-BE" sz="3200" dirty="0"/>
          </a:p>
          <a:p>
            <a:pPr marL="914400" lvl="1" indent="-457200">
              <a:buFont typeface="+mj-lt"/>
              <a:buAutoNum type="arabicPeriod"/>
            </a:pPr>
            <a:r>
              <a:rPr lang="nl-BE" sz="3200" dirty="0"/>
              <a:t>Opvolgen</a:t>
            </a:r>
          </a:p>
        </p:txBody>
      </p:sp>
    </p:spTree>
    <p:extLst>
      <p:ext uri="{BB962C8B-B14F-4D97-AF65-F5344CB8AC3E}">
        <p14:creationId xmlns:p14="http://schemas.microsoft.com/office/powerpoint/2010/main" val="15925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b="1" dirty="0" smtClean="0">
                <a:solidFill>
                  <a:srgbClr val="FF0000"/>
                </a:solidFill>
              </a:rPr>
              <a:t>Het zoeken naar de gulden middenweg</a:t>
            </a:r>
            <a:br>
              <a:rPr lang="nl-BE" b="1" dirty="0" smtClean="0">
                <a:solidFill>
                  <a:srgbClr val="FF0000"/>
                </a:solidFill>
              </a:rPr>
            </a:b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132114"/>
            <a:ext cx="8229600" cy="4994049"/>
          </a:xfrm>
        </p:spPr>
        <p:txBody>
          <a:bodyPr>
            <a:normAutofit lnSpcReduction="10000"/>
          </a:bodyPr>
          <a:lstStyle/>
          <a:p>
            <a:pPr marL="457200" lvl="1" indent="0">
              <a:buNone/>
            </a:pPr>
            <a:r>
              <a:rPr lang="nl-BE" b="1" dirty="0" smtClean="0"/>
              <a:t>Dilemma’s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 smtClean="0"/>
              <a:t>Probleem</a:t>
            </a:r>
            <a:r>
              <a:rPr lang="nl-BE" dirty="0"/>
              <a:t>			 </a:t>
            </a:r>
            <a:r>
              <a:rPr lang="nl-BE" dirty="0" smtClean="0"/>
              <a:t>↔	Oplossing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 smtClean="0"/>
              <a:t>Proces				</a:t>
            </a:r>
            <a:r>
              <a:rPr lang="nl-BE" dirty="0"/>
              <a:t> </a:t>
            </a:r>
            <a:r>
              <a:rPr lang="nl-BE" dirty="0" smtClean="0"/>
              <a:t>↔	Inhoud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/>
              <a:t>Loslaten			 </a:t>
            </a:r>
            <a:r>
              <a:rPr lang="nl-BE" dirty="0" smtClean="0"/>
              <a:t>↔	Controleren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/>
              <a:t>Geduld				 </a:t>
            </a:r>
            <a:r>
              <a:rPr lang="nl-BE" dirty="0" smtClean="0"/>
              <a:t>↔	Haast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/>
              <a:t>Luisteren			 </a:t>
            </a:r>
            <a:r>
              <a:rPr lang="nl-BE" dirty="0" smtClean="0"/>
              <a:t>↔	Praten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/>
              <a:t>Voortgang			 </a:t>
            </a:r>
            <a:r>
              <a:rPr lang="nl-BE" dirty="0" smtClean="0"/>
              <a:t>↔	Stilstand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/>
              <a:t>Mogelijkheid		 </a:t>
            </a:r>
            <a:r>
              <a:rPr lang="nl-BE" dirty="0" smtClean="0"/>
              <a:t>↔	Mening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/>
              <a:t>Reflex				 </a:t>
            </a:r>
            <a:r>
              <a:rPr lang="nl-BE" dirty="0" smtClean="0"/>
              <a:t>↔	Reflectie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/>
              <a:t>Ervaren			 </a:t>
            </a:r>
            <a:r>
              <a:rPr lang="nl-BE" dirty="0" smtClean="0"/>
              <a:t>↔	Routineus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/>
              <a:t>Analyse			 </a:t>
            </a:r>
            <a:r>
              <a:rPr lang="nl-BE" dirty="0" smtClean="0"/>
              <a:t>↔	Actie</a:t>
            </a:r>
          </a:p>
          <a:p>
            <a:pPr marL="914400" lvl="1" indent="-457200">
              <a:buFont typeface="+mj-lt"/>
              <a:buAutoNum type="arabicPeriod"/>
            </a:pPr>
            <a:r>
              <a:rPr lang="nl-BE" dirty="0"/>
              <a:t>Onafhankelijk		 </a:t>
            </a:r>
            <a:r>
              <a:rPr lang="nl-BE" dirty="0" smtClean="0"/>
              <a:t>↔	Partij</a:t>
            </a:r>
            <a:endParaRPr lang="nl-BE" dirty="0"/>
          </a:p>
        </p:txBody>
      </p:sp>
      <p:sp>
        <p:nvSpPr>
          <p:cNvPr id="11" name="Tekstvak 10"/>
          <p:cNvSpPr txBox="1"/>
          <p:nvPr/>
        </p:nvSpPr>
        <p:spPr>
          <a:xfrm>
            <a:off x="773795" y="6165812"/>
            <a:ext cx="1847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200" dirty="0" smtClean="0"/>
              <a:t>Gert van der Kolk, 2015</a:t>
            </a:r>
            <a:endParaRPr lang="nl-BE" sz="1200" dirty="0"/>
          </a:p>
        </p:txBody>
      </p:sp>
    </p:spTree>
    <p:extLst>
      <p:ext uri="{BB962C8B-B14F-4D97-AF65-F5344CB8AC3E}">
        <p14:creationId xmlns:p14="http://schemas.microsoft.com/office/powerpoint/2010/main" val="1241266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 dirty="0" smtClean="0"/>
          </a:p>
          <a:p>
            <a:endParaRPr lang="nl-BE" dirty="0"/>
          </a:p>
          <a:p>
            <a:pPr marL="0" indent="0" algn="ctr">
              <a:buNone/>
            </a:pPr>
            <a:r>
              <a:rPr lang="nl-BE" sz="3200" b="1" dirty="0" smtClean="0">
                <a:solidFill>
                  <a:srgbClr val="FF0000"/>
                </a:solidFill>
              </a:rPr>
              <a:t>Omgaan met </a:t>
            </a:r>
            <a:r>
              <a:rPr lang="nl-BE" sz="3200" b="1" dirty="0" smtClean="0">
                <a:solidFill>
                  <a:srgbClr val="FF0000"/>
                </a:solidFill>
              </a:rPr>
              <a:t>fusie</a:t>
            </a:r>
            <a:endParaRPr lang="nl-BE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753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Factoren die de binding met de fusieorganisatie mee bepalen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nl-BE" sz="3200" dirty="0" smtClean="0"/>
              <a:t>Noodzaak</a:t>
            </a:r>
          </a:p>
          <a:p>
            <a:pPr marL="457200" indent="-457200">
              <a:buFont typeface="+mj-lt"/>
              <a:buAutoNum type="arabicPeriod"/>
            </a:pPr>
            <a:r>
              <a:rPr lang="nl-BE" sz="3200" dirty="0" smtClean="0"/>
              <a:t>Succes</a:t>
            </a:r>
          </a:p>
          <a:p>
            <a:pPr marL="457200" indent="-457200">
              <a:buFont typeface="+mj-lt"/>
              <a:buAutoNum type="arabicPeriod"/>
            </a:pPr>
            <a:r>
              <a:rPr lang="nl-BE" sz="3200" dirty="0" smtClean="0"/>
              <a:t>Communicatie en inspraak</a:t>
            </a:r>
          </a:p>
          <a:p>
            <a:pPr marL="457200" indent="-457200">
              <a:buFont typeface="+mj-lt"/>
              <a:buAutoNum type="arabicPeriod"/>
            </a:pPr>
            <a:r>
              <a:rPr lang="nl-BE" sz="3200" dirty="0" smtClean="0"/>
              <a:t>Representatie van de vroeger organisatie</a:t>
            </a:r>
          </a:p>
          <a:p>
            <a:pPr marL="457200" indent="-457200">
              <a:buFont typeface="+mj-lt"/>
              <a:buAutoNum type="arabicPeriod"/>
            </a:pPr>
            <a:r>
              <a:rPr lang="nl-BE" sz="3200" dirty="0" smtClean="0"/>
              <a:t>Rechtvaardigheid</a:t>
            </a:r>
          </a:p>
          <a:p>
            <a:pPr marL="457200" indent="-457200">
              <a:buFont typeface="+mj-lt"/>
              <a:buAutoNum type="arabicPeriod"/>
            </a:pPr>
            <a:r>
              <a:rPr lang="nl-BE" sz="3200" dirty="0" smtClean="0"/>
              <a:t>Vertrouwen in de fusieorganisatie</a:t>
            </a:r>
          </a:p>
          <a:p>
            <a:pPr marL="457200" indent="-457200">
              <a:buFont typeface="+mj-lt"/>
              <a:buAutoNum type="arabicPeriod"/>
            </a:pPr>
            <a:r>
              <a:rPr lang="nl-BE" sz="3200" dirty="0" err="1" smtClean="0"/>
              <a:t>Jobzekerheid</a:t>
            </a:r>
            <a:endParaRPr lang="nl-BE" sz="3200" dirty="0" smtClean="0"/>
          </a:p>
          <a:p>
            <a:pPr marL="457200" indent="-457200">
              <a:buFont typeface="+mj-lt"/>
              <a:buAutoNum type="arabicPeriod"/>
            </a:pPr>
            <a:endParaRPr lang="nl-BE" sz="3200" dirty="0"/>
          </a:p>
          <a:p>
            <a:pPr marL="0" indent="0">
              <a:buNone/>
            </a:pPr>
            <a:r>
              <a:rPr lang="nl-BE" sz="1900" dirty="0" smtClean="0"/>
              <a:t>Van Raes, </a:t>
            </a:r>
            <a:r>
              <a:rPr lang="nl-BE" sz="1900" dirty="0" err="1" smtClean="0"/>
              <a:t>Vanbeselaere</a:t>
            </a:r>
            <a:r>
              <a:rPr lang="nl-BE" sz="1900" dirty="0" smtClean="0"/>
              <a:t>, 2009</a:t>
            </a:r>
          </a:p>
          <a:p>
            <a:pPr marL="0" indent="0">
              <a:buNone/>
            </a:pPr>
            <a:endParaRPr lang="nl-BE" dirty="0" smtClean="0"/>
          </a:p>
        </p:txBody>
      </p:sp>
    </p:spTree>
    <p:extLst>
      <p:ext uri="{BB962C8B-B14F-4D97-AF65-F5344CB8AC3E}">
        <p14:creationId xmlns:p14="http://schemas.microsoft.com/office/powerpoint/2010/main" val="276874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Factoren die de binding met de fusieorganisatie mee bepalen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49085"/>
          </a:xfrm>
        </p:spPr>
        <p:txBody>
          <a:bodyPr>
            <a:normAutofit fontScale="625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nl-BE" sz="3800" b="1" dirty="0" smtClean="0"/>
              <a:t>Hoe noodzakelijk vinden de personeelsleden de fusie?</a:t>
            </a:r>
          </a:p>
          <a:p>
            <a:pPr marL="857250" lvl="1" indent="-457200">
              <a:buFont typeface="Courier New" panose="02070309020205020404" pitchFamily="49" charset="0"/>
              <a:buChar char="o"/>
            </a:pPr>
            <a:r>
              <a:rPr lang="nl-BE" sz="3800" dirty="0" smtClean="0"/>
              <a:t>Fuseer alleen als daar heel goede redenen voor zijn en maak de noodzaak van de fusie voor de personeelsleden duidelijk.</a:t>
            </a:r>
          </a:p>
          <a:p>
            <a:pPr marL="400050" lvl="1" indent="0">
              <a:buNone/>
            </a:pPr>
            <a:endParaRPr lang="nl-BE" sz="3800" dirty="0" smtClean="0"/>
          </a:p>
          <a:p>
            <a:pPr marL="457200" indent="-457200">
              <a:buFont typeface="+mj-lt"/>
              <a:buAutoNum type="arabicPeriod"/>
            </a:pPr>
            <a:r>
              <a:rPr lang="nl-BE" sz="3800" b="1" dirty="0" smtClean="0"/>
              <a:t>Hoe succesrijk wordt de fusieorganisatie gepercipieerd?</a:t>
            </a:r>
          </a:p>
          <a:p>
            <a:pPr marL="857250" lvl="1" indent="-457200">
              <a:buFont typeface="Courier New" panose="02070309020205020404" pitchFamily="49" charset="0"/>
              <a:buChar char="o"/>
            </a:pPr>
            <a:r>
              <a:rPr lang="nl-BE" sz="3800" dirty="0" smtClean="0"/>
              <a:t>Zorg ervoor dat de interne en externe werking vlot verloopt.</a:t>
            </a:r>
          </a:p>
          <a:p>
            <a:pPr marL="400050" lvl="1" indent="0">
              <a:buNone/>
            </a:pPr>
            <a:endParaRPr lang="nl-BE" sz="3800" dirty="0" smtClean="0"/>
          </a:p>
          <a:p>
            <a:pPr marL="457200" indent="-457200">
              <a:buFont typeface="+mj-lt"/>
              <a:buAutoNum type="arabicPeriod"/>
            </a:pPr>
            <a:r>
              <a:rPr lang="nl-BE" sz="3800" b="1" dirty="0" smtClean="0"/>
              <a:t>Hoe verlopen de communicatie en de inspraak tijdens de fusie?</a:t>
            </a:r>
          </a:p>
          <a:p>
            <a:pPr marL="857250" lvl="1" indent="-457200">
              <a:buFont typeface="Courier New" panose="02070309020205020404" pitchFamily="49" charset="0"/>
              <a:buChar char="o"/>
            </a:pPr>
            <a:r>
              <a:rPr lang="nl-BE" sz="3800" dirty="0" smtClean="0"/>
              <a:t>Communiceer duidelijk en regelmatig, luister naar het personeel en hou in de mate van het mogelijke rekening met hun opmerkingen.</a:t>
            </a:r>
          </a:p>
          <a:p>
            <a:pPr marL="457200" indent="-457200">
              <a:buFont typeface="+mj-lt"/>
              <a:buAutoNum type="arabicPeriod"/>
            </a:pPr>
            <a:endParaRPr lang="nl-BE" sz="3200" dirty="0" smtClean="0"/>
          </a:p>
          <a:p>
            <a:pPr marL="0" indent="0">
              <a:buNone/>
            </a:pPr>
            <a:endParaRPr lang="nl-BE" dirty="0" smtClean="0"/>
          </a:p>
        </p:txBody>
      </p:sp>
    </p:spTree>
    <p:extLst>
      <p:ext uri="{BB962C8B-B14F-4D97-AF65-F5344CB8AC3E}">
        <p14:creationId xmlns:p14="http://schemas.microsoft.com/office/powerpoint/2010/main" val="112014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Factoren die de binding met de fusieorganisatie mee bepalen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49085"/>
          </a:xfrm>
        </p:spPr>
        <p:txBody>
          <a:bodyPr>
            <a:normAutofit fontScale="62500" lnSpcReduction="20000"/>
          </a:bodyPr>
          <a:lstStyle/>
          <a:p>
            <a:pPr marL="457200" indent="-457200">
              <a:buFont typeface="+mj-lt"/>
              <a:buAutoNum type="arabicPeriod" startAt="4"/>
            </a:pPr>
            <a:r>
              <a:rPr lang="nl-BE" sz="3800" b="1" dirty="0" smtClean="0"/>
              <a:t>Hoe sterk herkent men de eigen vroegere organisatie in de fusieorganisatie?</a:t>
            </a:r>
          </a:p>
          <a:p>
            <a:pPr marL="971550" lvl="1" indent="-571500">
              <a:buFont typeface="Courier New" panose="02070309020205020404" pitchFamily="49" charset="0"/>
              <a:buChar char="o"/>
            </a:pPr>
            <a:r>
              <a:rPr lang="nl-BE" sz="3800" dirty="0" smtClean="0"/>
              <a:t>Benadruk </a:t>
            </a:r>
            <a:r>
              <a:rPr lang="nl-BE" sz="3800" dirty="0"/>
              <a:t>dat de fusieorganisatie verder bouwt op de vroegere organisatie.</a:t>
            </a:r>
          </a:p>
          <a:p>
            <a:pPr marL="457200" indent="-457200">
              <a:buFont typeface="+mj-lt"/>
              <a:buAutoNum type="arabicPeriod" startAt="4"/>
            </a:pPr>
            <a:endParaRPr lang="nl-BE" sz="3800" b="1" dirty="0" smtClean="0"/>
          </a:p>
          <a:p>
            <a:pPr marL="457200" indent="-457200">
              <a:buFont typeface="+mj-lt"/>
              <a:buAutoNum type="arabicPeriod" startAt="4"/>
            </a:pPr>
            <a:r>
              <a:rPr lang="nl-BE" sz="3800" b="1" dirty="0"/>
              <a:t>Hoe rechtvaardig wordt de fusieorganisatie ervaren?</a:t>
            </a:r>
          </a:p>
          <a:p>
            <a:pPr marL="857250" lvl="1" indent="-457200">
              <a:buFont typeface="Courier New" panose="02070309020205020404" pitchFamily="49" charset="0"/>
              <a:buChar char="o"/>
            </a:pPr>
            <a:r>
              <a:rPr lang="nl-BE" sz="3800" dirty="0" smtClean="0"/>
              <a:t>Verantwoord </a:t>
            </a:r>
            <a:r>
              <a:rPr lang="nl-BE" sz="3800" dirty="0" smtClean="0"/>
              <a:t>duidelijk waarom beslissingen zijn genomen en volg strikt de afspraken en procedures.</a:t>
            </a:r>
          </a:p>
          <a:p>
            <a:pPr marL="400050" lvl="1" indent="0">
              <a:buNone/>
            </a:pPr>
            <a:endParaRPr lang="nl-BE" sz="3800" dirty="0" smtClean="0"/>
          </a:p>
          <a:p>
            <a:pPr marL="457200" indent="-457200">
              <a:buFont typeface="+mj-lt"/>
              <a:buAutoNum type="arabicPeriod" startAt="4"/>
            </a:pPr>
            <a:r>
              <a:rPr lang="nl-BE" sz="3800" b="1" dirty="0" smtClean="0"/>
              <a:t>In welke mate wordt het wantrouwen tegenover de fusiepartner beperkt, ook bij de overgenomen fusiepartner?</a:t>
            </a:r>
          </a:p>
          <a:p>
            <a:pPr marL="857250" lvl="1" indent="-457200">
              <a:buFont typeface="Courier New" panose="02070309020205020404" pitchFamily="49" charset="0"/>
              <a:buChar char="o"/>
            </a:pPr>
            <a:r>
              <a:rPr lang="nl-BE" sz="3800" dirty="0" smtClean="0"/>
              <a:t>Beperk </a:t>
            </a:r>
            <a:r>
              <a:rPr lang="nl-BE" sz="3800" dirty="0" err="1" smtClean="0"/>
              <a:t>ingroepsprojectie</a:t>
            </a:r>
            <a:r>
              <a:rPr lang="nl-BE" sz="3800" dirty="0" smtClean="0"/>
              <a:t> en wantrouwen</a:t>
            </a:r>
          </a:p>
          <a:p>
            <a:pPr marL="457200" indent="-457200">
              <a:buFont typeface="+mj-lt"/>
              <a:buAutoNum type="arabicPeriod" startAt="4"/>
            </a:pPr>
            <a:endParaRPr lang="nl-BE" sz="3200" dirty="0" smtClean="0"/>
          </a:p>
          <a:p>
            <a:pPr marL="0" indent="0">
              <a:buNone/>
            </a:pPr>
            <a:endParaRPr lang="nl-BE" dirty="0" smtClean="0"/>
          </a:p>
        </p:txBody>
      </p:sp>
    </p:spTree>
    <p:extLst>
      <p:ext uri="{BB962C8B-B14F-4D97-AF65-F5344CB8AC3E}">
        <p14:creationId xmlns:p14="http://schemas.microsoft.com/office/powerpoint/2010/main" val="173327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>
                <a:solidFill>
                  <a:srgbClr val="FF0000"/>
                </a:solidFill>
              </a:rPr>
              <a:t>Factoren die de binding met de fusieorganisatie mee bepalen</a:t>
            </a:r>
            <a:endParaRPr lang="nl-BE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7"/>
            </a:pPr>
            <a:r>
              <a:rPr lang="nl-BE" b="1" dirty="0" smtClean="0"/>
              <a:t>In welke mate wordt de </a:t>
            </a:r>
            <a:r>
              <a:rPr lang="nl-BE" b="1" dirty="0" err="1" smtClean="0"/>
              <a:t>jobonzekerheid</a:t>
            </a:r>
            <a:r>
              <a:rPr lang="nl-BE" b="1" dirty="0" smtClean="0"/>
              <a:t> beperkt en evolueert functie in de goede richting?</a:t>
            </a:r>
            <a:endParaRPr lang="nl-BE" b="1" dirty="0"/>
          </a:p>
          <a:p>
            <a:pPr marL="857250" lvl="1" indent="-457200">
              <a:buFont typeface="Courier New" panose="02070309020205020404" pitchFamily="49" charset="0"/>
              <a:buChar char="o"/>
            </a:pPr>
            <a:r>
              <a:rPr lang="nl-BE" dirty="0" smtClean="0"/>
              <a:t>Beperk de </a:t>
            </a:r>
            <a:r>
              <a:rPr lang="nl-BE" dirty="0" err="1" smtClean="0"/>
              <a:t>jobonzekerheid</a:t>
            </a:r>
            <a:r>
              <a:rPr lang="nl-BE" dirty="0" smtClean="0"/>
              <a:t> en maak concreet hoe de functie van de werknemer zal evolueren.</a:t>
            </a:r>
            <a:endParaRPr lang="nl-BE" dirty="0"/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73302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1" dirty="0" smtClean="0">
                <a:solidFill>
                  <a:srgbClr val="FF0000"/>
                </a:solidFill>
              </a:rPr>
              <a:t>Bronnen</a:t>
            </a:r>
            <a:endParaRPr lang="nl-BE" b="1" dirty="0">
              <a:solidFill>
                <a:srgbClr val="FF0000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32420"/>
          </a:xfrm>
        </p:spPr>
        <p:txBody>
          <a:bodyPr>
            <a:normAutofit/>
          </a:bodyPr>
          <a:lstStyle/>
          <a:p>
            <a:r>
              <a:rPr lang="nl-BE" dirty="0" smtClean="0"/>
              <a:t>van der Kolk, G., Dries, M-J., </a:t>
            </a:r>
            <a:r>
              <a:rPr lang="nl-BE" b="1" dirty="0" smtClean="0"/>
              <a:t>Draagvlak en draagkracht</a:t>
            </a:r>
            <a:r>
              <a:rPr lang="nl-BE" dirty="0" smtClean="0"/>
              <a:t>, Besturen van complexe vraagstukken met procesmanagement, Koninklijke Van Gorcum, Assen, 2015</a:t>
            </a:r>
          </a:p>
          <a:p>
            <a:endParaRPr lang="nl-BE" dirty="0" smtClean="0"/>
          </a:p>
          <a:p>
            <a:r>
              <a:rPr lang="nl-BE" dirty="0" smtClean="0"/>
              <a:t>Van den Boom, P., de Roode, P., </a:t>
            </a:r>
            <a:r>
              <a:rPr lang="nl-BE" b="1" dirty="0" smtClean="0"/>
              <a:t>Theatervoorstellingen in organisaties</a:t>
            </a:r>
            <a:r>
              <a:rPr lang="nl-BE" dirty="0" smtClean="0"/>
              <a:t>, Interventies voor interne veranderaars, Mijnmanagementboek.nl, 2015 </a:t>
            </a:r>
          </a:p>
          <a:p>
            <a:endParaRPr lang="nl-BE" dirty="0" smtClean="0"/>
          </a:p>
          <a:p>
            <a:r>
              <a:rPr lang="nl-BE" dirty="0"/>
              <a:t>Van Raes, J., </a:t>
            </a:r>
            <a:r>
              <a:rPr lang="nl-BE" dirty="0" err="1"/>
              <a:t>Vanbeselaere</a:t>
            </a:r>
            <a:r>
              <a:rPr lang="nl-BE" dirty="0"/>
              <a:t>, N., De Witte, H., Boen, F., </a:t>
            </a:r>
            <a:r>
              <a:rPr lang="nl-BE" b="1" dirty="0"/>
              <a:t>Het recept voor een succesvolle fusie</a:t>
            </a:r>
            <a:r>
              <a:rPr lang="nl-BE" dirty="0"/>
              <a:t>, De cruciale rol van organisatiebinding, Eerste druk, </a:t>
            </a:r>
            <a:r>
              <a:rPr lang="nl-BE" dirty="0" err="1"/>
              <a:t>Acco</a:t>
            </a:r>
            <a:r>
              <a:rPr lang="nl-BE" dirty="0"/>
              <a:t>, Leuven, </a:t>
            </a:r>
            <a:r>
              <a:rPr lang="nl-BE" dirty="0" smtClean="0"/>
              <a:t>2009</a:t>
            </a:r>
          </a:p>
          <a:p>
            <a:pPr marL="0" indent="0">
              <a:buNone/>
            </a:pPr>
            <a:endParaRPr lang="nl-BE" dirty="0"/>
          </a:p>
          <a:p>
            <a:endParaRPr lang="nl-BE" dirty="0"/>
          </a:p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9949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RANCHTO" val="257"/>
  <p:tag name="HOTSPOTTYPE" val="DefinedInNavigator"/>
  <p:tag name="DEFINEDINNAVIGATOR" val="True"/>
</p:tagLst>
</file>

<file path=ppt/theme/theme1.xml><?xml version="1.0" encoding="utf-8"?>
<a:theme xmlns:a="http://schemas.openxmlformats.org/drawingml/2006/main" name="sjabloon VIVES_2013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Words>542</Words>
  <Application>Microsoft Office PowerPoint</Application>
  <PresentationFormat>Diavoorstelling (4:3)</PresentationFormat>
  <Paragraphs>137</Paragraphs>
  <Slides>17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17</vt:i4>
      </vt:variant>
    </vt:vector>
  </HeadingPairs>
  <TitlesOfParts>
    <vt:vector size="22" baseType="lpstr">
      <vt:lpstr>Arial</vt:lpstr>
      <vt:lpstr>Calibri</vt:lpstr>
      <vt:lpstr>Courier New</vt:lpstr>
      <vt:lpstr>Times New Roman</vt:lpstr>
      <vt:lpstr>sjabloon VIVES_2013</vt:lpstr>
      <vt:lpstr>Omgaan met complexe vraagstukken in een fusiecontext  </vt:lpstr>
      <vt:lpstr>PowerPoint-presentatie</vt:lpstr>
      <vt:lpstr>Gestandaardiseerd processen</vt:lpstr>
      <vt:lpstr>Procesverloop van complexe vraagstukken</vt:lpstr>
      <vt:lpstr>Complexe vraagstukken </vt:lpstr>
      <vt:lpstr>Kenmerken van complexe vraagstukken </vt:lpstr>
      <vt:lpstr>Processtappen bij complexe vraagstukken</vt:lpstr>
      <vt:lpstr>De context </vt:lpstr>
      <vt:lpstr>Het proces </vt:lpstr>
      <vt:lpstr>Het afronden </vt:lpstr>
      <vt:lpstr>Het zoeken naar de gulden middenweg </vt:lpstr>
      <vt:lpstr>PowerPoint-presentatie</vt:lpstr>
      <vt:lpstr>Factoren die de binding met de fusieorganisatie mee bepalen</vt:lpstr>
      <vt:lpstr>Factoren die de binding met de fusieorganisatie mee bepalen</vt:lpstr>
      <vt:lpstr>Factoren die de binding met de fusieorganisatie mee bepalen</vt:lpstr>
      <vt:lpstr>Factoren die de binding met de fusieorganisatie mee bepalen</vt:lpstr>
      <vt:lpstr>Bronnen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Bart Dhaenens en Serge Schroef</dc:creator>
  <cp:lastModifiedBy>Michel Maricau</cp:lastModifiedBy>
  <cp:revision>440</cp:revision>
  <cp:lastPrinted>2015-11-18T14:03:10Z</cp:lastPrinted>
  <dcterms:created xsi:type="dcterms:W3CDTF">2011-07-05T13:03:35Z</dcterms:created>
  <dcterms:modified xsi:type="dcterms:W3CDTF">2017-11-19T18:35:40Z</dcterms:modified>
</cp:coreProperties>
</file>