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4"/>
  </p:notesMasterIdLst>
  <p:handoutMasterIdLst>
    <p:handoutMasterId r:id="rId115"/>
  </p:handoutMasterIdLst>
  <p:sldIdLst>
    <p:sldId id="257" r:id="rId2"/>
    <p:sldId id="268" r:id="rId3"/>
    <p:sldId id="261" r:id="rId4"/>
    <p:sldId id="535" r:id="rId5"/>
    <p:sldId id="540" r:id="rId6"/>
    <p:sldId id="551" r:id="rId7"/>
    <p:sldId id="552" r:id="rId8"/>
    <p:sldId id="555" r:id="rId9"/>
    <p:sldId id="556" r:id="rId10"/>
    <p:sldId id="557" r:id="rId11"/>
    <p:sldId id="604" r:id="rId12"/>
    <p:sldId id="558" r:id="rId13"/>
    <p:sldId id="560" r:id="rId14"/>
    <p:sldId id="559" r:id="rId15"/>
    <p:sldId id="561" r:id="rId16"/>
    <p:sldId id="562" r:id="rId17"/>
    <p:sldId id="563" r:id="rId18"/>
    <p:sldId id="564" r:id="rId19"/>
    <p:sldId id="565" r:id="rId20"/>
    <p:sldId id="566" r:id="rId21"/>
    <p:sldId id="567" r:id="rId22"/>
    <p:sldId id="568" r:id="rId23"/>
    <p:sldId id="569" r:id="rId24"/>
    <p:sldId id="570" r:id="rId25"/>
    <p:sldId id="582" r:id="rId26"/>
    <p:sldId id="583" r:id="rId27"/>
    <p:sldId id="584" r:id="rId28"/>
    <p:sldId id="585" r:id="rId29"/>
    <p:sldId id="586" r:id="rId30"/>
    <p:sldId id="573" r:id="rId31"/>
    <p:sldId id="571" r:id="rId32"/>
    <p:sldId id="572" r:id="rId33"/>
    <p:sldId id="575" r:id="rId34"/>
    <p:sldId id="574" r:id="rId35"/>
    <p:sldId id="576" r:id="rId36"/>
    <p:sldId id="577" r:id="rId37"/>
    <p:sldId id="581" r:id="rId38"/>
    <p:sldId id="590" r:id="rId39"/>
    <p:sldId id="589" r:id="rId40"/>
    <p:sldId id="591" r:id="rId41"/>
    <p:sldId id="597" r:id="rId42"/>
    <p:sldId id="595" r:id="rId43"/>
    <p:sldId id="600" r:id="rId44"/>
    <p:sldId id="599" r:id="rId45"/>
    <p:sldId id="601" r:id="rId46"/>
    <p:sldId id="602" r:id="rId47"/>
    <p:sldId id="603" r:id="rId48"/>
    <p:sldId id="605" r:id="rId49"/>
    <p:sldId id="542" r:id="rId50"/>
    <p:sldId id="546" r:id="rId51"/>
    <p:sldId id="594" r:id="rId52"/>
    <p:sldId id="649" r:id="rId53"/>
    <p:sldId id="650" r:id="rId54"/>
    <p:sldId id="651" r:id="rId55"/>
    <p:sldId id="610" r:id="rId56"/>
    <p:sldId id="547" r:id="rId57"/>
    <p:sldId id="548" r:id="rId58"/>
    <p:sldId id="549" r:id="rId59"/>
    <p:sldId id="592" r:id="rId60"/>
    <p:sldId id="611" r:id="rId61"/>
    <p:sldId id="550" r:id="rId62"/>
    <p:sldId id="612" r:id="rId63"/>
    <p:sldId id="593" r:id="rId64"/>
    <p:sldId id="613" r:id="rId65"/>
    <p:sldId id="553" r:id="rId66"/>
    <p:sldId id="598" r:id="rId67"/>
    <p:sldId id="614" r:id="rId68"/>
    <p:sldId id="588" r:id="rId69"/>
    <p:sldId id="554" r:id="rId70"/>
    <p:sldId id="615" r:id="rId71"/>
    <p:sldId id="616" r:id="rId72"/>
    <p:sldId id="617" r:id="rId73"/>
    <p:sldId id="618" r:id="rId74"/>
    <p:sldId id="619" r:id="rId75"/>
    <p:sldId id="620" r:id="rId76"/>
    <p:sldId id="621" r:id="rId77"/>
    <p:sldId id="622" r:id="rId78"/>
    <p:sldId id="623" r:id="rId79"/>
    <p:sldId id="624" r:id="rId80"/>
    <p:sldId id="625" r:id="rId81"/>
    <p:sldId id="626" r:id="rId82"/>
    <p:sldId id="627" r:id="rId83"/>
    <p:sldId id="628" r:id="rId84"/>
    <p:sldId id="629" r:id="rId85"/>
    <p:sldId id="648" r:id="rId86"/>
    <p:sldId id="647" r:id="rId87"/>
    <p:sldId id="630" r:id="rId88"/>
    <p:sldId id="631" r:id="rId89"/>
    <p:sldId id="632" r:id="rId90"/>
    <p:sldId id="633" r:id="rId91"/>
    <p:sldId id="634" r:id="rId92"/>
    <p:sldId id="635" r:id="rId93"/>
    <p:sldId id="636" r:id="rId94"/>
    <p:sldId id="637" r:id="rId95"/>
    <p:sldId id="638" r:id="rId96"/>
    <p:sldId id="639" r:id="rId97"/>
    <p:sldId id="579" r:id="rId98"/>
    <p:sldId id="587" r:id="rId99"/>
    <p:sldId id="640" r:id="rId100"/>
    <p:sldId id="596" r:id="rId101"/>
    <p:sldId id="641" r:id="rId102"/>
    <p:sldId id="642" r:id="rId103"/>
    <p:sldId id="643" r:id="rId104"/>
    <p:sldId id="652" r:id="rId105"/>
    <p:sldId id="653" r:id="rId106"/>
    <p:sldId id="644" r:id="rId107"/>
    <p:sldId id="645" r:id="rId108"/>
    <p:sldId id="646" r:id="rId109"/>
    <p:sldId id="606" r:id="rId110"/>
    <p:sldId id="544" r:id="rId111"/>
    <p:sldId id="497" r:id="rId112"/>
    <p:sldId id="607" r:id="rId1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7039"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E0D"/>
    <a:srgbClr val="010000"/>
    <a:srgbClr val="FF6600"/>
    <a:srgbClr val="990599"/>
    <a:srgbClr val="477C67"/>
    <a:srgbClr val="B2D0C4"/>
    <a:srgbClr val="990099"/>
    <a:srgbClr val="F8D088"/>
    <a:srgbClr val="352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ijl, gemiddeld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Stijl, gemiddeld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291" autoAdjust="0"/>
  </p:normalViewPr>
  <p:slideViewPr>
    <p:cSldViewPr>
      <p:cViewPr varScale="1">
        <p:scale>
          <a:sx n="64" d="100"/>
          <a:sy n="64" d="100"/>
        </p:scale>
        <p:origin x="1476" y="72"/>
      </p:cViewPr>
      <p:guideLst>
        <p:guide orient="horz" pos="2160"/>
        <p:guide pos="2880"/>
      </p:guideLst>
    </p:cSldViewPr>
  </p:slideViewPr>
  <p:outlineViewPr>
    <p:cViewPr>
      <p:scale>
        <a:sx n="33" d="100"/>
        <a:sy n="33" d="100"/>
      </p:scale>
      <p:origin x="0" y="-8394"/>
    </p:cViewPr>
  </p:outlineViewPr>
  <p:notesTextViewPr>
    <p:cViewPr>
      <p:scale>
        <a:sx n="1" d="1"/>
        <a:sy n="1" d="1"/>
      </p:scale>
      <p:origin x="0" y="0"/>
    </p:cViewPr>
  </p:notesTextViewPr>
  <p:sorterViewPr>
    <p:cViewPr varScale="1">
      <p:scale>
        <a:sx n="100" d="100"/>
        <a:sy n="100" d="100"/>
      </p:scale>
      <p:origin x="0" y="-8298"/>
    </p:cViewPr>
  </p:sorterViewPr>
  <p:notesViewPr>
    <p:cSldViewPr>
      <p:cViewPr varScale="1">
        <p:scale>
          <a:sx n="48" d="100"/>
          <a:sy n="48" d="100"/>
        </p:scale>
        <p:origin x="2940" y="60"/>
      </p:cViewPr>
      <p:guideLst>
        <p:guide orient="horz" pos="7039"/>
        <p:guide pos="2122"/>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19877"/>
            <a:ext cx="2919748" cy="1117194"/>
          </a:xfrm>
          <a:prstGeom prst="rect">
            <a:avLst/>
          </a:prstGeom>
        </p:spPr>
        <p:txBody>
          <a:bodyPr vert="horz" lIns="135715" tIns="67858" rIns="135715" bIns="67858" rtlCol="0"/>
          <a:lstStyle>
            <a:lvl1pPr algn="l">
              <a:defRPr sz="1800"/>
            </a:lvl1pPr>
          </a:lstStyle>
          <a:p>
            <a:r>
              <a:rPr lang="nl-BE" sz="1000" dirty="0">
                <a:latin typeface="Trebuchet MS" panose="020B0603020202020204" pitchFamily="34" charset="0"/>
              </a:rPr>
              <a:t>Scholengemeenschappen vanaf 2020</a:t>
            </a:r>
          </a:p>
        </p:txBody>
      </p:sp>
      <p:sp>
        <p:nvSpPr>
          <p:cNvPr id="3" name="Tijdelijke aanduiding voor datum 2"/>
          <p:cNvSpPr>
            <a:spLocks noGrp="1"/>
          </p:cNvSpPr>
          <p:nvPr>
            <p:ph type="dt" sz="quarter" idx="1"/>
          </p:nvPr>
        </p:nvSpPr>
        <p:spPr>
          <a:xfrm>
            <a:off x="3816574" y="1"/>
            <a:ext cx="2919748" cy="1117194"/>
          </a:xfrm>
          <a:prstGeom prst="rect">
            <a:avLst/>
          </a:prstGeom>
        </p:spPr>
        <p:txBody>
          <a:bodyPr vert="horz" lIns="135715" tIns="67858" rIns="135715" bIns="67858" rtlCol="0"/>
          <a:lstStyle>
            <a:lvl1pPr algn="r">
              <a:defRPr sz="1800"/>
            </a:lvl1pPr>
          </a:lstStyle>
          <a:p>
            <a:r>
              <a:rPr lang="nl-BE" sz="1000" dirty="0">
                <a:latin typeface="Trebuchet MS" panose="020B0603020202020204" pitchFamily="34" charset="0"/>
              </a:rPr>
              <a:t>mei 2019</a:t>
            </a:r>
          </a:p>
        </p:txBody>
      </p:sp>
      <p:sp>
        <p:nvSpPr>
          <p:cNvPr id="6" name="Tijdelijke aanduiding voor dianummer 5">
            <a:extLst>
              <a:ext uri="{FF2B5EF4-FFF2-40B4-BE49-F238E27FC236}">
                <a16:creationId xmlns:a16="http://schemas.microsoft.com/office/drawing/2014/main" id="{CCD78B19-CE8B-4D08-9DD3-66B279D35C08}"/>
              </a:ext>
            </a:extLst>
          </p:cNvPr>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055DC0A-DCBC-4B2D-88F4-D45A8E1958D6}" type="slidenum">
              <a:rPr lang="nl-BE" sz="1000" smtClean="0">
                <a:latin typeface="Trebuchet MS" panose="020B0603020202020204" pitchFamily="34" charset="0"/>
              </a:rPr>
              <a:t>‹nr.›</a:t>
            </a:fld>
            <a:endParaRPr lang="nl-BE" sz="1000">
              <a:latin typeface="Trebuchet MS" panose="020B0603020202020204" pitchFamily="34" charset="0"/>
            </a:endParaRPr>
          </a:p>
        </p:txBody>
      </p:sp>
      <p:sp>
        <p:nvSpPr>
          <p:cNvPr id="9" name="Tijdelijke aanduiding voor voettekst 8">
            <a:extLst>
              <a:ext uri="{FF2B5EF4-FFF2-40B4-BE49-F238E27FC236}">
                <a16:creationId xmlns:a16="http://schemas.microsoft.com/office/drawing/2014/main" id="{6A94A729-B91B-4C58-B600-A3BAB441789A}"/>
              </a:ext>
            </a:extLst>
          </p:cNvPr>
          <p:cNvSpPr>
            <a:spLocks noGrp="1"/>
          </p:cNvSpPr>
          <p:nvPr>
            <p:ph type="ftr" sz="quarter" idx="2"/>
          </p:nvPr>
        </p:nvSpPr>
        <p:spPr>
          <a:xfrm>
            <a:off x="0" y="9429750"/>
            <a:ext cx="3816574" cy="496888"/>
          </a:xfrm>
          <a:prstGeom prst="rect">
            <a:avLst/>
          </a:prstGeom>
        </p:spPr>
        <p:txBody>
          <a:bodyPr vert="horz" lIns="91440" tIns="45720" rIns="91440" bIns="45720" rtlCol="0" anchor="b"/>
          <a:lstStyle>
            <a:lvl1pPr algn="l">
              <a:defRPr sz="1200"/>
            </a:lvl1pPr>
          </a:lstStyle>
          <a:p>
            <a:r>
              <a:rPr lang="nl-BE"/>
              <a:t>Katholiek Onderwijs Vlaanderen</a:t>
            </a:r>
          </a:p>
        </p:txBody>
      </p:sp>
    </p:spTree>
    <p:extLst>
      <p:ext uri="{BB962C8B-B14F-4D97-AF65-F5344CB8AC3E}">
        <p14:creationId xmlns:p14="http://schemas.microsoft.com/office/powerpoint/2010/main" val="5395604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1"/>
            <a:ext cx="2919748" cy="1117194"/>
          </a:xfrm>
          <a:prstGeom prst="rect">
            <a:avLst/>
          </a:prstGeom>
        </p:spPr>
        <p:txBody>
          <a:bodyPr vert="horz" lIns="135715" tIns="67858" rIns="135715" bIns="67858" rtlCol="0"/>
          <a:lstStyle>
            <a:lvl1pPr algn="l">
              <a:defRPr sz="1800"/>
            </a:lvl1pPr>
          </a:lstStyle>
          <a:p>
            <a:r>
              <a:rPr lang="nl-BE"/>
              <a:t>Scholengemeenschappen vanaf 2020</a:t>
            </a:r>
          </a:p>
        </p:txBody>
      </p:sp>
      <p:sp>
        <p:nvSpPr>
          <p:cNvPr id="3" name="Tijdelijke aanduiding voor datum 2"/>
          <p:cNvSpPr>
            <a:spLocks noGrp="1"/>
          </p:cNvSpPr>
          <p:nvPr>
            <p:ph type="dt" idx="1"/>
          </p:nvPr>
        </p:nvSpPr>
        <p:spPr>
          <a:xfrm>
            <a:off x="3816574" y="1"/>
            <a:ext cx="2919748" cy="1117194"/>
          </a:xfrm>
          <a:prstGeom prst="rect">
            <a:avLst/>
          </a:prstGeom>
        </p:spPr>
        <p:txBody>
          <a:bodyPr vert="horz" lIns="135715" tIns="67858" rIns="135715" bIns="67858" rtlCol="0"/>
          <a:lstStyle>
            <a:lvl1pPr algn="r">
              <a:defRPr sz="1800"/>
            </a:lvl1pPr>
          </a:lstStyle>
          <a:p>
            <a:r>
              <a:rPr lang="nl-BE"/>
              <a:t>mei 2019</a:t>
            </a:r>
          </a:p>
        </p:txBody>
      </p:sp>
      <p:sp>
        <p:nvSpPr>
          <p:cNvPr id="4" name="Tijdelijke aanduiding voor dia-afbeelding 3"/>
          <p:cNvSpPr>
            <a:spLocks noGrp="1" noRot="1" noChangeAspect="1"/>
          </p:cNvSpPr>
          <p:nvPr>
            <p:ph type="sldImg" idx="2"/>
          </p:nvPr>
        </p:nvSpPr>
        <p:spPr>
          <a:xfrm>
            <a:off x="-2214563" y="1676400"/>
            <a:ext cx="11168063" cy="8377238"/>
          </a:xfrm>
          <a:prstGeom prst="rect">
            <a:avLst/>
          </a:prstGeom>
          <a:noFill/>
          <a:ln w="12700">
            <a:solidFill>
              <a:prstClr val="black"/>
            </a:solidFill>
          </a:ln>
        </p:spPr>
        <p:txBody>
          <a:bodyPr vert="horz" lIns="135715" tIns="67858" rIns="135715" bIns="67858" rtlCol="0" anchor="ctr"/>
          <a:lstStyle/>
          <a:p>
            <a:endParaRPr lang="nl-BE"/>
          </a:p>
        </p:txBody>
      </p:sp>
      <p:sp>
        <p:nvSpPr>
          <p:cNvPr id="5" name="Tijdelijke aanduiding voor notities 4"/>
          <p:cNvSpPr>
            <a:spLocks noGrp="1"/>
          </p:cNvSpPr>
          <p:nvPr>
            <p:ph type="body" sz="quarter" idx="3"/>
          </p:nvPr>
        </p:nvSpPr>
        <p:spPr>
          <a:xfrm>
            <a:off x="673789" y="10613340"/>
            <a:ext cx="5390304" cy="10054741"/>
          </a:xfrm>
          <a:prstGeom prst="rect">
            <a:avLst/>
          </a:prstGeom>
        </p:spPr>
        <p:txBody>
          <a:bodyPr vert="horz" lIns="135715" tIns="67858" rIns="135715" bIns="67858"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1" y="21222798"/>
            <a:ext cx="2919748" cy="1117194"/>
          </a:xfrm>
          <a:prstGeom prst="rect">
            <a:avLst/>
          </a:prstGeom>
        </p:spPr>
        <p:txBody>
          <a:bodyPr vert="horz" lIns="135715" tIns="67858" rIns="135715" bIns="67858" rtlCol="0" anchor="b"/>
          <a:lstStyle>
            <a:lvl1pPr algn="l">
              <a:defRPr sz="1800"/>
            </a:lvl1pPr>
          </a:lstStyle>
          <a:p>
            <a:r>
              <a:rPr lang="nl-BE"/>
              <a:t>Katholiek Onderwijs Vlaanderen</a:t>
            </a:r>
          </a:p>
        </p:txBody>
      </p:sp>
      <p:sp>
        <p:nvSpPr>
          <p:cNvPr id="7" name="Tijdelijke aanduiding voor dianummer 6"/>
          <p:cNvSpPr>
            <a:spLocks noGrp="1"/>
          </p:cNvSpPr>
          <p:nvPr>
            <p:ph type="sldNum" sz="quarter" idx="5"/>
          </p:nvPr>
        </p:nvSpPr>
        <p:spPr>
          <a:xfrm>
            <a:off x="3816574" y="21222798"/>
            <a:ext cx="2919748" cy="1117194"/>
          </a:xfrm>
          <a:prstGeom prst="rect">
            <a:avLst/>
          </a:prstGeom>
        </p:spPr>
        <p:txBody>
          <a:bodyPr vert="horz" lIns="135715" tIns="67858" rIns="135715" bIns="67858" rtlCol="0" anchor="b"/>
          <a:lstStyle>
            <a:lvl1pPr algn="r">
              <a:defRPr sz="1800"/>
            </a:lvl1pPr>
          </a:lstStyle>
          <a:p>
            <a:fld id="{94B5155E-4972-4CE7-B1DF-77F91BF7334B}" type="slidenum">
              <a:rPr lang="nl-BE" smtClean="0"/>
              <a:t>‹nr.›</a:t>
            </a:fld>
            <a:endParaRPr lang="nl-BE"/>
          </a:p>
        </p:txBody>
      </p:sp>
    </p:spTree>
    <p:extLst>
      <p:ext uri="{BB962C8B-B14F-4D97-AF65-F5344CB8AC3E}">
        <p14:creationId xmlns:p14="http://schemas.microsoft.com/office/powerpoint/2010/main" val="2315742096"/>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Vanavond veel informatie geven over de scholengemeenschapen vanaf 2020 en vertellen waar jullie nog meer informatie kunnen vinden</a:t>
            </a:r>
          </a:p>
          <a:p>
            <a:r>
              <a:rPr lang="nl-BE"/>
              <a:t>Deze </a:t>
            </a:r>
            <a:r>
              <a:rPr lang="nl-BE" err="1"/>
              <a:t>informatie-avond</a:t>
            </a:r>
            <a:r>
              <a:rPr lang="nl-BE"/>
              <a:t> wordt in de verschillend regio’s georganiseerd – hier in Hasselt hebben jullie de première.</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a:t>
            </a:fld>
            <a:endParaRPr lang="nl-BE"/>
          </a:p>
        </p:txBody>
      </p:sp>
      <p:sp>
        <p:nvSpPr>
          <p:cNvPr id="8" name="Tijdelijke aanduiding voor voettekst 7">
            <a:extLst>
              <a:ext uri="{FF2B5EF4-FFF2-40B4-BE49-F238E27FC236}">
                <a16:creationId xmlns:a16="http://schemas.microsoft.com/office/drawing/2014/main" id="{8F4241B5-D06C-4271-99EE-AFA16D3DD891}"/>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3085778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endParaRPr lang="nl-BE"/>
          </a:p>
          <a:p>
            <a:r>
              <a:rPr lang="nl-BE"/>
              <a:t>Een hele tijd hebben we gedacht dat er geen scholengemeenschappen meer zouden zijn vanaf 2020. Dat we te maken zouden krijgen met </a:t>
            </a:r>
            <a:r>
              <a:rPr lang="nl-BE" err="1"/>
              <a:t>SBK’s</a:t>
            </a:r>
            <a:r>
              <a:rPr lang="nl-BE"/>
              <a:t> en </a:t>
            </a:r>
            <a:r>
              <a:rPr lang="nl-BE" err="1"/>
              <a:t>VVS’en</a:t>
            </a:r>
            <a:r>
              <a:rPr lang="nl-BE"/>
              <a:t>, figuren die in het leven werden geroepen in de conceptnota BOS Bestuurlijke optimalisatie en schaalvergroting, conceptnota trouwens goedgekeurd door Vlaamse Regering in mei</a:t>
            </a:r>
            <a:r>
              <a:rPr lang="nl-BE" baseline="0"/>
              <a:t> 2016</a:t>
            </a:r>
            <a:r>
              <a:rPr lang="nl-BE"/>
              <a:t>.</a:t>
            </a:r>
            <a:endParaRPr lang="nl-BE">
              <a:cs typeface="Calibri"/>
            </a:endParaRPr>
          </a:p>
          <a:p>
            <a:endParaRPr lang="nl-BE"/>
          </a:p>
          <a:p>
            <a:r>
              <a:rPr lang="nl-BE"/>
              <a:t>Dat is dus niet het geval gebleken.  De scholengemeenschappen blijven verder bestaan ook na 2020. </a:t>
            </a:r>
          </a:p>
          <a:p>
            <a:endParaRPr lang="nl-BE">
              <a:cs typeface="Calibri"/>
            </a:endParaRPr>
          </a:p>
          <a:p>
            <a:r>
              <a:rPr lang="nl-BE" b="1">
                <a:cs typeface="Calibri"/>
              </a:rPr>
              <a:t>En hoe zit het dan met BOS?</a:t>
            </a:r>
          </a:p>
          <a:p>
            <a:r>
              <a:rPr lang="nl-BE"/>
              <a:t>Een BOS decreet is er niet gekomen. </a:t>
            </a:r>
          </a:p>
          <a:p>
            <a:r>
              <a:rPr lang="nl-BE"/>
              <a:t>Maar.. de bestuurlijke optimalisering en schaalvergroting  zet zich nog steeds verder bij onze besturen. </a:t>
            </a:r>
          </a:p>
          <a:p>
            <a:r>
              <a:rPr lang="nl-BE"/>
              <a:t>Ondertussen zitten we aan 630 schoolbesturen.  Vandaag de dag zitten ongeveer 535 besturen aan tafel om 185 fusie- of andere vormen van samenwerking voor te bereiden of af te ronden.  Heel wat grotere fusieprocessen worden trouwens afgerond tussen dit en januari 2020. BOS is dus zeker niet dood en begraven. </a:t>
            </a:r>
            <a:endParaRPr lang="nl-BE">
              <a:cs typeface="Calibri"/>
            </a:endParaRPr>
          </a:p>
          <a:p>
            <a:r>
              <a:rPr lang="nl-BE"/>
              <a:t>Katholiek Onderwijs Vlaanderen blijft ook </a:t>
            </a:r>
            <a:r>
              <a:rPr lang="nl-BE" b="1"/>
              <a:t>sterk pleiten voor bestuurlijke optimalisering en schaalvergroting</a:t>
            </a:r>
            <a:r>
              <a:rPr lang="nl-BE"/>
              <a:t>. De </a:t>
            </a:r>
            <a:r>
              <a:rPr lang="nl-BE" b="1"/>
              <a:t>uitdagingen waar onderwijs mee te maken krijgt, worden alsmaar groter</a:t>
            </a:r>
            <a:r>
              <a:rPr lang="nl-BE"/>
              <a:t>. We hebben </a:t>
            </a:r>
            <a:r>
              <a:rPr lang="nl-BE" b="1"/>
              <a:t>sterke goed georganiseerde schoolbesturen</a:t>
            </a:r>
            <a:r>
              <a:rPr lang="nl-BE"/>
              <a:t> nodig om die uitdagingen te kunnen aanpakken.  </a:t>
            </a:r>
          </a:p>
          <a:p>
            <a:endParaRPr lang="nl-BE"/>
          </a:p>
          <a:p>
            <a:r>
              <a:rPr lang="nl-BE" b="1">
                <a:cs typeface="Calibri"/>
              </a:rPr>
              <a:t>Hoe passen de scholengemeenschappen daar dan in?</a:t>
            </a:r>
          </a:p>
          <a:p>
            <a:r>
              <a:rPr lang="nl-BE"/>
              <a:t>Scholengemeenschappen gaan niet over fusies. Scholengemeenschappen gaan wel over samenwerking, over besturen die samenwerken, besturen die via een samenwerkingsovereenkomst beslissen om met hun scholen een samenwerkingsverband te vormen. Goed georganiseerde en gedragen scholengemeenschappen hebben ook heel wat potentieel om zaken efficiënter en op een grotere schaal aan te pakken. (</a:t>
            </a:r>
            <a:r>
              <a:rPr lang="nl-BE" err="1"/>
              <a:t>cfr</a:t>
            </a:r>
            <a:r>
              <a:rPr lang="nl-BE"/>
              <a:t>. Studie Geert Devos: scholengemeenschappen onder één bestuur = meest efficiënte)</a:t>
            </a:r>
            <a:endParaRPr lang="en-US">
              <a:cs typeface="Calibri"/>
            </a:endParaRPr>
          </a:p>
          <a:p>
            <a:endParaRPr lang="nl-BE">
              <a:cs typeface="Calibri"/>
            </a:endParaRP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5</a:t>
            </a:fld>
            <a:endParaRPr lang="nl-BE"/>
          </a:p>
        </p:txBody>
      </p:sp>
      <p:sp>
        <p:nvSpPr>
          <p:cNvPr id="8" name="Tijdelijke aanduiding voor voettekst 7">
            <a:extLst>
              <a:ext uri="{FF2B5EF4-FFF2-40B4-BE49-F238E27FC236}">
                <a16:creationId xmlns:a16="http://schemas.microsoft.com/office/drawing/2014/main" id="{6BDB4A7D-A826-4A73-9615-703F65E32712}"/>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729890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NL"/>
              <a:t>Die samenwerking, dat bundelen van krachten en middelen om efficiënter te werken en om beter het hoofd te bieden aan de verschillende beleids- en </a:t>
            </a:r>
            <a:r>
              <a:rPr lang="nl-NL" err="1"/>
              <a:t>beheersuitdagingen</a:t>
            </a:r>
            <a:r>
              <a:rPr lang="nl-NL"/>
              <a:t>, dat is ook wat de decreetgever altijd beoogd heeft </a:t>
            </a:r>
            <a:r>
              <a:rPr lang="nl-BE"/>
              <a:t>met de figuur van de scholengemeenschappen. </a:t>
            </a:r>
            <a:endParaRPr lang="nl-BE">
              <a:cs typeface="Calibri"/>
            </a:endParaRPr>
          </a:p>
          <a:p>
            <a:r>
              <a:rPr lang="nl-BE">
                <a:cs typeface="Calibri"/>
              </a:rPr>
              <a:t>Je kan dit bijna letterlijk lezen in de omzendbrieven over de scholengemeenschappen. </a:t>
            </a:r>
            <a:endParaRPr lang="nl-BE"/>
          </a:p>
          <a:p>
            <a:r>
              <a:rPr lang="nl-BE"/>
              <a:t>I</a:t>
            </a:r>
            <a:endParaRPr lang="nl-BE">
              <a:cs typeface="Calibri"/>
            </a:endParaRPr>
          </a:p>
          <a:p>
            <a:r>
              <a:rPr lang="nl-BE"/>
              <a:t>SO 62 – scholengemeenschappen secundair onderwijs: ‘de samenwerkingsverbanden van de scholengemeenschappen </a:t>
            </a:r>
            <a:r>
              <a:rPr lang="nl-NL" sz="1800"/>
              <a:t>komen neer op een gezamenlijk bundelen van krachten en instrumenten om, met respect voor het pedagogisch project en de cultuur van elke individuele school, de geplande onderwijsdoelen en het vooropgestelde onderwijsrendement te bereiken.’</a:t>
            </a:r>
            <a:endParaRPr lang="nl-NL" sz="1800">
              <a:cs typeface="Calibri"/>
            </a:endParaRPr>
          </a:p>
          <a:p>
            <a:endParaRPr lang="nl-NL" sz="1800"/>
          </a:p>
          <a:p>
            <a:r>
              <a:rPr lang="nl-NL" sz="1800"/>
              <a:t>En uit </a:t>
            </a:r>
            <a:r>
              <a:rPr lang="nl-NL" sz="1800" err="1"/>
              <a:t>Bao</a:t>
            </a:r>
            <a:r>
              <a:rPr lang="nl-NL" sz="1800"/>
              <a:t> 2005/11 – scholen die samen werken kunnen beter het hoofd bieden aan beleids- en </a:t>
            </a:r>
            <a:r>
              <a:rPr lang="nl-NL" sz="1800" err="1"/>
              <a:t>beheersproblemen</a:t>
            </a:r>
            <a:r>
              <a:rPr lang="nl-NL" sz="1800"/>
              <a:t>. Samenwerking betekent een win-win situatie voor alle partners binnen het samenwerkingsverband.</a:t>
            </a:r>
            <a:endParaRPr lang="nl-NL" sz="1800">
              <a:cs typeface="Calibri"/>
            </a:endParaRPr>
          </a:p>
          <a:p>
            <a:r>
              <a:rPr lang="nl-NL" sz="1800"/>
              <a:t>De scholengemeenschappen kunnen bijdragen tot een efficiënter beheer en gebruik van de beschikbare middelen van de afzonderlijke basisscholen.</a:t>
            </a:r>
            <a:r>
              <a:rPr lang="nl-NL"/>
              <a:t> </a:t>
            </a:r>
            <a:endParaRPr lang="nl-NL" sz="1800">
              <a:cs typeface="Calibri"/>
            </a:endParaRPr>
          </a:p>
          <a:p>
            <a:endParaRPr lang="nl-NL" sz="1800"/>
          </a:p>
          <a:p>
            <a:r>
              <a:rPr lang="nl-NL"/>
              <a:t>Wij vinden het belangrijk om dit te blijven benadrukken. Scholengemeenschappen mogen niet beschouwd worden als loutere ‘instrumenten’ om punten of andere voordelen binnen te halen. Het kan, als de partners dat willen, over veel meer dan dat gaan.</a:t>
            </a:r>
            <a:endParaRPr lang="en-US"/>
          </a:p>
          <a:p>
            <a:endParaRPr lang="nl-NL"/>
          </a:p>
          <a:p>
            <a:r>
              <a:rPr lang="nl-NL"/>
              <a:t>Herinner je ook de evolutie die scholengemeenschappen hebben doorgemaakt.</a:t>
            </a:r>
            <a:endParaRPr lang="nl-BE"/>
          </a:p>
          <a:p>
            <a:endParaRPr lang="nl-NL">
              <a:cs typeface="Calibri"/>
            </a:endParaRP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6</a:t>
            </a:fld>
            <a:endParaRPr lang="nl-BE"/>
          </a:p>
        </p:txBody>
      </p:sp>
      <p:sp>
        <p:nvSpPr>
          <p:cNvPr id="8" name="Tijdelijke aanduiding voor voettekst 7">
            <a:extLst>
              <a:ext uri="{FF2B5EF4-FFF2-40B4-BE49-F238E27FC236}">
                <a16:creationId xmlns:a16="http://schemas.microsoft.com/office/drawing/2014/main" id="{E05E7518-C3DA-44A8-AE79-439787EB0F17}"/>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4155556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NL" sz="1800"/>
              <a:t>Scholengemeenschappen zijn niet nieuw – in het secundair onderwijs bestonden ze al in 1981, maar duidelijk met wisselend succes.</a:t>
            </a:r>
          </a:p>
          <a:p>
            <a:r>
              <a:rPr lang="nl-NL" sz="1800"/>
              <a:t>In 1999 werden de scholengemeenschappen secundair onderwijs  ‘nieuwe stijl’ opgestart </a:t>
            </a:r>
          </a:p>
          <a:p>
            <a:r>
              <a:rPr lang="nl-NL" sz="1800"/>
              <a:t>In 2003 volgden dan de scholengemeenschappen basisonderwijs</a:t>
            </a:r>
          </a:p>
          <a:p>
            <a:endParaRPr lang="nl-NL" sz="1800"/>
          </a:p>
          <a:p>
            <a:pPr marL="254466" indent="-254466">
              <a:buFont typeface="Arial" panose="020B0604020202020204" pitchFamily="34" charset="0"/>
              <a:buChar char="•"/>
            </a:pPr>
            <a:endParaRPr lang="nl-NL" sz="180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7</a:t>
            </a:fld>
            <a:endParaRPr lang="nl-BE"/>
          </a:p>
        </p:txBody>
      </p:sp>
      <p:sp>
        <p:nvSpPr>
          <p:cNvPr id="8" name="Tijdelijke aanduiding voor voettekst 7">
            <a:extLst>
              <a:ext uri="{FF2B5EF4-FFF2-40B4-BE49-F238E27FC236}">
                <a16:creationId xmlns:a16="http://schemas.microsoft.com/office/drawing/2014/main" id="{CCE79D72-24B5-418F-A01E-5BD6E7059021}"/>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206245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Wat betekent nieuwe stijl? </a:t>
            </a:r>
          </a:p>
          <a:p>
            <a:endParaRPr lang="nl-BE"/>
          </a:p>
          <a:p>
            <a:r>
              <a:rPr lang="nl-BE"/>
              <a:t>De decreetgever ziet dus in de scholengemeenschappen een constructie om krachten te bundelen en de middelen efficiënter te besteden.</a:t>
            </a:r>
          </a:p>
          <a:p>
            <a:r>
              <a:rPr lang="nl-BE"/>
              <a:t>Vandaar dat hij in 1999 een nieuwe dynamiek wilde geven aan de scholengemeenschappen secundair onderwijs en in 2003 de scholengemeenschappen basisonderwijs in het leven riep</a:t>
            </a:r>
          </a:p>
          <a:p>
            <a:endParaRPr lang="nl-BE"/>
          </a:p>
          <a:p>
            <a:pPr marL="254466" indent="-254466">
              <a:buFont typeface="Arial" panose="020B0604020202020204" pitchFamily="34" charset="0"/>
              <a:buChar char="•"/>
            </a:pPr>
            <a:r>
              <a:rPr lang="nl-NL" sz="1800"/>
              <a:t>Decreetgever legde duidelijke criteria vast om scholengemeenschappen te kunnen vormen</a:t>
            </a:r>
          </a:p>
          <a:p>
            <a:pPr marL="254466" indent="-254466">
              <a:buFont typeface="Arial" panose="020B0604020202020204" pitchFamily="34" charset="0"/>
              <a:buChar char="•"/>
            </a:pPr>
            <a:r>
              <a:rPr lang="nl-NL" sz="1800"/>
              <a:t>Scholengemeenschappen en de scholen die er toe behoren kregen verschillende voordelen toegekend</a:t>
            </a:r>
          </a:p>
          <a:p>
            <a:pPr marL="254466" indent="-254466">
              <a:buFont typeface="Arial" panose="020B0604020202020204" pitchFamily="34" charset="0"/>
              <a:buChar char="•"/>
            </a:pPr>
            <a:r>
              <a:rPr lang="nl-NL" sz="1800"/>
              <a:t>Scholengemeenschappen kregen ook een aantal bevoegdheden toegewezen </a:t>
            </a:r>
          </a:p>
          <a:p>
            <a:endParaRPr lang="nl-NL" sz="1800"/>
          </a:p>
          <a:p>
            <a:r>
              <a:rPr lang="nl-NL" sz="1800"/>
              <a:t>En wat de bevoegdheden betreft, is het belangrijk te benadrukken dat de decreetgever die toegekende bevoegdheden als een minimum beschouwt. Hij laat scholengemeenschappen niet alleen de ruimte om die bevoegdheden concreet in te vullen (in het maken van afspraken ga je immers zo ver als je zelf wil), hij geeft ook de mogelijkheid om extra bevoegdheden toe te kennen aan de scholengemeenschappen. </a:t>
            </a:r>
          </a:p>
          <a:p>
            <a:r>
              <a:rPr lang="nl-NL" sz="1800"/>
              <a:t>Besturen die samen de verantwoordelijkheid willen nemen voor het katholiek onderwijs in hun regio kunnen de scholengemeenschap dus echt wel een invulling geven. Wij merken nu al dat besturen verder willen gaan dan het verdelen van uren en punten, dat zij de scholengemeenschap als een echt samenwerkingsverband zien. Dat zij via de scholengemeenschap als één stem spreken in hun regio. </a:t>
            </a:r>
          </a:p>
          <a:p>
            <a:r>
              <a:rPr lang="nl-NL" sz="1800"/>
              <a:t>Die besturen vroegen ons trouwens om, naar analogie met de intentieverklaring in het kader van een fusie, een soortgelijk document te ontwikkelen voor scholengemeenschappen. Dat document is er en kan uiteraard door iedereen die dat wenst gebruikt worden. </a:t>
            </a:r>
          </a:p>
          <a:p>
            <a:endParaRPr lang="nl-NL" sz="1800"/>
          </a:p>
          <a:p>
            <a:endParaRPr lang="nl-NL" sz="1800"/>
          </a:p>
          <a:p>
            <a:r>
              <a:rPr lang="nl-NL" sz="1800"/>
              <a:t>Na deze inleiding waarin we het belangrijk vonden om het inhoudelijke van de scholengemeenschappen te benadrukken, gaan we nu </a:t>
            </a:r>
            <a:r>
              <a:rPr lang="nl-BE"/>
              <a:t>kort in op de verschillende aspecten van scholengemeenschappen.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8</a:t>
            </a:fld>
            <a:endParaRPr lang="nl-BE"/>
          </a:p>
        </p:txBody>
      </p:sp>
      <p:sp>
        <p:nvSpPr>
          <p:cNvPr id="8" name="Tijdelijke aanduiding voor voettekst 7">
            <a:extLst>
              <a:ext uri="{FF2B5EF4-FFF2-40B4-BE49-F238E27FC236}">
                <a16:creationId xmlns:a16="http://schemas.microsoft.com/office/drawing/2014/main" id="{1831BBF9-BF17-4AF3-AE99-268D335A3A39}"/>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315506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verschillende aspecten die we kort belichten, zijn …</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9</a:t>
            </a:fld>
            <a:endParaRPr lang="nl-BE"/>
          </a:p>
        </p:txBody>
      </p:sp>
      <p:sp>
        <p:nvSpPr>
          <p:cNvPr id="8" name="Tijdelijke aanduiding voor voettekst 7">
            <a:extLst>
              <a:ext uri="{FF2B5EF4-FFF2-40B4-BE49-F238E27FC236}">
                <a16:creationId xmlns:a16="http://schemas.microsoft.com/office/drawing/2014/main" id="{06638C65-89ED-4354-93B7-13E917EC4A82}"/>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822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Alvorens wat dieper in te gaan op de verschillende aspecten, willen we jullie al meegeven waar en hoe jullie de uitgebreide informatie vinden. Per aspect zullen we er telkens naar linken, maar zo houden jullie een overzicht op het geheel. </a:t>
            </a:r>
          </a:p>
          <a:p>
            <a:endParaRPr lang="nl-BE"/>
          </a:p>
          <a:p>
            <a:r>
              <a:rPr lang="nl-BE"/>
              <a:t>De informatie is weergegeven voor de twee niveaus apart: basisonderwijs en secundair onderwijs. Per niveau vinden jullie de uitgebreidere informatie over de vier aspecten waar we het zo dadelijk over hebben. Daarnaast vinden jullie ook op een aparte aanklikbare pagina’s de verschillen tussen scholengemeenschappen basis- en secundair onderwijs,  een toelichting over de inspraakorganen OCSG en Medezeggenschapscollege en last but </a:t>
            </a:r>
            <a:r>
              <a:rPr lang="nl-BE" err="1"/>
              <a:t>not</a:t>
            </a:r>
            <a:r>
              <a:rPr lang="nl-BE"/>
              <a:t> </a:t>
            </a:r>
            <a:r>
              <a:rPr lang="nl-BE" err="1"/>
              <a:t>least</a:t>
            </a:r>
            <a:r>
              <a:rPr lang="nl-BE"/>
              <a:t> de verschillende aspecten rond personeel in de scholengemeenschappen.</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10</a:t>
            </a:fld>
            <a:endParaRPr lang="nl-BE"/>
          </a:p>
        </p:txBody>
      </p:sp>
      <p:sp>
        <p:nvSpPr>
          <p:cNvPr id="8" name="Tijdelijke aanduiding voor voettekst 7">
            <a:extLst>
              <a:ext uri="{FF2B5EF4-FFF2-40B4-BE49-F238E27FC236}">
                <a16:creationId xmlns:a16="http://schemas.microsoft.com/office/drawing/2014/main" id="{E9FFBADE-CD74-4C25-BD4F-E6C8E804A630}"/>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578939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Wat we jullie nu gaan vertellen over oprichting en beheer, geldt grotendeels zowel voor scholengemeenschappen basisonderwijs als scholengemeenschappen secundair onderwijs. Als er verschillen zijn, geven we dit expliciet aan.</a:t>
            </a:r>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12</a:t>
            </a:fld>
            <a:endParaRPr lang="nl-BE"/>
          </a:p>
        </p:txBody>
      </p:sp>
      <p:sp>
        <p:nvSpPr>
          <p:cNvPr id="8" name="Tijdelijke aanduiding voor voettekst 7">
            <a:extLst>
              <a:ext uri="{FF2B5EF4-FFF2-40B4-BE49-F238E27FC236}">
                <a16:creationId xmlns:a16="http://schemas.microsoft.com/office/drawing/2014/main" id="{1A17E64A-BE9B-4F21-ABB6-5EA80BAC7524}"/>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629504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beslissing of overeenkomst treedt in werking op 1 september en geldt telkens voor periode van zes schooljaren (2020 – 2026 = eerste periode)  - geldt ook voor overeenkomsten die ‘in de loop van’ worden afgesloten. </a:t>
            </a:r>
          </a:p>
          <a:p>
            <a:endParaRPr lang="nl-BE"/>
          </a:p>
          <a:p>
            <a:r>
              <a:rPr lang="nl-BE"/>
              <a:t>Nadien telkens van rechtswege verlengd als er geen wijzigingen zijn (samenstelling identiek, geen van de schoolbesturen heeft laten weten dat het de overeenkomst niet wil verlengen etc.). Dus ook scholengemeenschappen die bestaan op 31 augustus 2020 en die niet wijzigen, worden van rechtswege verlengd. Maar…Agodi vraagt toch aan alle scholengemeenschappen (nieuwe en die van rechtswege verlengd worden) om hun samenstelling aan hen mee te delen. </a:t>
            </a:r>
          </a:p>
          <a:p>
            <a:endParaRPr lang="nl-BE"/>
          </a:p>
          <a:p>
            <a:r>
              <a:rPr lang="nl-BE"/>
              <a:t>Hier zit een eerste verschil tussen BO en SO: BO voor 15 juni 2020 en SO voor 31 maart 2020. Ook Katholiek Onderwijs Vlaanderen vraagt aan alle scholengemeenschappen om een aanvraag in te dienen en dit tegen 30 november 2019 ten laatste, maar daarover straks meer.</a:t>
            </a:r>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13</a:t>
            </a:fld>
            <a:endParaRPr lang="nl-BE"/>
          </a:p>
        </p:txBody>
      </p:sp>
      <p:sp>
        <p:nvSpPr>
          <p:cNvPr id="8" name="Tijdelijke aanduiding voor voettekst 7">
            <a:extLst>
              <a:ext uri="{FF2B5EF4-FFF2-40B4-BE49-F238E27FC236}">
                <a16:creationId xmlns:a16="http://schemas.microsoft.com/office/drawing/2014/main" id="{6DA340C8-F3C2-48CB-9752-D6AA592461E0}"/>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66188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1.1.3. </a:t>
            </a:r>
          </a:p>
          <a:p>
            <a:r>
              <a:rPr lang="nl-BE"/>
              <a:t>Ondanks periode van zes schooljaren, toch mogelijkheid om in- of uit te stappen.</a:t>
            </a:r>
          </a:p>
          <a:p>
            <a:r>
              <a:rPr lang="nl-BE"/>
              <a:t>Instappen: belangrijk om daar afspraken rond te maken in de scholengemeenschap.</a:t>
            </a:r>
            <a:r>
              <a:rPr lang="nl-BE" baseline="0"/>
              <a:t> </a:t>
            </a:r>
            <a:r>
              <a:rPr lang="nl-BE"/>
              <a:t>Wie laten we instappen en niet? Wijziging gaat in op de eerstvolgende 1 september. Beslist het bestuur van de scholengemeenschap daarover in unanimiteit of met bv. 2/3 meerderheid?</a:t>
            </a:r>
          </a:p>
          <a:p>
            <a:endParaRPr lang="nl-BE"/>
          </a:p>
          <a:p>
            <a:r>
              <a:rPr lang="nl-BE"/>
              <a:t>Uitstappen: ligt decretaal vast – omwille van continuïteit maar mogelijk in twee gevallen: (a) minder dan 900 leerlingen op 1 februari van het voorgaande schooljaar (gewogen in BO, ‘gewoon’ in SO) en (b) school wordt overgenomen door een schoolbestuur van een ander net (extra voorwaarde: alle schoolbesturen van de SG moeten met die uitstap akkoord gaan)</a:t>
            </a:r>
          </a:p>
          <a:p>
            <a:endParaRPr lang="nl-BE"/>
          </a:p>
          <a:p>
            <a:r>
              <a:rPr lang="nl-BE"/>
              <a:t>1.1.4. Vzw of feitelijke vereniging</a:t>
            </a:r>
          </a:p>
          <a:p>
            <a:endParaRPr lang="nl-BE"/>
          </a:p>
          <a:p>
            <a:r>
              <a:rPr lang="nl-BE"/>
              <a:t>Kan zowel in BO als in SO ondanks niet expliciet vermeld.</a:t>
            </a:r>
          </a:p>
          <a:p>
            <a:r>
              <a:rPr lang="nl-BE"/>
              <a:t>Structurele samenwerkingsovereenkomst: scholengemeenschap krijgt aparte rechtspersoonlijkheid (vzw)</a:t>
            </a:r>
          </a:p>
          <a:p>
            <a:r>
              <a:rPr lang="nl-BE"/>
              <a:t>Functionele samenwerkingsovereenkomst: scholengemeenschap is feitelijke vereniging</a:t>
            </a:r>
          </a:p>
          <a:p>
            <a:endParaRPr lang="nl-BE"/>
          </a:p>
          <a:p>
            <a:r>
              <a:rPr lang="nl-BE"/>
              <a:t>Een vzw biedt in ieder geval meer rechtszekerheid. </a:t>
            </a:r>
          </a:p>
          <a:p>
            <a:r>
              <a:rPr lang="nl-BE"/>
              <a:t>Ben je van plan om op niveau van de scholengemeenschap</a:t>
            </a:r>
          </a:p>
          <a:p>
            <a:pPr marL="254466" indent="-254466">
              <a:buFont typeface="Arial" panose="020B0604020202020204" pitchFamily="34" charset="0"/>
              <a:buChar char="•"/>
            </a:pPr>
            <a:r>
              <a:rPr lang="nl-BE"/>
              <a:t>Vaak overeenkomsten af te sluiten met financiële engagementen? </a:t>
            </a:r>
          </a:p>
          <a:p>
            <a:pPr marL="254466" indent="-254466">
              <a:buFont typeface="Arial" panose="020B0604020202020204" pitchFamily="34" charset="0"/>
              <a:buChar char="•"/>
            </a:pPr>
            <a:r>
              <a:rPr lang="nl-BE"/>
              <a:t>Onroerende goederen aan te schaffen?</a:t>
            </a:r>
          </a:p>
          <a:p>
            <a:pPr marL="254466" indent="-254466">
              <a:buFont typeface="Arial" panose="020B0604020202020204" pitchFamily="34" charset="0"/>
              <a:buChar char="•"/>
            </a:pPr>
            <a:r>
              <a:rPr lang="nl-BE"/>
              <a:t>Subsidies aan te vragen?</a:t>
            </a:r>
          </a:p>
          <a:p>
            <a:pPr marL="254466" indent="-254466">
              <a:buFont typeface="Arial" panose="020B0604020202020204" pitchFamily="34" charset="0"/>
              <a:buChar char="•"/>
            </a:pPr>
            <a:r>
              <a:rPr lang="nl-BE"/>
              <a:t>Personeel in dienst te nemen?</a:t>
            </a:r>
          </a:p>
          <a:p>
            <a:pPr marL="254466" indent="-254466">
              <a:buFont typeface="Arial" panose="020B0604020202020204" pitchFamily="34" charset="0"/>
              <a:buChar char="•"/>
            </a:pPr>
            <a:r>
              <a:rPr lang="nl-BE"/>
              <a:t>Schenkingen of legaten te ontvangen?</a:t>
            </a:r>
          </a:p>
          <a:p>
            <a:endParaRPr lang="nl-BE"/>
          </a:p>
          <a:p>
            <a:r>
              <a:rPr lang="nl-BE"/>
              <a:t>Dan advies om vzw op te richten. </a:t>
            </a:r>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14</a:t>
            </a:fld>
            <a:endParaRPr lang="nl-BE"/>
          </a:p>
        </p:txBody>
      </p:sp>
      <p:sp>
        <p:nvSpPr>
          <p:cNvPr id="8" name="Tijdelijke aanduiding voor voettekst 7">
            <a:extLst>
              <a:ext uri="{FF2B5EF4-FFF2-40B4-BE49-F238E27FC236}">
                <a16:creationId xmlns:a16="http://schemas.microsoft.com/office/drawing/2014/main" id="{E8A986A6-FC5D-4F9B-BED9-0D888408CFCB}"/>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353553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1.2.1. </a:t>
            </a:r>
          </a:p>
          <a:p>
            <a:r>
              <a:rPr lang="nl-BE"/>
              <a:t>De SG wordt bestuurd door een comité van afgevaardigden gemandateerd door de schoolbesturen van de scholengemeenschap, het CASS. We gebruiken die term nu zowel voor BO als voor SO. </a:t>
            </a:r>
          </a:p>
          <a:p>
            <a:endParaRPr lang="nl-BE"/>
          </a:p>
          <a:p>
            <a:r>
              <a:rPr lang="nl-BE"/>
              <a:t>Best intern reglement opstellen waarin je de samenstelling, werking, interne taakverdeling, wijze van vergaderen enz. vastlegt.</a:t>
            </a:r>
          </a:p>
          <a:p>
            <a:endParaRPr lang="nl-BE"/>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15</a:t>
            </a:fld>
            <a:endParaRPr lang="nl-BE"/>
          </a:p>
        </p:txBody>
      </p:sp>
      <p:sp>
        <p:nvSpPr>
          <p:cNvPr id="8" name="Tijdelijke aanduiding voor voettekst 7">
            <a:extLst>
              <a:ext uri="{FF2B5EF4-FFF2-40B4-BE49-F238E27FC236}">
                <a16:creationId xmlns:a16="http://schemas.microsoft.com/office/drawing/2014/main" id="{D0387A56-E3CB-436C-B1A0-886901EF3D6D}"/>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07793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De decreetgever kende een aantal</a:t>
            </a:r>
            <a:r>
              <a:rPr lang="nl-BE" baseline="0"/>
              <a:t> specifieke bevoegdheden toe aan de scholengemeenschappen basis- en secundair onderwijs. Daarover zo dadelijk meer. </a:t>
            </a:r>
            <a:endParaRPr lang="nl-BE"/>
          </a:p>
          <a:p>
            <a:endParaRPr lang="nl-BE"/>
          </a:p>
          <a:p>
            <a:pPr defTabSz="1357152">
              <a:defRPr/>
            </a:pPr>
            <a:r>
              <a:rPr lang="nl-BE" baseline="0"/>
              <a:t>Hier willen we het even hebben over het ‘beheer’ van die bevoegdheden. </a:t>
            </a:r>
            <a:endParaRPr lang="nl-BE"/>
          </a:p>
          <a:p>
            <a:endParaRPr lang="nl-BE"/>
          </a:p>
          <a:p>
            <a:r>
              <a:rPr lang="nl-BE"/>
              <a:t>Besturen kunnen voor bepaalde bevoegdheden nl. het beheer overdragen naar de scholengemeenschap. </a:t>
            </a:r>
          </a:p>
          <a:p>
            <a:r>
              <a:rPr lang="nl-BE"/>
              <a:t>Wat betekent dit? </a:t>
            </a:r>
          </a:p>
          <a:p>
            <a:r>
              <a:rPr lang="nl-BE"/>
              <a:t>In dat geval beslist de scholengemeenschap zelf (het CASS dus) over de betreffende bevoegdheden. De schoolbesturen blijven wel toezicht uitoefenen.</a:t>
            </a:r>
          </a:p>
          <a:p>
            <a:r>
              <a:rPr lang="nl-BE"/>
              <a:t>In het andere geval blijft de scholengemeenschap onder de volledige verantwoordelijkheid en onder het hiërarchisch toezicht van de schoolbesturen. De scholengemeenschap stelt afspraken voor. De besturen beslissen.</a:t>
            </a:r>
          </a:p>
          <a:p>
            <a:endParaRPr lang="nl-BE"/>
          </a:p>
          <a:p>
            <a:r>
              <a:rPr lang="nl-BE"/>
              <a:t>Het ligt decretaal vast welke bevoegdheden al dan niet kunnen overgedragen worden. Dat moet trouwens ook expliciet opgenomen worden in de samenwerkingsovereenkomst. </a:t>
            </a:r>
          </a:p>
          <a:p>
            <a:endParaRPr lang="nl-BE"/>
          </a:p>
          <a:p>
            <a:r>
              <a:rPr lang="nl-BE"/>
              <a:t>Vreemd verschil: bevoegdheden die in scholengemeenschappen BO kunnen overgedragen worden zijn niet helemaal gelijklopend met de bevoegdheden die in een scholengemeenschap SO kunnen overgedragen worden. Bv. zaken die met personeel te maken hebben, kunnen in het BO wel overgedragen worden en in het SO niet. </a:t>
            </a:r>
          </a:p>
          <a:p>
            <a:endParaRPr lang="nl-BE"/>
          </a:p>
          <a:p>
            <a:r>
              <a:rPr lang="nl-BE"/>
              <a:t>Wij raden ook aan om in de notulen van de verschillende schoolbesturen expliciet op te nemen wie zij mandateren naar het CASS + of en welke bevoegdheden zij eventueel overdragen.</a:t>
            </a:r>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16</a:t>
            </a:fld>
            <a:endParaRPr lang="nl-BE"/>
          </a:p>
        </p:txBody>
      </p:sp>
      <p:sp>
        <p:nvSpPr>
          <p:cNvPr id="8" name="Tijdelijke aanduiding voor voettekst 7">
            <a:extLst>
              <a:ext uri="{FF2B5EF4-FFF2-40B4-BE49-F238E27FC236}">
                <a16:creationId xmlns:a16="http://schemas.microsoft.com/office/drawing/2014/main" id="{2F8029E0-AB83-4786-A32F-5943276DFA0F}"/>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3268517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endParaRPr lang="nl-BE"/>
          </a:p>
          <a:p>
            <a:r>
              <a:rPr lang="nl-BE"/>
              <a:t>Informatie: daar wel opgesplitst over BO en SO</a:t>
            </a:r>
          </a:p>
          <a:p>
            <a:endParaRPr lang="nl-BE"/>
          </a:p>
          <a:p>
            <a:r>
              <a:rPr lang="nl-BE"/>
              <a:t>Downloadbare voorbeelddocumenten</a:t>
            </a:r>
          </a:p>
          <a:p>
            <a:endParaRPr lang="nl-BE"/>
          </a:p>
          <a:p>
            <a:pPr>
              <a:buFont typeface="Wingdings" panose="05000000000000000000" pitchFamily="2" charset="2"/>
              <a:buChar char="ü"/>
            </a:pPr>
            <a:r>
              <a:rPr lang="nl-BE" sz="1800"/>
              <a:t>Intentieverklaring</a:t>
            </a:r>
          </a:p>
          <a:p>
            <a:pPr>
              <a:buFont typeface="Wingdings" panose="05000000000000000000" pitchFamily="2" charset="2"/>
              <a:buChar char="ü"/>
            </a:pPr>
            <a:r>
              <a:rPr lang="nl-BE" sz="1800"/>
              <a:t>Voorbeeldovereenkomst feitelijke vereniging en vzw</a:t>
            </a:r>
          </a:p>
          <a:p>
            <a:pPr>
              <a:buFont typeface="Wingdings" panose="05000000000000000000" pitchFamily="2" charset="2"/>
              <a:buChar char="ü"/>
            </a:pPr>
            <a:r>
              <a:rPr lang="nl-BE" sz="1800"/>
              <a:t>Voorbeeldstatuten</a:t>
            </a:r>
          </a:p>
          <a:p>
            <a:pPr>
              <a:buFont typeface="Wingdings" panose="05000000000000000000" pitchFamily="2" charset="2"/>
              <a:buChar char="ü"/>
            </a:pPr>
            <a:r>
              <a:rPr lang="nl-BE" sz="1800"/>
              <a:t>Voorbeeldtekst beslissing schoolbestuur</a:t>
            </a:r>
          </a:p>
          <a:p>
            <a:pPr>
              <a:buFont typeface="Wingdings" panose="05000000000000000000" pitchFamily="2" charset="2"/>
              <a:buChar char="ü"/>
            </a:pPr>
            <a:r>
              <a:rPr lang="nl-BE" sz="1800"/>
              <a:t>Voorbeeld intern reglement CASS</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17</a:t>
            </a:fld>
            <a:endParaRPr lang="nl-BE"/>
          </a:p>
        </p:txBody>
      </p:sp>
      <p:sp>
        <p:nvSpPr>
          <p:cNvPr id="8" name="Tijdelijke aanduiding voor voettekst 7">
            <a:extLst>
              <a:ext uri="{FF2B5EF4-FFF2-40B4-BE49-F238E27FC236}">
                <a16:creationId xmlns:a16="http://schemas.microsoft.com/office/drawing/2014/main" id="{86A5F245-C150-4A0F-978A-1256F090CE1C}"/>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036942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Dat brengt ons bij het tweede aspect dat we gaan belichten m.n. de criteria en de voorwaarden. Hier zijn er wel enkele belangrijke verschillen tussen scholengemeenschappen BO en SO. We zullen ze telkens expliciet vermelden. </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18</a:t>
            </a:fld>
            <a:endParaRPr lang="nl-BE"/>
          </a:p>
        </p:txBody>
      </p:sp>
      <p:sp>
        <p:nvSpPr>
          <p:cNvPr id="8" name="Tijdelijke aanduiding voor voettekst 7">
            <a:extLst>
              <a:ext uri="{FF2B5EF4-FFF2-40B4-BE49-F238E27FC236}">
                <a16:creationId xmlns:a16="http://schemas.microsoft.com/office/drawing/2014/main" id="{06A0BB5F-6D83-4F10-8243-57B276C85CAE}"/>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662124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Hier merken we een verschil op tussen scholengemeenschappen basisonderwijs en secundair onderwijs. In het basisonderwijs moet een scholengemeenschap altijd minimum uit 2 scholen bestaan. In het secundair onderwijs kan een scholengemeenschap uit één school bestaan. Die school moet dan uiteraard ‘op zich’ wel voldoen aan de voorwaarden van een scholengemeenschap.</a:t>
            </a:r>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19</a:t>
            </a:fld>
            <a:endParaRPr lang="nl-BE"/>
          </a:p>
        </p:txBody>
      </p:sp>
      <p:sp>
        <p:nvSpPr>
          <p:cNvPr id="8" name="Tijdelijke aanduiding voor voettekst 7">
            <a:extLst>
              <a:ext uri="{FF2B5EF4-FFF2-40B4-BE49-F238E27FC236}">
                <a16:creationId xmlns:a16="http://schemas.microsoft.com/office/drawing/2014/main" id="{E13C7B25-FDFC-41B7-A171-D13B76A6DFC9}"/>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55762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Ook hier stellen we verschillen vast tussen scholengemeenschappen basisonderwijs en secundair onderwijs. </a:t>
            </a:r>
          </a:p>
          <a:p>
            <a:endParaRPr lang="nl-BE"/>
          </a:p>
          <a:p>
            <a:r>
              <a:rPr lang="nl-BE"/>
              <a:t>In het basisonderwijs spreken we over ‘gewogen’ leerlingen. Dat betekent heel concreet dat leerlingen uit het buitengewoon basisonderwijs en leerlingen van scholen in gemeenten met een bevolkingsdichtheid van minder dan 200 per km² voor meer dan één teleenheid tellen.  In het secundair onderwijs kennen we geen gewogen leerlingen, ook leerlingen van het buitengewoon onderwijs worden er als één teleenheid beschouwd. </a:t>
            </a:r>
          </a:p>
          <a:p>
            <a:endParaRPr lang="nl-BE"/>
          </a:p>
          <a:p>
            <a:r>
              <a:rPr lang="nl-BE"/>
              <a:t>In het basisonderwijs moet een scholengemeenschap bovendien minimum 900 gewogen leerlingen tellen op 1 februari voorafgaand aan de start van de scholengemeenschap. In het secundair onderwijs geldt geen minimum aantal leerlingen. </a:t>
            </a:r>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20</a:t>
            </a:fld>
            <a:endParaRPr lang="nl-BE"/>
          </a:p>
        </p:txBody>
      </p:sp>
      <p:sp>
        <p:nvSpPr>
          <p:cNvPr id="8" name="Tijdelijke aanduiding voor voettekst 7">
            <a:extLst>
              <a:ext uri="{FF2B5EF4-FFF2-40B4-BE49-F238E27FC236}">
                <a16:creationId xmlns:a16="http://schemas.microsoft.com/office/drawing/2014/main" id="{0EBD3F6E-B412-4EF7-9113-3DE2CC7E4A4F}"/>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3182211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Op basis van wetenschappelijk onderzoek naar leerlingenstromen is Vlaanderen ingedeeld in 44 onderwijszones. </a:t>
            </a:r>
          </a:p>
          <a:p>
            <a:endParaRPr lang="nl-BE"/>
          </a:p>
          <a:p>
            <a:r>
              <a:rPr lang="nl-BE"/>
              <a:t>Zowel scholengemeenschappen basis- als secundair onderwijs mogen zich maximaal over 5 aangrenzende onderwijszones uitstrekken. In realiteit is het zo dat de onderwijszones vrij uitgestrekt zijn en dat de huidige scholengemeenschappen zich over één, maximaal twee aanpalende zones uitstrekken. </a:t>
            </a:r>
          </a:p>
          <a:p>
            <a:endParaRPr lang="nl-BE"/>
          </a:p>
          <a:p>
            <a:r>
              <a:rPr lang="nl-BE"/>
              <a:t>Hier merken we weer een verschil, maar niet echt van toepassing: SG BO die niet meer aan dit criterium beantwoordt: houdt van rechtswege op te bestaan. SG SO die niet meer aan dit criterium beantwoordt: 2 gedoogjaren.</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21</a:t>
            </a:fld>
            <a:endParaRPr lang="nl-BE"/>
          </a:p>
        </p:txBody>
      </p:sp>
      <p:sp>
        <p:nvSpPr>
          <p:cNvPr id="8" name="Tijdelijke aanduiding voor voettekst 7">
            <a:extLst>
              <a:ext uri="{FF2B5EF4-FFF2-40B4-BE49-F238E27FC236}">
                <a16:creationId xmlns:a16="http://schemas.microsoft.com/office/drawing/2014/main" id="{2FB93D61-62A0-4E3F-9781-FCDBDFABDEAC}"/>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029977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Hier zit uiteraard een verschil tussen scholengemeenschappen basis- en secundair onderwijs.</a:t>
            </a:r>
          </a:p>
          <a:p>
            <a:endParaRPr lang="nl-BE"/>
          </a:p>
          <a:p>
            <a:r>
              <a:rPr lang="nl-BE"/>
              <a:t>Een scholengemeenschap bo: moet zowel kleuter- als lager onderwijs aanbieden.</a:t>
            </a:r>
          </a:p>
          <a:p>
            <a:endParaRPr lang="nl-BE"/>
          </a:p>
          <a:p>
            <a:r>
              <a:rPr lang="nl-BE"/>
              <a:t>Een scholengemeenschap </a:t>
            </a:r>
            <a:r>
              <a:rPr lang="nl-BE" err="1"/>
              <a:t>so</a:t>
            </a:r>
            <a:r>
              <a:rPr lang="nl-BE"/>
              <a:t> moet een optimale studiekeuze en leerlingenoriëntering kunnen waarmaken. Vandaar dat de decreetgever de scholengemeenschapen verplicht om een ruim onderwijsaanbod aan te bieden.  Wat betekent dit concreet?</a:t>
            </a:r>
          </a:p>
          <a:p>
            <a:r>
              <a:rPr lang="nl-BE"/>
              <a:t>Eerste graad met A en B (eerste leerjaar en tweede leerjaar)</a:t>
            </a:r>
          </a:p>
          <a:p>
            <a:r>
              <a:rPr lang="nl-BE"/>
              <a:t>Tweede graad met eerste en tweede leerjaar aso met drie opties, TSO met twee studiegebieden en BSO met twee studiegebieden</a:t>
            </a:r>
          </a:p>
          <a:p>
            <a:r>
              <a:rPr lang="nl-BE"/>
              <a:t>Idem voor de derde graad</a:t>
            </a:r>
          </a:p>
          <a:p>
            <a:endParaRPr lang="nl-BE"/>
          </a:p>
          <a:p>
            <a:r>
              <a:rPr lang="nl-BE"/>
              <a:t>Ook hier geldt een gedoogperiode van twee jaar voor scholengemeenschappen secundair onderwijs indien zij niet meer aan dit criterium zouden voldoen. Een scholengemeenschap basisonderwijs houdt van rechtswege op te bestaan als ze niet meer aan dit criterium beantwoordt. </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22</a:t>
            </a:fld>
            <a:endParaRPr lang="nl-BE"/>
          </a:p>
        </p:txBody>
      </p:sp>
      <p:sp>
        <p:nvSpPr>
          <p:cNvPr id="8" name="Tijdelijke aanduiding voor voettekst 7">
            <a:extLst>
              <a:ext uri="{FF2B5EF4-FFF2-40B4-BE49-F238E27FC236}">
                <a16:creationId xmlns:a16="http://schemas.microsoft.com/office/drawing/2014/main" id="{F4A64B98-E2F7-4B6A-8A9A-4B9088E15BB0}"/>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29086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decreetgever</a:t>
            </a:r>
            <a:r>
              <a:rPr lang="nl-BE" baseline="0"/>
              <a:t> heeft het aantal scholengemeenschappen per onderwijsnet geplafonneerd. Het aantal scholengemeenschappen is dus niet onbeperkt.</a:t>
            </a:r>
            <a:endParaRPr lang="nl-BE"/>
          </a:p>
          <a:p>
            <a:endParaRPr lang="nl-BE"/>
          </a:p>
          <a:p>
            <a:r>
              <a:rPr lang="nl-BE"/>
              <a:t>Confessioneel slaat hier op alle erkende godsdiensten: dus ook joodse en protestante scholen vallen hieronder. </a:t>
            </a:r>
          </a:p>
          <a:p>
            <a:r>
              <a:rPr lang="nl-BE"/>
              <a:t>Wat het secundair onderwijs betreft, is het ook zo dat er in Brussel maar één scholengemeenschap mag opgericht worden. In het basisonderwijs geldt die beperking niet. </a:t>
            </a:r>
          </a:p>
          <a:p>
            <a:endParaRPr lang="nl-BE"/>
          </a:p>
          <a:p>
            <a:r>
              <a:rPr lang="nl-BE"/>
              <a:t>Katholiek Onderwijs Vlaanderen waakt over de contingenten. Vandaar dat we met de start van de nieuwe periode van scholengemeenschappen aan alle scholengemeenschappen (ongewijzigde en nieuwe) vragen om een aanvraag in te dienen. </a:t>
            </a:r>
          </a:p>
          <a:p>
            <a:r>
              <a:rPr lang="nl-BE"/>
              <a:t>In het basisonderwijs: nu 221 scholengemeenschappen</a:t>
            </a:r>
          </a:p>
          <a:p>
            <a:r>
              <a:rPr lang="nl-BE"/>
              <a:t>In secundair onderwijs: nu 76 scholengemeenschappen</a:t>
            </a:r>
          </a:p>
          <a:p>
            <a:endParaRPr lang="nl-BE"/>
          </a:p>
          <a:p>
            <a:r>
              <a:rPr lang="nl-BE"/>
              <a:t>Wat met de </a:t>
            </a:r>
            <a:r>
              <a:rPr lang="nl-BE" err="1"/>
              <a:t>netoverschrijdende</a:t>
            </a:r>
            <a:r>
              <a:rPr lang="nl-BE"/>
              <a:t> scholengemeenschappen? Onder welk contingent vallen zij? Daar kijkt men naar het aantal scholen. Als het merendeel van de scholen tot het gesubsidieerd confessioneel onderwijs behoort, dan worden ze onder dat contingent gerekend. </a:t>
            </a:r>
          </a:p>
          <a:p>
            <a:endParaRPr lang="nl-BE"/>
          </a:p>
          <a:p>
            <a:r>
              <a:rPr lang="nl-BE"/>
              <a:t>Ter informatie</a:t>
            </a:r>
            <a:r>
              <a:rPr lang="nl-BE" baseline="0"/>
              <a:t> – als die vraag gesteld zou worden: </a:t>
            </a:r>
          </a:p>
          <a:p>
            <a:r>
              <a:rPr lang="nl-BE" baseline="0"/>
              <a:t>BO: </a:t>
            </a:r>
          </a:p>
          <a:p>
            <a:r>
              <a:rPr lang="nl-BE" baseline="0"/>
              <a:t>GO!: 44</a:t>
            </a:r>
          </a:p>
          <a:p>
            <a:r>
              <a:rPr lang="nl-BE" baseline="0"/>
              <a:t>Gesubsidieerd officieel onderwijs: 95</a:t>
            </a:r>
          </a:p>
          <a:p>
            <a:r>
              <a:rPr lang="nl-BE" baseline="0"/>
              <a:t>Gesubsidieerd vrij niet-confessioneel onderwijs: 5</a:t>
            </a:r>
          </a:p>
          <a:p>
            <a:endParaRPr lang="nl-BE" baseline="0"/>
          </a:p>
          <a:p>
            <a:r>
              <a:rPr lang="nl-BE" baseline="0"/>
              <a:t>SO: </a:t>
            </a:r>
          </a:p>
          <a:p>
            <a:r>
              <a:rPr lang="nl-BE" baseline="0"/>
              <a:t>GO!: 40</a:t>
            </a:r>
          </a:p>
          <a:p>
            <a:r>
              <a:rPr lang="nl-BE" baseline="0" err="1"/>
              <a:t>Gesubs</a:t>
            </a:r>
            <a:r>
              <a:rPr lang="nl-BE" baseline="0"/>
              <a:t> off onderwijs: 15</a:t>
            </a:r>
          </a:p>
          <a:p>
            <a:r>
              <a:rPr lang="nl-BE" baseline="0"/>
              <a:t>Gesubsidieerd vrij niet-confessioneel onderwijs 5</a:t>
            </a:r>
          </a:p>
          <a:p>
            <a:r>
              <a:rPr lang="nl-BE" baseline="0"/>
              <a:t>Voor SO: telkens beperking tot 1 SG in het tweetalig gebied Brussel hoofdstad</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23</a:t>
            </a:fld>
            <a:endParaRPr lang="nl-BE"/>
          </a:p>
        </p:txBody>
      </p:sp>
      <p:sp>
        <p:nvSpPr>
          <p:cNvPr id="8" name="Tijdelijke aanduiding voor voettekst 7">
            <a:extLst>
              <a:ext uri="{FF2B5EF4-FFF2-40B4-BE49-F238E27FC236}">
                <a16:creationId xmlns:a16="http://schemas.microsoft.com/office/drawing/2014/main" id="{0B6FF7E3-1DB6-4CD9-BB58-2091B4A2601C}"/>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3323181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decreetgever</a:t>
            </a:r>
            <a:r>
              <a:rPr lang="nl-BE" baseline="0"/>
              <a:t> kent specifieke voordelen toe aan scholengemeenschappen en dit zowel aan scholengemeenschappen basisonderwijs als aan scholengemeenschappen secundair onderwijs. </a:t>
            </a:r>
          </a:p>
          <a:p>
            <a:r>
              <a:rPr lang="nl-BE" baseline="0"/>
              <a:t>We kunnen die opsplitsen in twee grote blokken: (1) extra middelen voor de scholengemeenschappen en voor de scholen die tot scholengemeenschappen behoren – uren, punten en ‘menselijke middelen’ en (2) organisatorische voordelen.</a:t>
            </a:r>
          </a:p>
          <a:p>
            <a:endParaRPr lang="nl-BE" baseline="0"/>
          </a:p>
          <a:p>
            <a:r>
              <a:rPr lang="nl-BE" baseline="0"/>
              <a:t>Niet in detail, maar grote lijnen. We tonen jullie dadelijk waar jullie de uitgebreidere informatie vinden.</a:t>
            </a:r>
          </a:p>
          <a:p>
            <a:r>
              <a:rPr lang="nl-BE"/>
              <a:t>Ook hier verschillen</a:t>
            </a:r>
            <a:r>
              <a:rPr lang="nl-BE" baseline="0"/>
              <a:t> tussen BO en SO – we geven ze telkens expliciet aan. </a:t>
            </a:r>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24</a:t>
            </a:fld>
            <a:endParaRPr lang="nl-BE"/>
          </a:p>
        </p:txBody>
      </p:sp>
      <p:sp>
        <p:nvSpPr>
          <p:cNvPr id="8" name="Tijdelijke aanduiding voor voettekst 7">
            <a:extLst>
              <a:ext uri="{FF2B5EF4-FFF2-40B4-BE49-F238E27FC236}">
                <a16:creationId xmlns:a16="http://schemas.microsoft.com/office/drawing/2014/main" id="{45BB98C7-87D0-484D-BE97-FC61B4BB0C84}"/>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756489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a:t>Puntenenveloppe</a:t>
            </a:r>
            <a:r>
              <a:rPr lang="nl-BE" b="1" baseline="0"/>
              <a:t> stimulus</a:t>
            </a:r>
            <a:endParaRPr lang="nl-BE" b="1"/>
          </a:p>
          <a:p>
            <a:r>
              <a:rPr lang="nl-BE"/>
              <a:t>I n</a:t>
            </a:r>
            <a:r>
              <a:rPr lang="nl-BE" baseline="0"/>
              <a:t> het basisonderwijs krijgen scholengemeenschappen een puntenenveloppe ‘stimulus’</a:t>
            </a:r>
          </a:p>
          <a:p>
            <a:r>
              <a:rPr lang="nl-BE" baseline="0"/>
              <a:t>Bij 900 leerlingen: 66 punten</a:t>
            </a:r>
          </a:p>
          <a:p>
            <a:r>
              <a:rPr lang="nl-BE" baseline="0"/>
              <a:t>Bij meer dan 5400 leerlingen: 372 punten</a:t>
            </a:r>
          </a:p>
          <a:p>
            <a:endParaRPr lang="nl-BE" baseline="0"/>
          </a:p>
          <a:p>
            <a:r>
              <a:rPr lang="nl-BE" baseline="0"/>
              <a:t>De scholengemeenschap kan de punten uit de enveloppe stimulus volledig vrij aanwenden: voor zorg en/of ICT en/of administratie en/of aparte functies ter ondersteuning van de scholengemeenschap. De grotere scholengemeenschappen kunnen zo een team uitbouwen dat de organisatie van de scholengemeenschap op zich neemt/</a:t>
            </a:r>
          </a:p>
          <a:p>
            <a:endParaRPr lang="nl-BE" baseline="0"/>
          </a:p>
          <a:p>
            <a:r>
              <a:rPr lang="nl-BE" baseline="0"/>
              <a:t>Elke Sg krijgt ook een puntenenveloppe zorg: sokkel per school + punten op basis van aantal lln. Maximaal 90 % van die enveloppe moet verdeeld worden over de verschillende scholen. Rest mag aangewend worden op niveau SG, maar alleen in ambt zorgcoördinator. Punten moeten dus besteed worden aan zorg. </a:t>
            </a:r>
          </a:p>
          <a:p>
            <a:endParaRPr lang="nl-BE" baseline="0"/>
          </a:p>
          <a:p>
            <a:r>
              <a:rPr lang="nl-BE" baseline="0"/>
              <a:t>Wat dan met scholen die niet tot een SG behoren? Krijgen ook punten zorg, maar is minder voordelig dan scholen die wel tot een SG behoren (bv. school met 350 </a:t>
            </a:r>
            <a:r>
              <a:rPr lang="nl-BE" baseline="0" err="1"/>
              <a:t>lln</a:t>
            </a:r>
            <a:r>
              <a:rPr lang="nl-BE" baseline="0"/>
              <a:t> krijgt 42 punten indien niet tot een SG en 57 punten indien wel tot een SG – na afname van 10 % voor SG)</a:t>
            </a:r>
          </a:p>
          <a:p>
            <a:endParaRPr lang="nl-BE" baseline="0"/>
          </a:p>
          <a:p>
            <a:r>
              <a:rPr lang="nl-BE" b="1" baseline="0"/>
              <a:t>Globale puntenenveloppe</a:t>
            </a:r>
          </a:p>
          <a:p>
            <a:r>
              <a:rPr lang="nl-BE" baseline="0"/>
              <a:t>In het secundair onderwijs krijgen scholengemeenschappen, maar ook scholen die niet tot een scholengemeenschap behoren jaarlijks een globale </a:t>
            </a:r>
            <a:r>
              <a:rPr lang="nl-BE" baseline="0" err="1"/>
              <a:t>punteneveloppe</a:t>
            </a:r>
            <a:r>
              <a:rPr lang="nl-BE" baseline="0"/>
              <a:t>. Die punten worden berekend op het niveau van de school met – belangrijk voor scholengemeenschappen – een extra surplus voor scholen die tot een SG behoren. Die punten kunnen scholen aanwenden voor hun </a:t>
            </a:r>
            <a:r>
              <a:rPr lang="nl-BE" baseline="0" err="1"/>
              <a:t>bestuurspersoneel</a:t>
            </a:r>
            <a:r>
              <a:rPr lang="nl-BE" baseline="0"/>
              <a:t> (niet voor de directeur-is apart), ondersteunend personeel en middenkader.</a:t>
            </a:r>
          </a:p>
          <a:p>
            <a:r>
              <a:rPr lang="nl-BE" baseline="0"/>
              <a:t>Extra’s voor scholen die tot een SG behoren? Gunstigere coëfficiënten en mogelijkheid om bepaalde zaken samen te voegen en zo meer punten te genereren.</a:t>
            </a:r>
          </a:p>
          <a:p>
            <a:r>
              <a:rPr lang="nl-BE" b="1" baseline="0"/>
              <a:t>Bovendien aantal punten die uitsluitend worden toegekend aan de scholengemeenschap – vergelijkbaar met de stimulus BO: </a:t>
            </a:r>
          </a:p>
          <a:p>
            <a:r>
              <a:rPr lang="nl-BE" baseline="0"/>
              <a:t>Bij 900 </a:t>
            </a:r>
            <a:r>
              <a:rPr lang="nl-BE" baseline="0" err="1"/>
              <a:t>lln</a:t>
            </a:r>
            <a:r>
              <a:rPr lang="nl-BE" baseline="0"/>
              <a:t>: 120 punten bij meer dan 11 000 </a:t>
            </a:r>
            <a:r>
              <a:rPr lang="nl-BE" baseline="0" err="1"/>
              <a:t>lln</a:t>
            </a:r>
            <a:r>
              <a:rPr lang="nl-BE" baseline="0"/>
              <a:t>: 420 punten. </a:t>
            </a:r>
          </a:p>
          <a:p>
            <a:r>
              <a:rPr lang="nl-BE" baseline="0"/>
              <a:t>Van die globale puntenenveloppe kan de SG een voorafname doen van 10 %. Als het OCSG akkoord is, mag dit zelfs meer zijn. Met die punten kan de SG SO een beleidsteam op niveau SG samen stellen (bv. coördinerend directeur, stafmedewerker etc.)</a:t>
            </a:r>
          </a:p>
          <a:p>
            <a:endParaRPr lang="nl-BE" baseline="0"/>
          </a:p>
          <a:p>
            <a:endParaRPr lang="nl-BE" baseline="0"/>
          </a:p>
          <a:p>
            <a:endParaRPr lang="nl-BE" baseline="0"/>
          </a:p>
          <a:p>
            <a:endParaRPr lang="nl-BE" baseline="0"/>
          </a:p>
          <a:p>
            <a:endParaRPr lang="nl-BE" baseline="0"/>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25</a:t>
            </a:fld>
            <a:endParaRPr lang="nl-BE"/>
          </a:p>
        </p:txBody>
      </p:sp>
      <p:sp>
        <p:nvSpPr>
          <p:cNvPr id="8" name="Tijdelijke aanduiding voor voettekst 7">
            <a:extLst>
              <a:ext uri="{FF2B5EF4-FFF2-40B4-BE49-F238E27FC236}">
                <a16:creationId xmlns:a16="http://schemas.microsoft.com/office/drawing/2014/main" id="{62E7056C-2066-4FD6-8F3E-72F7204F953D}"/>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839018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baseline="0"/>
              <a:t>Extra uren (alleen voor SG SO):</a:t>
            </a:r>
          </a:p>
          <a:p>
            <a:r>
              <a:rPr lang="nl-BE" baseline="0"/>
              <a:t>Brusselse scholen die tot een SG behoren krijgen meer lerarenomkadering. De leerlingencoëfficiënten van de eerste graad worden verhoogd met 0,10 uren-leraar en die van de andere graden met 0,20 uren leraar</a:t>
            </a:r>
          </a:p>
          <a:p>
            <a:r>
              <a:rPr lang="nl-BE" baseline="0"/>
              <a:t>Iedere scholengemeenschap ontvangt bovendien een aantal uren uit de 20 000 extra uren van CAO VI (</a:t>
            </a:r>
            <a:r>
              <a:rPr lang="nl-BE" baseline="0" err="1"/>
              <a:t>plage</a:t>
            </a:r>
            <a:r>
              <a:rPr lang="nl-BE" baseline="0"/>
              <a:t>-uren verminderen).</a:t>
            </a:r>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26</a:t>
            </a:fld>
            <a:endParaRPr lang="nl-BE"/>
          </a:p>
        </p:txBody>
      </p:sp>
      <p:sp>
        <p:nvSpPr>
          <p:cNvPr id="8" name="Tijdelijke aanduiding voor voettekst 7">
            <a:extLst>
              <a:ext uri="{FF2B5EF4-FFF2-40B4-BE49-F238E27FC236}">
                <a16:creationId xmlns:a16="http://schemas.microsoft.com/office/drawing/2014/main" id="{23188500-4BF6-46F6-B701-D3B8E7A497B8}"/>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6419980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a:t>Dit voordeel is een gevolg van de opschorting van de Vlaamse reaffectatiecommissie op 1 sept 2015. Is dus misschien niet ‘voor altijd’, maar wat is er ‘voor altijd’? </a:t>
            </a:r>
          </a:p>
          <a:p>
            <a:r>
              <a:rPr lang="nl-BE" baseline="0"/>
              <a:t>Concreet betekent dit dat de SG alleen rekening moet houden met de werking van de reaffectatiecommissie van de SG. </a:t>
            </a:r>
          </a:p>
          <a:p>
            <a:r>
              <a:rPr lang="nl-BE" baseline="0"/>
              <a:t>Zij kan ter beschikking gestelde personeelsleden die ze niet kan reaffecteren of </a:t>
            </a:r>
            <a:r>
              <a:rPr lang="nl-BE" baseline="0" err="1"/>
              <a:t>wedertewerkstellen</a:t>
            </a:r>
            <a:r>
              <a:rPr lang="nl-BE" baseline="0"/>
              <a:t> in één van de scholen van de scholengemeenschap toewijzen in een niet-organieke betrekking (= ingericht buiten de toegekende personeelsomkadering) aan één of meerdere scholen van de SG</a:t>
            </a:r>
          </a:p>
          <a:p>
            <a:endParaRPr lang="nl-BE" baseline="0"/>
          </a:p>
          <a:p>
            <a:r>
              <a:rPr lang="nl-BE" baseline="0"/>
              <a:t>Voor scholengemeenschappen secundair onderwijs is er nog een extra voordeel t.t.z. als daar een lid van het </a:t>
            </a:r>
            <a:r>
              <a:rPr lang="nl-BE" baseline="0" err="1"/>
              <a:t>bestuurspersoneel</a:t>
            </a:r>
            <a:r>
              <a:rPr lang="nl-BE" baseline="0"/>
              <a:t> ter beschikking wordt gesteld ten gevolge van een </a:t>
            </a:r>
            <a:r>
              <a:rPr lang="nl-BE" baseline="0" err="1"/>
              <a:t>herstructurereing</a:t>
            </a:r>
            <a:r>
              <a:rPr lang="nl-BE" baseline="0"/>
              <a:t> van scholen of van het onderwijs aanbod én er geen reaffectatie of wedertewerkstelling mogelijk is binnen de scholengemeenschap, dan kunnen zij ten persoonlijke titel in een niet-organiek ambt aan de scholengemeenschap worden toegevoegd. Dit kan niet onbeperkt en het geldt ook alleen voor het gewoon secundair onderwijs en niet voor het buitengewoon secundair onderwijs.</a:t>
            </a:r>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27</a:t>
            </a:fld>
            <a:endParaRPr lang="nl-BE"/>
          </a:p>
        </p:txBody>
      </p:sp>
      <p:sp>
        <p:nvSpPr>
          <p:cNvPr id="8" name="Tijdelijke aanduiding voor voettekst 7">
            <a:extLst>
              <a:ext uri="{FF2B5EF4-FFF2-40B4-BE49-F238E27FC236}">
                <a16:creationId xmlns:a16="http://schemas.microsoft.com/office/drawing/2014/main" id="{21A05C43-02B6-41DF-9358-FF05A79E8139}"/>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764527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a:t>Gunstigere rationalisatienormen:</a:t>
            </a:r>
          </a:p>
          <a:p>
            <a:r>
              <a:rPr lang="nl-BE" baseline="0"/>
              <a:t>Dit is een voordeel voor de SG </a:t>
            </a:r>
            <a:r>
              <a:rPr lang="nl-BE" baseline="0" err="1"/>
              <a:t>so</a:t>
            </a:r>
            <a:r>
              <a:rPr lang="nl-BE" baseline="0"/>
              <a:t>: scholen die tot een SG behoren, hebben gunstigere rationalisatienormen – leerlingenaantallen die zij moeten behalen om financiering of subsidies te ontvangen (bv. eerste graad van school die niet gelegen is in Brussel of in gemeente met minder dan 250 inwoners per km²: indien wel in SG: 94 </a:t>
            </a:r>
            <a:r>
              <a:rPr lang="nl-BE" baseline="0" err="1"/>
              <a:t>lln</a:t>
            </a:r>
            <a:r>
              <a:rPr lang="nl-BE" baseline="0"/>
              <a:t>, indien niet: 111 </a:t>
            </a:r>
            <a:r>
              <a:rPr lang="nl-BE" baseline="0" err="1"/>
              <a:t>lln</a:t>
            </a:r>
            <a:r>
              <a:rPr lang="nl-BE" baseline="0"/>
              <a:t>)</a:t>
            </a:r>
          </a:p>
          <a:p>
            <a:r>
              <a:rPr lang="nl-BE" baseline="0"/>
              <a:t>Andere voorbeelden vinden jullie op de site in de uitgebreide info.</a:t>
            </a:r>
          </a:p>
          <a:p>
            <a:endParaRPr lang="nl-BE" baseline="0"/>
          </a:p>
          <a:p>
            <a:r>
              <a:rPr lang="nl-BE" baseline="0"/>
              <a:t>Samen leggen van uren en punten en daar mee samenhangend ruimere inzetbaarheid van personeel</a:t>
            </a:r>
          </a:p>
          <a:p>
            <a:r>
              <a:rPr lang="nl-BE" baseline="0"/>
              <a:t>Op dit punt gaan de collega’s van de dienst personeel verder in. Het feit dat scholen binnen de scholengemeenschap punten en uren eenvoudig kunnen samen leggen is in ieder geval een groot voordeel. Ook het gegeven dat bepaalde personeelsleden ruimer inzetbaar zijn binnen de scholengemeenschap schept heel wat mogelijkheden. </a:t>
            </a:r>
          </a:p>
          <a:p>
            <a:endParaRPr lang="nl-BE" baseline="0"/>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28</a:t>
            </a:fld>
            <a:endParaRPr lang="nl-BE"/>
          </a:p>
        </p:txBody>
      </p:sp>
      <p:sp>
        <p:nvSpPr>
          <p:cNvPr id="8" name="Tijdelijke aanduiding voor voettekst 7">
            <a:extLst>
              <a:ext uri="{FF2B5EF4-FFF2-40B4-BE49-F238E27FC236}">
                <a16:creationId xmlns:a16="http://schemas.microsoft.com/office/drawing/2014/main" id="{1C4847A7-A84A-464F-9A8E-FA255D289BB4}"/>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553720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aseline="0"/>
          </a:p>
          <a:p>
            <a:r>
              <a:rPr lang="nl-BE" baseline="0"/>
              <a:t>Zolang de onderwijsbestemming bij overdracht van gesubsidieerde </a:t>
            </a:r>
            <a:r>
              <a:rPr lang="nl-BE" baseline="0" err="1"/>
              <a:t>onderwijsfrastructuur</a:t>
            </a:r>
            <a:r>
              <a:rPr lang="nl-BE" baseline="0"/>
              <a:t> behouden blijft: geen terugvordering AGION-subsidies. Dat geldt voor iedereen.</a:t>
            </a:r>
          </a:p>
          <a:p>
            <a:endParaRPr lang="nl-BE" baseline="0"/>
          </a:p>
          <a:p>
            <a:r>
              <a:rPr lang="nl-BE" baseline="0"/>
              <a:t>Voor scholen of schoolbesturen die tot een SG SO behoren, is er een extra element:</a:t>
            </a:r>
          </a:p>
          <a:p>
            <a:r>
              <a:rPr lang="nl-BE" baseline="0"/>
              <a:t>Als daar een </a:t>
            </a:r>
            <a:r>
              <a:rPr lang="nl-BE" baseline="0" err="1"/>
              <a:t>hestructurering</a:t>
            </a:r>
            <a:r>
              <a:rPr lang="nl-BE" baseline="0"/>
              <a:t> van de school of het onderwijsaanbod plaats vindt en ten gevolge daarvan bepaalde gebouwen niet meer voor onderwijs gebruikt worden. Dan is er ook geen terugvordering op voorwaarde dat (a) het gebouw afgebroken wordt of (b) de opbrengt uit de verkoop binnen de twee jaar opnieuw wordt geïnvesteerd in infrastructuur voor onderwijs.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29</a:t>
            </a:fld>
            <a:endParaRPr lang="nl-BE"/>
          </a:p>
        </p:txBody>
      </p:sp>
      <p:sp>
        <p:nvSpPr>
          <p:cNvPr id="8" name="Tijdelijke aanduiding voor voettekst 7">
            <a:extLst>
              <a:ext uri="{FF2B5EF4-FFF2-40B4-BE49-F238E27FC236}">
                <a16:creationId xmlns:a16="http://schemas.microsoft.com/office/drawing/2014/main" id="{1D9A4EE8-4988-4EE9-832C-4803B593AC75}"/>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4774651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De decreetgever kende een aantal specifieke bevoegdheden toe aan de scholengemeenschappen en dit zowel aan de scholengemeenschappen BO als SO. Zoals daarstraks gezegd beschouwt de decreetgever dit als een minimum. Besturen kunnen altijd extra bevoegdheden toekennen aan de scholengemeenschap.</a:t>
            </a:r>
          </a:p>
          <a:p>
            <a:endParaRPr lang="nl-BE"/>
          </a:p>
          <a:p>
            <a:r>
              <a:rPr lang="nl-BE"/>
              <a:t>Een meer diepgaande en inhoudelijke samenwerking tussen scholen en hun besturen kan het opnemen van de verantwoordelijkheid voor het katholiek onderwijs in de regio alleen maar ten goede komen.</a:t>
            </a:r>
          </a:p>
          <a:p>
            <a:endParaRPr lang="nl-BE"/>
          </a:p>
          <a:p>
            <a:r>
              <a:rPr lang="nl-BE"/>
              <a:t>Ter inspiratie: model van intentieverklaring.</a:t>
            </a:r>
          </a:p>
          <a:p>
            <a:endParaRPr lang="nl-BE"/>
          </a:p>
          <a:p>
            <a:r>
              <a:rPr lang="nl-BE"/>
              <a:t>Alle extra bevoegdheden moeten expliciet opgenomen worden in de overeenkomst tussen besturen</a:t>
            </a:r>
          </a:p>
          <a:p>
            <a:endParaRPr lang="nl-BE"/>
          </a:p>
          <a:p>
            <a:endParaRPr lang="nl-BE"/>
          </a:p>
          <a:p>
            <a:r>
              <a:rPr lang="nl-BE"/>
              <a:t>We overlopen kort de verschillende decretale bevoegdheden en vermelden telkens of ze vatbaar zijn voor </a:t>
            </a:r>
            <a:r>
              <a:rPr lang="nl-BE" err="1"/>
              <a:t>beheersoverdracht</a:t>
            </a:r>
            <a:r>
              <a:rPr lang="nl-BE"/>
              <a:t> of niet.</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30</a:t>
            </a:fld>
            <a:endParaRPr lang="nl-BE"/>
          </a:p>
        </p:txBody>
      </p:sp>
      <p:sp>
        <p:nvSpPr>
          <p:cNvPr id="8" name="Tijdelijke aanduiding voor voettekst 7">
            <a:extLst>
              <a:ext uri="{FF2B5EF4-FFF2-40B4-BE49-F238E27FC236}">
                <a16:creationId xmlns:a16="http://schemas.microsoft.com/office/drawing/2014/main" id="{584B7698-DE9C-406E-BD9D-853A5E6D822A}"/>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991313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bevoegdheden van de scholengemeenschappen basisonderwijs en secundair onderwijs zijn grotendeels gelijklopend mét enkele verschillen.</a:t>
            </a:r>
          </a:p>
          <a:p>
            <a:r>
              <a:rPr lang="nl-BE"/>
              <a:t>We geven ze hier schematisch weer en vermelden telkens ook of er </a:t>
            </a:r>
            <a:r>
              <a:rPr lang="nl-BE" err="1"/>
              <a:t>beheersoverdracht</a:t>
            </a:r>
            <a:r>
              <a:rPr lang="nl-BE"/>
              <a:t> mogelijk is of niet. </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31</a:t>
            </a:fld>
            <a:endParaRPr lang="nl-BE"/>
          </a:p>
        </p:txBody>
      </p:sp>
      <p:sp>
        <p:nvSpPr>
          <p:cNvPr id="8" name="Tijdelijke aanduiding voor voettekst 7">
            <a:extLst>
              <a:ext uri="{FF2B5EF4-FFF2-40B4-BE49-F238E27FC236}">
                <a16:creationId xmlns:a16="http://schemas.microsoft.com/office/drawing/2014/main" id="{C1A66DE1-8912-41E0-81BC-E3B651A2B29D}"/>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41467289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0"/>
              <a:t>Voor het basisonderwijs zijn er een aantal bevoegdheden rond zorg. </a:t>
            </a:r>
          </a:p>
          <a:p>
            <a:r>
              <a:rPr lang="nl-BE" b="0"/>
              <a:t>Zo moet een scholengemeenschap basisonderwijs ook één </a:t>
            </a:r>
            <a:r>
              <a:rPr lang="nl-BE" b="0" err="1"/>
              <a:t>zorgcoödinator</a:t>
            </a:r>
            <a:r>
              <a:rPr lang="nl-BE" b="0"/>
              <a:t> aanduiden die als contactpersoon zal fungeren naar de overheid voor alles wat met kleuterparticipatie te maken heeft.</a:t>
            </a:r>
          </a:p>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32</a:t>
            </a:fld>
            <a:endParaRPr lang="nl-BE"/>
          </a:p>
        </p:txBody>
      </p:sp>
      <p:sp>
        <p:nvSpPr>
          <p:cNvPr id="8" name="Tijdelijke aanduiding voor voettekst 7">
            <a:extLst>
              <a:ext uri="{FF2B5EF4-FFF2-40B4-BE49-F238E27FC236}">
                <a16:creationId xmlns:a16="http://schemas.microsoft.com/office/drawing/2014/main" id="{0887F1F7-8CC0-4AA4-98E4-93E6B8FB9C8A}"/>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6513670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a:p>
            <a:r>
              <a:rPr lang="nl-BE" b="0"/>
              <a:t>Verder is het zo dat noch in het basis- noch in het secundair onderwijs punten van de ene scholengemeenschap naar een andere overgedragen kunnen worden. In het basisonderwijs zijn daar twee uitzonderingen op nl. wanneer een school uit de scholengemeenschap stapt kan de scholengemeenschap afspreken om de punten zorg mee te geven met de school. Verder kan de scholengemeenschap ook punten zorg overdragen naar een andere scholengemeenschap uit een zelfde onderwijszone of een aanpalende voor speciale zorgprojecten bv. een project rond autisme. </a:t>
            </a:r>
          </a:p>
          <a:p>
            <a:endParaRPr lang="nl-BE"/>
          </a:p>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33</a:t>
            </a:fld>
            <a:endParaRPr lang="nl-BE"/>
          </a:p>
        </p:txBody>
      </p:sp>
      <p:sp>
        <p:nvSpPr>
          <p:cNvPr id="8" name="Tijdelijke aanduiding voor voettekst 7">
            <a:extLst>
              <a:ext uri="{FF2B5EF4-FFF2-40B4-BE49-F238E27FC236}">
                <a16:creationId xmlns:a16="http://schemas.microsoft.com/office/drawing/2014/main" id="{D25B1273-7DBA-4128-B3B8-93C91086C0A0}"/>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4917223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a:t>Afsluiten van samenwerkingsakkoorden: </a:t>
            </a:r>
          </a:p>
          <a:p>
            <a:r>
              <a:rPr lang="nl-BE"/>
              <a:t>Hier ook toch een verschil tussen scholengemeenschappen basisonderwijs en secundair onderwijs: </a:t>
            </a:r>
          </a:p>
          <a:p>
            <a:r>
              <a:rPr lang="nl-BE"/>
              <a:t>Scholengemeenschappen basisonderwijs kunnen samenwerkingsovereenkomsten afsluiten met basisscholen gewoon of buitengewoon die niet tot een scholengemeenschap behoren, met andere scholengemeenschappen basisonderwijs, met scholengemeenschappen secundair onderwijs, met één of meer scholen secundair onderwijs, met één of meer scholen deeltijds kunstonderwijs of VO</a:t>
            </a:r>
          </a:p>
          <a:p>
            <a:r>
              <a:rPr lang="nl-BE"/>
              <a:t>Scholengemeenschappen secundair onderwijs kunnen dat ook, maar zij kunnen geen samenwerkingsakkoord afsluiten met een andere SG SO</a:t>
            </a:r>
          </a:p>
          <a:p>
            <a:endParaRPr lang="nl-BE"/>
          </a:p>
          <a:p>
            <a:r>
              <a:rPr lang="nl-BE"/>
              <a:t>Algemene afspraken inzake personeelsbeleid</a:t>
            </a:r>
          </a:p>
          <a:p>
            <a:endParaRPr lang="nl-BE"/>
          </a:p>
          <a:p>
            <a:r>
              <a:rPr lang="nl-BE"/>
              <a:t>Dit gaat dan bv. over afspraken over criteria voor aanwervingen,  functiebeschrijvingen en evaluaties. Nieuw is dat de scholengemeenschappen nu ook afspraken zullen moeten maken rond de aanvangsbegeleiding.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34</a:t>
            </a:fld>
            <a:endParaRPr lang="nl-BE"/>
          </a:p>
        </p:txBody>
      </p:sp>
      <p:sp>
        <p:nvSpPr>
          <p:cNvPr id="8" name="Tijdelijke aanduiding voor voettekst 7">
            <a:extLst>
              <a:ext uri="{FF2B5EF4-FFF2-40B4-BE49-F238E27FC236}">
                <a16:creationId xmlns:a16="http://schemas.microsoft.com/office/drawing/2014/main" id="{9FE54C70-1698-48E4-BB77-74647915072C}"/>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0288200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35</a:t>
            </a:fld>
            <a:endParaRPr lang="nl-BE"/>
          </a:p>
        </p:txBody>
      </p:sp>
      <p:sp>
        <p:nvSpPr>
          <p:cNvPr id="8" name="Tijdelijke aanduiding voor voettekst 7">
            <a:extLst>
              <a:ext uri="{FF2B5EF4-FFF2-40B4-BE49-F238E27FC236}">
                <a16:creationId xmlns:a16="http://schemas.microsoft.com/office/drawing/2014/main" id="{6175BADC-7B3F-40C9-A5E9-ABAC71106DCA}"/>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452103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36</a:t>
            </a:fld>
            <a:endParaRPr lang="nl-BE"/>
          </a:p>
        </p:txBody>
      </p:sp>
      <p:sp>
        <p:nvSpPr>
          <p:cNvPr id="8" name="Tijdelijke aanduiding voor voettekst 7">
            <a:extLst>
              <a:ext uri="{FF2B5EF4-FFF2-40B4-BE49-F238E27FC236}">
                <a16:creationId xmlns:a16="http://schemas.microsoft.com/office/drawing/2014/main" id="{53494090-AD6D-4BE4-BE5A-AF57CF872733}"/>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6207135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Naast de opgesomde decretale bevoegdheden is het dus mogelijk om extra bevoegdheden toe te kennen aan de scholengemeenschappen. Bv. rond aankoopbeleid.</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37</a:t>
            </a:fld>
            <a:endParaRPr lang="nl-BE"/>
          </a:p>
        </p:txBody>
      </p:sp>
      <p:sp>
        <p:nvSpPr>
          <p:cNvPr id="8" name="Tijdelijke aanduiding voor voettekst 7">
            <a:extLst>
              <a:ext uri="{FF2B5EF4-FFF2-40B4-BE49-F238E27FC236}">
                <a16:creationId xmlns:a16="http://schemas.microsoft.com/office/drawing/2014/main" id="{0D47989A-310A-41A1-B843-6F7C80FCC9C0}"/>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6750978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Dit</a:t>
            </a:r>
            <a:r>
              <a:rPr lang="nl-BE" baseline="0"/>
              <a:t> brengt ons bij het tweede deel van deze avond met name de planningsprocedures. </a:t>
            </a:r>
          </a:p>
          <a:p>
            <a:endParaRPr lang="nl-BE"/>
          </a:p>
        </p:txBody>
      </p:sp>
      <p:sp>
        <p:nvSpPr>
          <p:cNvPr id="4" name="Tijdelijke aanduiding voor koptekst 3"/>
          <p:cNvSpPr>
            <a:spLocks noGrp="1"/>
          </p:cNvSpPr>
          <p:nvPr>
            <p:ph type="hdr" sz="quarter" idx="10"/>
          </p:nvPr>
        </p:nvSpPr>
        <p:spPr/>
        <p:txBody>
          <a:bodyPr/>
          <a:lstStyle/>
          <a:p>
            <a:r>
              <a:rPr lang="nl-BE"/>
              <a:t>Scholengemeenschappen vanaf 2020</a:t>
            </a:r>
          </a:p>
        </p:txBody>
      </p:sp>
      <p:sp>
        <p:nvSpPr>
          <p:cNvPr id="5" name="Tijdelijke aanduiding voor datum 4"/>
          <p:cNvSpPr>
            <a:spLocks noGrp="1"/>
          </p:cNvSpPr>
          <p:nvPr>
            <p:ph type="dt" idx="11"/>
          </p:nvPr>
        </p:nvSpPr>
        <p:spPr/>
        <p:txBody>
          <a:bodyPr/>
          <a:lstStyle/>
          <a:p>
            <a:r>
              <a:rPr lang="nl-BE"/>
              <a:t>mei 2019</a:t>
            </a:r>
          </a:p>
        </p:txBody>
      </p:sp>
      <p:sp>
        <p:nvSpPr>
          <p:cNvPr id="7" name="Tijdelijke aanduiding voor dianummer 6"/>
          <p:cNvSpPr>
            <a:spLocks noGrp="1"/>
          </p:cNvSpPr>
          <p:nvPr>
            <p:ph type="sldNum" sz="quarter" idx="13"/>
          </p:nvPr>
        </p:nvSpPr>
        <p:spPr/>
        <p:txBody>
          <a:bodyPr/>
          <a:lstStyle/>
          <a:p>
            <a:fld id="{94B5155E-4972-4CE7-B1DF-77F91BF7334B}" type="slidenum">
              <a:rPr lang="nl-BE" smtClean="0"/>
              <a:t>38</a:t>
            </a:fld>
            <a:endParaRPr lang="nl-BE"/>
          </a:p>
        </p:txBody>
      </p:sp>
      <p:sp>
        <p:nvSpPr>
          <p:cNvPr id="8" name="Tijdelijke aanduiding voor voettekst 7">
            <a:extLst>
              <a:ext uri="{FF2B5EF4-FFF2-40B4-BE49-F238E27FC236}">
                <a16:creationId xmlns:a16="http://schemas.microsoft.com/office/drawing/2014/main" id="{D6B15587-A90A-479D-99B8-C3A795FE0DC2}"/>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27883193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39</a:t>
            </a:fld>
            <a:endParaRPr lang="nl-BE"/>
          </a:p>
        </p:txBody>
      </p:sp>
      <p:sp>
        <p:nvSpPr>
          <p:cNvPr id="8" name="Tijdelijke aanduiding voor voettekst 7">
            <a:extLst>
              <a:ext uri="{FF2B5EF4-FFF2-40B4-BE49-F238E27FC236}">
                <a16:creationId xmlns:a16="http://schemas.microsoft.com/office/drawing/2014/main" id="{BAA13303-CBD7-41D2-BBB0-E0B8CCAFD609}"/>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12325697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89</a:t>
            </a:fld>
            <a:endParaRPr lang="nl-BE"/>
          </a:p>
        </p:txBody>
      </p:sp>
      <p:sp>
        <p:nvSpPr>
          <p:cNvPr id="8" name="Tijdelijke aanduiding voor voettekst 7">
            <a:extLst>
              <a:ext uri="{FF2B5EF4-FFF2-40B4-BE49-F238E27FC236}">
                <a16:creationId xmlns:a16="http://schemas.microsoft.com/office/drawing/2014/main" id="{70410234-8E89-422F-8F4D-58E3CA1452F6}"/>
              </a:ext>
            </a:extLst>
          </p:cNvPr>
          <p:cNvSpPr>
            <a:spLocks noGrp="1"/>
          </p:cNvSpPr>
          <p:nvPr>
            <p:ph type="ftr" sz="quarter" idx="4"/>
          </p:nvPr>
        </p:nvSpPr>
        <p:spPr/>
        <p:txBody>
          <a:bodyPr/>
          <a:lstStyle/>
          <a:p>
            <a:r>
              <a:rPr lang="nl-BE"/>
              <a:t>Katholiek Onderwijs Vlaanderen</a:t>
            </a:r>
          </a:p>
        </p:txBody>
      </p:sp>
    </p:spTree>
    <p:extLst>
      <p:ext uri="{BB962C8B-B14F-4D97-AF65-F5344CB8AC3E}">
        <p14:creationId xmlns:p14="http://schemas.microsoft.com/office/powerpoint/2010/main" val="5972570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rebuchet MS" panose="020B06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dirty="0"/>
          </a:p>
        </p:txBody>
      </p:sp>
      <p:pic>
        <p:nvPicPr>
          <p:cNvPr id="4" name="Afbeelding 3"/>
          <p:cNvPicPr>
            <a:picLocks noChangeAspect="1"/>
          </p:cNvPicPr>
          <p:nvPr userDrawn="1"/>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1316578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idx="1"/>
          </p:nvPr>
        </p:nvSpPr>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datum 3">
            <a:extLst>
              <a:ext uri="{FF2B5EF4-FFF2-40B4-BE49-F238E27FC236}">
                <a16:creationId xmlns:a16="http://schemas.microsoft.com/office/drawing/2014/main" id="{03AA914F-5283-4585-AA28-A6936A60183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C5EFDC3-3C26-42D4-AB96-12D6CC1A90B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40820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735BB7-E995-4FED-AC1A-355FED99A99F}"/>
              </a:ext>
            </a:extLst>
          </p:cNvPr>
          <p:cNvSpPr>
            <a:spLocks noGrp="1"/>
          </p:cNvSpPr>
          <p:nvPr>
            <p:ph type="title"/>
          </p:nvPr>
        </p:nvSpPr>
        <p:spPr/>
        <p:txBody>
          <a:bodyPr/>
          <a:lstStyle/>
          <a:p>
            <a:r>
              <a:rPr lang="nl-NL"/>
              <a:t>Klik om de stijl te bewerken</a:t>
            </a:r>
            <a:endParaRPr lang="nl-BE"/>
          </a:p>
        </p:txBody>
      </p:sp>
    </p:spTree>
    <p:extLst>
      <p:ext uri="{BB962C8B-B14F-4D97-AF65-F5344CB8AC3E}">
        <p14:creationId xmlns:p14="http://schemas.microsoft.com/office/powerpoint/2010/main" val="3481924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sz="half" idx="1"/>
          </p:nvPr>
        </p:nvSpPr>
        <p:spPr>
          <a:xfrm>
            <a:off x="457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inhoud 3"/>
          <p:cNvSpPr>
            <a:spLocks noGrp="1"/>
          </p:cNvSpPr>
          <p:nvPr>
            <p:ph sz="half" idx="2"/>
          </p:nvPr>
        </p:nvSpPr>
        <p:spPr>
          <a:xfrm>
            <a:off x="4648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462922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tekst 2"/>
          <p:cNvSpPr>
            <a:spLocks noGrp="1"/>
          </p:cNvSpPr>
          <p:nvPr>
            <p:ph type="body" idx="1"/>
          </p:nvPr>
        </p:nvSpPr>
        <p:spPr>
          <a:xfrm>
            <a:off x="457201" y="1535113"/>
            <a:ext cx="4040188"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p:cNvSpPr>
            <a:spLocks noGrp="1"/>
          </p:cNvSpPr>
          <p:nvPr>
            <p:ph sz="half" idx="2"/>
          </p:nvPr>
        </p:nvSpPr>
        <p:spPr>
          <a:xfrm>
            <a:off x="457201" y="2174875"/>
            <a:ext cx="4040188"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tekst 4"/>
          <p:cNvSpPr>
            <a:spLocks noGrp="1"/>
          </p:cNvSpPr>
          <p:nvPr>
            <p:ph type="body" sz="quarter" idx="3"/>
          </p:nvPr>
        </p:nvSpPr>
        <p:spPr>
          <a:xfrm>
            <a:off x="4645026" y="1535113"/>
            <a:ext cx="4041775"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p:cNvSpPr>
            <a:spLocks noGrp="1"/>
          </p:cNvSpPr>
          <p:nvPr>
            <p:ph sz="quarter" idx="4"/>
          </p:nvPr>
        </p:nvSpPr>
        <p:spPr>
          <a:xfrm>
            <a:off x="4645026" y="2174875"/>
            <a:ext cx="4041775"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datum 6">
            <a:extLst>
              <a:ext uri="{FF2B5EF4-FFF2-40B4-BE49-F238E27FC236}">
                <a16:creationId xmlns:a16="http://schemas.microsoft.com/office/drawing/2014/main" id="{19D4C743-ED77-41E6-9F0F-0157425979E1}"/>
              </a:ext>
            </a:extLst>
          </p:cNvPr>
          <p:cNvSpPr>
            <a:spLocks noGrp="1"/>
          </p:cNvSpPr>
          <p:nvPr>
            <p:ph type="dt" sz="half" idx="10"/>
          </p:nvPr>
        </p:nvSpPr>
        <p:spPr/>
        <p:txBody>
          <a:bodyPr/>
          <a:lstStyle/>
          <a:p>
            <a:r>
              <a:rPr lang="nl-BE"/>
              <a:t>mei 2019</a:t>
            </a:r>
          </a:p>
        </p:txBody>
      </p:sp>
      <p:sp>
        <p:nvSpPr>
          <p:cNvPr id="8" name="Tijdelijke aanduiding voor voettekst 7">
            <a:extLst>
              <a:ext uri="{FF2B5EF4-FFF2-40B4-BE49-F238E27FC236}">
                <a16:creationId xmlns:a16="http://schemas.microsoft.com/office/drawing/2014/main" id="{AD8A0B7B-9A17-4E64-9B41-CF0518BE93C4}"/>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87595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Tree>
    <p:extLst>
      <p:ext uri="{BB962C8B-B14F-4D97-AF65-F5344CB8AC3E}">
        <p14:creationId xmlns:p14="http://schemas.microsoft.com/office/powerpoint/2010/main" val="316544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1_Vragen">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atin typeface="Trebuchet MS" panose="020B0603020202020204" pitchFamily="34" charset="0"/>
              </a:defRPr>
            </a:lvl1pPr>
          </a:lstStyle>
          <a:p>
            <a:r>
              <a:rPr lang="nl-NL" dirty="0"/>
              <a:t>Vragen</a:t>
            </a:r>
            <a:endParaRPr lang="nl-BE" dirty="0"/>
          </a:p>
        </p:txBody>
      </p:sp>
      <p:pic>
        <p:nvPicPr>
          <p:cNvPr id="7174"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707904" y="2114790"/>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userDrawn="1"/>
        </p:nvSpPr>
        <p:spPr>
          <a:xfrm rot="21407866">
            <a:off x="4220928" y="2339008"/>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pic>
        <p:nvPicPr>
          <p:cNvPr id="13"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304094">
            <a:off x="6549550" y="2250483"/>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4" name="Rechthoek 13"/>
          <p:cNvSpPr/>
          <p:nvPr userDrawn="1"/>
        </p:nvSpPr>
        <p:spPr>
          <a:xfrm rot="1111960">
            <a:off x="7062574" y="2474701"/>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pic>
        <p:nvPicPr>
          <p:cNvPr id="15"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20505358">
            <a:off x="1036722" y="2376682"/>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6" name="Rechthoek 15"/>
          <p:cNvSpPr/>
          <p:nvPr userDrawn="1"/>
        </p:nvSpPr>
        <p:spPr>
          <a:xfrm rot="20313224">
            <a:off x="1549746" y="2600900"/>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sp>
        <p:nvSpPr>
          <p:cNvPr id="3" name="Tijdelijke aanduiding voor datum 2">
            <a:extLst>
              <a:ext uri="{FF2B5EF4-FFF2-40B4-BE49-F238E27FC236}">
                <a16:creationId xmlns:a16="http://schemas.microsoft.com/office/drawing/2014/main" id="{7625FD5E-6471-4735-A266-EF71409BB31D}"/>
              </a:ext>
            </a:extLst>
          </p:cNvPr>
          <p:cNvSpPr>
            <a:spLocks noGrp="1"/>
          </p:cNvSpPr>
          <p:nvPr>
            <p:ph type="dt" sz="half" idx="10"/>
          </p:nvPr>
        </p:nvSpPr>
        <p:spPr/>
        <p:txBody>
          <a:bodyPr/>
          <a:lstStyle/>
          <a:p>
            <a:r>
              <a:rPr lang="nl-BE"/>
              <a:t>mei 2019</a:t>
            </a:r>
          </a:p>
        </p:txBody>
      </p:sp>
      <p:sp>
        <p:nvSpPr>
          <p:cNvPr id="4" name="Tijdelijke aanduiding voor voettekst 3">
            <a:extLst>
              <a:ext uri="{FF2B5EF4-FFF2-40B4-BE49-F238E27FC236}">
                <a16:creationId xmlns:a16="http://schemas.microsoft.com/office/drawing/2014/main" id="{0F377A0F-83C2-446E-95A5-A893A1E6E143}"/>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006524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a:t>Naam, e-mail en telefoonnummer</a:t>
            </a:r>
          </a:p>
        </p:txBody>
      </p:sp>
      <p:pic>
        <p:nvPicPr>
          <p:cNvPr id="8194" name="Picture 2" descr="http://www.healthalliance.co.nz/portals/0/Images/Services/contac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datum 1">
            <a:extLst>
              <a:ext uri="{FF2B5EF4-FFF2-40B4-BE49-F238E27FC236}">
                <a16:creationId xmlns:a16="http://schemas.microsoft.com/office/drawing/2014/main" id="{39004CF3-F58A-42A2-959A-2DA72C2D2D54}"/>
              </a:ext>
            </a:extLst>
          </p:cNvPr>
          <p:cNvSpPr>
            <a:spLocks noGrp="1"/>
          </p:cNvSpPr>
          <p:nvPr>
            <p:ph type="dt" sz="half" idx="14"/>
          </p:nvPr>
        </p:nvSpPr>
        <p:spPr>
          <a:xfrm>
            <a:off x="1108313" y="6489361"/>
            <a:ext cx="2023528" cy="365125"/>
          </a:xfrm>
        </p:spPr>
        <p:txBody>
          <a:bodyPr/>
          <a:lstStyle>
            <a:lvl1pPr algn="r">
              <a:defRPr/>
            </a:lvl1pPr>
          </a:lstStyle>
          <a:p>
            <a:r>
              <a:rPr lang="nl-BE"/>
              <a:t>mei 2019</a:t>
            </a:r>
          </a:p>
        </p:txBody>
      </p:sp>
      <p:sp>
        <p:nvSpPr>
          <p:cNvPr id="3" name="Tijdelijke aanduiding voor voettekst 2">
            <a:extLst>
              <a:ext uri="{FF2B5EF4-FFF2-40B4-BE49-F238E27FC236}">
                <a16:creationId xmlns:a16="http://schemas.microsoft.com/office/drawing/2014/main" id="{19A7B57F-CB38-4EF5-ACDA-D34A0E389608}"/>
              </a:ext>
            </a:extLst>
          </p:cNvPr>
          <p:cNvSpPr>
            <a:spLocks noGrp="1"/>
          </p:cNvSpPr>
          <p:nvPr>
            <p:ph type="ftr" sz="quarter" idx="15"/>
          </p:nvPr>
        </p:nvSpPr>
        <p:spPr/>
        <p:txBody>
          <a:bodyPr/>
          <a:lstStyle/>
          <a:p>
            <a:r>
              <a:rPr lang="nl-BE"/>
              <a:t>Katholiek Onderwijs Vlaanderen</a:t>
            </a:r>
          </a:p>
        </p:txBody>
      </p:sp>
    </p:spTree>
    <p:extLst>
      <p:ext uri="{BB962C8B-B14F-4D97-AF65-F5344CB8AC3E}">
        <p14:creationId xmlns:p14="http://schemas.microsoft.com/office/powerpoint/2010/main" val="418808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3_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A43C351-C855-44E5-987B-5DE3B9D8E299}"/>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929D41E8-5D35-4AB5-B61F-BE13B2AA57DE}"/>
              </a:ext>
            </a:extLst>
          </p:cNvPr>
          <p:cNvSpPr>
            <a:spLocks noGrp="1"/>
          </p:cNvSpPr>
          <p:nvPr>
            <p:ph type="ftr" sz="quarter" idx="11"/>
          </p:nvPr>
        </p:nvSpPr>
        <p:spPr/>
        <p:txBody>
          <a:bodyPr/>
          <a:lstStyle/>
          <a:p>
            <a:r>
              <a:rPr lang="nl-BE"/>
              <a:t>Katholiek Onderwijs Vlaanderen</a:t>
            </a:r>
          </a:p>
        </p:txBody>
      </p:sp>
      <p:sp>
        <p:nvSpPr>
          <p:cNvPr id="4" name="Tijdelijke aanduiding voor dianummer 3">
            <a:extLst>
              <a:ext uri="{FF2B5EF4-FFF2-40B4-BE49-F238E27FC236}">
                <a16:creationId xmlns:a16="http://schemas.microsoft.com/office/drawing/2014/main" id="{E978B3B1-7C52-4484-9B03-D314393018A5}"/>
              </a:ext>
            </a:extLst>
          </p:cNvPr>
          <p:cNvSpPr>
            <a:spLocks noGrp="1"/>
          </p:cNvSpPr>
          <p:nvPr>
            <p:ph type="sldNum" sz="quarter" idx="12"/>
          </p:nvPr>
        </p:nvSpPr>
        <p:spPr/>
        <p:txBody>
          <a:bodyPr/>
          <a:lstStyle/>
          <a:p>
            <a:fld id="{CB12B86B-A71D-408B-80CC-6B705E3F6347}" type="slidenum">
              <a:rPr lang="nl-BE" smtClean="0"/>
              <a:t>‹nr.›</a:t>
            </a:fld>
            <a:endParaRPr lang="nl-BE"/>
          </a:p>
        </p:txBody>
      </p:sp>
      <p:pic>
        <p:nvPicPr>
          <p:cNvPr id="5" name="Afbeelding 4">
            <a:extLst>
              <a:ext uri="{FF2B5EF4-FFF2-40B4-BE49-F238E27FC236}">
                <a16:creationId xmlns:a16="http://schemas.microsoft.com/office/drawing/2014/main" id="{7DE72C2A-739D-4B01-AEF3-69FB9386E2F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0206" y="5949080"/>
            <a:ext cx="1019452" cy="900068"/>
          </a:xfrm>
          <a:prstGeom prst="rect">
            <a:avLst/>
          </a:prstGeom>
        </p:spPr>
      </p:pic>
      <p:pic>
        <p:nvPicPr>
          <p:cNvPr id="6" name="Afbeelding 5">
            <a:extLst>
              <a:ext uri="{FF2B5EF4-FFF2-40B4-BE49-F238E27FC236}">
                <a16:creationId xmlns:a16="http://schemas.microsoft.com/office/drawing/2014/main" id="{F8F01272-F065-4607-B4F2-3BDBDE0E4D6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8650" y="6243633"/>
            <a:ext cx="2729083" cy="590559"/>
          </a:xfrm>
          <a:prstGeom prst="rect">
            <a:avLst/>
          </a:prstGeom>
        </p:spPr>
      </p:pic>
    </p:spTree>
    <p:extLst>
      <p:ext uri="{BB962C8B-B14F-4D97-AF65-F5344CB8AC3E}">
        <p14:creationId xmlns:p14="http://schemas.microsoft.com/office/powerpoint/2010/main" val="1836695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2_Titel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Ondertitel 2">
            <a:extLst>
              <a:ext uri="{FF2B5EF4-FFF2-40B4-BE49-F238E27FC236}">
                <a16:creationId xmlns:a16="http://schemas.microsoft.com/office/drawing/2014/main" id="{65550227-3B69-4ED6-B2B7-782A18AF07E0}"/>
              </a:ext>
            </a:extLst>
          </p:cNvPr>
          <p:cNvSpPr>
            <a:spLocks noGrp="1"/>
          </p:cNvSpPr>
          <p:nvPr>
            <p:ph type="subTitle" idx="1"/>
          </p:nvPr>
        </p:nvSpPr>
        <p:spPr>
          <a:xfrm>
            <a:off x="1787222" y="3233576"/>
            <a:ext cx="5607169" cy="1206630"/>
          </a:xfrm>
          <a:noFill/>
        </p:spPr>
        <p:txBody>
          <a:bodyPr>
            <a:normAutofit/>
          </a:bodyPr>
          <a:lstStyle>
            <a:lvl1pPr marL="0" indent="0" algn="ctr">
              <a:buNone/>
              <a:defRPr sz="2800">
                <a:solidFill>
                  <a:schemeClr val="bg1"/>
                </a:solidFill>
                <a:latin typeface="+mn-lt"/>
                <a:cs typeface="Arial" pitchFamily="34" charset="0"/>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nl-NL"/>
              <a:t>Klikken om de ondertitelstijl van het model te bewerken</a:t>
            </a:r>
            <a:endParaRPr lang="nl-BE"/>
          </a:p>
        </p:txBody>
      </p:sp>
      <p:sp>
        <p:nvSpPr>
          <p:cNvPr id="4" name="Titel 3">
            <a:extLst>
              <a:ext uri="{FF2B5EF4-FFF2-40B4-BE49-F238E27FC236}">
                <a16:creationId xmlns:a16="http://schemas.microsoft.com/office/drawing/2014/main" id="{0A40482B-BC27-4DC4-A82C-081E98EE5167}"/>
              </a:ext>
            </a:extLst>
          </p:cNvPr>
          <p:cNvSpPr>
            <a:spLocks noGrp="1"/>
          </p:cNvSpPr>
          <p:nvPr>
            <p:ph type="title"/>
          </p:nvPr>
        </p:nvSpPr>
        <p:spPr>
          <a:xfrm>
            <a:off x="1787222" y="1801513"/>
            <a:ext cx="5607169" cy="1143000"/>
          </a:xfrm>
        </p:spPr>
        <p:txBody>
          <a:bodyPr/>
          <a:lstStyle>
            <a:lvl1pPr>
              <a:defRPr>
                <a:solidFill>
                  <a:schemeClr val="bg1"/>
                </a:solidFill>
              </a:defRPr>
            </a:lvl1pPr>
          </a:lstStyle>
          <a:p>
            <a:r>
              <a:rPr lang="nl-NL"/>
              <a:t>Klik om stijl te bewerken</a:t>
            </a:r>
            <a:endParaRPr lang="nl-BE"/>
          </a:p>
        </p:txBody>
      </p:sp>
      <p:pic>
        <p:nvPicPr>
          <p:cNvPr id="2" name="Afbeelding 1"/>
          <p:cNvPicPr>
            <a:picLocks noChangeAspect="1"/>
          </p:cNvPicPr>
          <p:nvPr userDrawn="1"/>
        </p:nvPicPr>
        <p:blipFill rotWithShape="1">
          <a:blip r:embed="rId3" cstate="print">
            <a:extLst>
              <a:ext uri="{28A0092B-C50C-407E-A947-70E740481C1C}">
                <a14:useLocalDpi xmlns:a14="http://schemas.microsoft.com/office/drawing/2010/main" val="0"/>
              </a:ext>
            </a:extLst>
          </a:blip>
          <a:srcRect l="9914"/>
          <a:stretch/>
        </p:blipFill>
        <p:spPr>
          <a:xfrm>
            <a:off x="3162689" y="5338119"/>
            <a:ext cx="2856235" cy="1264077"/>
          </a:xfrm>
          <a:prstGeom prst="rect">
            <a:avLst/>
          </a:prstGeom>
        </p:spPr>
      </p:pic>
    </p:spTree>
    <p:extLst>
      <p:ext uri="{BB962C8B-B14F-4D97-AF65-F5344CB8AC3E}">
        <p14:creationId xmlns:p14="http://schemas.microsoft.com/office/powerpoint/2010/main" val="84048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hthoek 11"/>
          <p:cNvSpPr/>
          <p:nvPr/>
        </p:nvSpPr>
        <p:spPr>
          <a:xfrm>
            <a:off x="0" y="1"/>
            <a:ext cx="360000" cy="6503158"/>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1" name="Rechthoek 10"/>
          <p:cNvSpPr/>
          <p:nvPr/>
        </p:nvSpPr>
        <p:spPr>
          <a:xfrm>
            <a:off x="-8706" y="6489510"/>
            <a:ext cx="3240000" cy="378925"/>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5" name="Tijdelijke aanduiding voor dianummer 4"/>
          <p:cNvSpPr txBox="1">
            <a:spLocks/>
          </p:cNvSpPr>
          <p:nvPr/>
        </p:nvSpPr>
        <p:spPr>
          <a:xfrm>
            <a:off x="9508" y="6489511"/>
            <a:ext cx="633402" cy="395874"/>
          </a:xfrm>
          <a:prstGeom prst="rect">
            <a:avLst/>
          </a:prstGeom>
        </p:spPr>
        <p:txBody>
          <a:bodyPr vert="horz" lIns="91440" tIns="45720" rIns="91440" bIns="45720" rtlCol="0" anchor="ctr"/>
          <a:lstStyle>
            <a:defPPr>
              <a:defRPr lang="nl-BE"/>
            </a:defPPr>
            <a:lvl1pPr marL="0" algn="l" defTabSz="914400" rtl="0" eaLnBrk="1" latinLnBrk="0" hangingPunct="1">
              <a:defRPr sz="1200" kern="1200">
                <a:solidFill>
                  <a:sysClr val="windowText" lastClr="00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9E3A5C-986B-47BE-8F96-3787467B82A8}" type="slidenum">
              <a:rPr lang="nl-BE" smtClean="0">
                <a:solidFill>
                  <a:schemeClr val="bg1"/>
                </a:solidFill>
                <a:latin typeface="Trebuchet MS" panose="020B0603020202020204" pitchFamily="34" charset="0"/>
              </a:rPr>
              <a:pPr/>
              <a:t>‹nr.›</a:t>
            </a:fld>
            <a:endParaRPr lang="nl-BE" dirty="0">
              <a:solidFill>
                <a:schemeClr val="bg1"/>
              </a:solidFill>
              <a:latin typeface="Trebuchet MS" panose="020B0603020202020204" pitchFamily="34" charset="0"/>
            </a:endParaRPr>
          </a:p>
        </p:txBody>
      </p:sp>
      <p:pic>
        <p:nvPicPr>
          <p:cNvPr id="5" name="Afbeelding 4"/>
          <p:cNvPicPr>
            <a:picLocks noChangeAspect="1"/>
          </p:cNvPicPr>
          <p:nvPr/>
        </p:nvPicPr>
        <p:blipFill rotWithShape="1">
          <a:blip r:embed="rId12">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
        <p:nvSpPr>
          <p:cNvPr id="4" name="Tijdelijke aanduiding voor datum 3">
            <a:extLst>
              <a:ext uri="{FF2B5EF4-FFF2-40B4-BE49-F238E27FC236}">
                <a16:creationId xmlns:a16="http://schemas.microsoft.com/office/drawing/2014/main" id="{73CA00CA-AAD9-4908-B115-9B3BDDA982C6}"/>
              </a:ext>
            </a:extLst>
          </p:cNvPr>
          <p:cNvSpPr>
            <a:spLocks noGrp="1"/>
          </p:cNvSpPr>
          <p:nvPr>
            <p:ph type="dt" sz="half" idx="2"/>
          </p:nvPr>
        </p:nvSpPr>
        <p:spPr>
          <a:xfrm>
            <a:off x="1108312" y="6489361"/>
            <a:ext cx="2122981" cy="365125"/>
          </a:xfrm>
          <a:prstGeom prst="rect">
            <a:avLst/>
          </a:prstGeom>
        </p:spPr>
        <p:txBody>
          <a:bodyPr vert="horz" lIns="91440" tIns="45720" rIns="91440" bIns="45720" rtlCol="0" anchor="ctr"/>
          <a:lstStyle>
            <a:lvl1pPr algn="l">
              <a:defRPr sz="1000">
                <a:solidFill>
                  <a:schemeClr val="bg1"/>
                </a:solidFill>
                <a:latin typeface="Trebuchet MS" panose="020B0603020202020204" pitchFamily="34" charset="0"/>
              </a:defRPr>
            </a:lvl1pPr>
          </a:lstStyle>
          <a:p>
            <a:r>
              <a:rPr lang="nl-BE"/>
              <a:t>mei 2019</a:t>
            </a:r>
          </a:p>
        </p:txBody>
      </p:sp>
      <p:sp>
        <p:nvSpPr>
          <p:cNvPr id="6" name="Tijdelijke aanduiding voor voettekst 5">
            <a:extLst>
              <a:ext uri="{FF2B5EF4-FFF2-40B4-BE49-F238E27FC236}">
                <a16:creationId xmlns:a16="http://schemas.microsoft.com/office/drawing/2014/main" id="{5597DBD2-6BFE-4907-9590-3B00F7242127}"/>
              </a:ext>
            </a:extLst>
          </p:cNvPr>
          <p:cNvSpPr>
            <a:spLocks noGrp="1"/>
          </p:cNvSpPr>
          <p:nvPr>
            <p:ph type="ftr" sz="quarter" idx="3"/>
          </p:nvPr>
        </p:nvSpPr>
        <p:spPr>
          <a:xfrm>
            <a:off x="5157531" y="6431362"/>
            <a:ext cx="3086100" cy="365125"/>
          </a:xfrm>
          <a:prstGeom prst="rect">
            <a:avLst/>
          </a:prstGeom>
        </p:spPr>
        <p:txBody>
          <a:bodyPr vert="horz" lIns="91440" tIns="45720" rIns="91440" bIns="45720" rtlCol="0" anchor="ctr"/>
          <a:lstStyle>
            <a:lvl1pPr algn="ctr">
              <a:defRPr sz="1000">
                <a:solidFill>
                  <a:schemeClr val="tx1">
                    <a:tint val="75000"/>
                  </a:schemeClr>
                </a:solidFill>
                <a:latin typeface="Trebuchet MS" panose="020B0603020202020204" pitchFamily="34" charset="0"/>
              </a:defRPr>
            </a:lvl1pPr>
          </a:lstStyle>
          <a:p>
            <a:r>
              <a:rPr lang="nl-BE"/>
              <a:t>Katholiek Onderwijs Vlaanderen</a:t>
            </a:r>
          </a:p>
        </p:txBody>
      </p:sp>
    </p:spTree>
    <p:extLst>
      <p:ext uri="{BB962C8B-B14F-4D97-AF65-F5344CB8AC3E}">
        <p14:creationId xmlns:p14="http://schemas.microsoft.com/office/powerpoint/2010/main" val="24999261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95" r:id="rId3"/>
    <p:sldLayoutId id="2147483676" r:id="rId4"/>
    <p:sldLayoutId id="2147483677" r:id="rId5"/>
    <p:sldLayoutId id="2147483678" r:id="rId6"/>
    <p:sldLayoutId id="2147483693" r:id="rId7"/>
    <p:sldLayoutId id="2147483694" r:id="rId8"/>
    <p:sldLayoutId id="2147483698" r:id="rId9"/>
    <p:sldLayoutId id="2147483699" r:id="rId10"/>
  </p:sldLayoutIdLst>
  <p:hf sldNum="0" hdr="0"/>
  <p:txStyles>
    <p:title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File:Belgium_provinces_regions.png"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www.elizabethhogsten.com/purpose-potential-millennial-race-relevance/" TargetMode="External"/><Relationship Id="rId4" Type="http://schemas.openxmlformats.org/officeDocument/2006/relationships/hyperlink" Target="https://pixabay.com/en/question-mark-consider-think-23180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duurzaamnieuws.nl/samen-energie-besparen-loont/"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karinblogt.nl/terugkijken-en-vooruitdenke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pixabay.com/en/checklist-test-check-cross-correct-1402461/" TargetMode="External"/><Relationship Id="rId5" Type="http://schemas.openxmlformats.org/officeDocument/2006/relationships/image" Target="../media/image15.png"/><Relationship Id="rId4" Type="http://schemas.openxmlformats.org/officeDocument/2006/relationships/hyperlink" Target="http://makingartinsecondlife.blogspot.com/2010_08_01_archive.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elizabethhogsten.com/purpose-potential-millennial-race-relevanc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pro.katholiekonderwijs.vlaanderen/scholengemeenschappe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rsnijders.info/vakblog/2012/12/06/zes-jaar-vakblo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ro.katholiekonderwijs.vlaanderen/scholengemeenschapp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en.wikipedia.org/wiki/File:Belgium_provinces_regions.pn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www.eoi.es/blogs/imsd/project-management-why-do-projects-fail/"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iki.3rail.nl/index.php/Categorie:Wiki3rail-Media"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s://maken.wikiwijs.nl/62474/Ordening_Dieren___KGT_2#!page-2031010"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nlgmltf.org/military-law/2014/non-judicial-punishment-middle-ground-between-admin-proceedings-and-courts-martial/" TargetMode="External"/><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libguides.ucd.ie/data/checklist_plans" TargetMode="External"/><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commons.wikimedia.org/wiki/File:Ambox_warning_pn.svg" TargetMode="Externa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hyperlink" Target="https://pixabay.com/en/checklist-to-do-activities-boxes-1316848/" TargetMode="External"/><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hyperlink" Target="http://commons.wikimedia.org/wiki/File:Waarschuwing-icoon.png" TargetMode="External"/><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hyperlink" Target="https://maken.wikiwijs.nl/76305/Ontwerpen_van_jouw_restaurant" TargetMode="External"/><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pn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2" Type="http://schemas.openxmlformats.org/officeDocument/2006/relationships/image" Target="../media/image58.png"/><Relationship Id="rId1" Type="http://schemas.openxmlformats.org/officeDocument/2006/relationships/slideLayout" Target="../slideLayouts/slideLayout9.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112.xml.rels><?xml version="1.0" encoding="UTF-8" standalone="yes"?>
<Relationships xmlns="http://schemas.openxmlformats.org/package/2006/relationships"><Relationship Id="rId2" Type="http://schemas.openxmlformats.org/officeDocument/2006/relationships/hyperlink" Target="https://pro.katholiekonderwijs.vlaanderen/scholengemeenschapp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92896A-8864-42DD-94EE-BCAF4B725594}"/>
              </a:ext>
            </a:extLst>
          </p:cNvPr>
          <p:cNvSpPr>
            <a:spLocks noGrp="1"/>
          </p:cNvSpPr>
          <p:nvPr>
            <p:ph type="title"/>
          </p:nvPr>
        </p:nvSpPr>
        <p:spPr>
          <a:xfrm>
            <a:off x="476999" y="1628800"/>
            <a:ext cx="8667001" cy="3960440"/>
          </a:xfrm>
        </p:spPr>
        <p:txBody>
          <a:bodyPr>
            <a:normAutofit/>
          </a:bodyPr>
          <a:lstStyle/>
          <a:p>
            <a:r>
              <a:rPr lang="nl-BE" b="1"/>
              <a:t> SCHOLENGEMEENSCHAPPEN  </a:t>
            </a:r>
            <a:br>
              <a:rPr lang="nl-BE" b="1"/>
            </a:br>
            <a:r>
              <a:rPr lang="nl-BE" b="1"/>
              <a:t>vanaf 2020 </a:t>
            </a:r>
            <a:br>
              <a:rPr lang="nl-BE" b="1"/>
            </a:br>
            <a:br>
              <a:rPr lang="nl-BE" b="1"/>
            </a:br>
            <a:endParaRPr lang="nl-BE"/>
          </a:p>
        </p:txBody>
      </p:sp>
      <p:sp>
        <p:nvSpPr>
          <p:cNvPr id="3" name="Ondertitel 2">
            <a:extLst>
              <a:ext uri="{FF2B5EF4-FFF2-40B4-BE49-F238E27FC236}">
                <a16:creationId xmlns:a16="http://schemas.microsoft.com/office/drawing/2014/main" id="{6F6A956E-7815-4B5D-A751-A3A5D97E06D3}"/>
              </a:ext>
            </a:extLst>
          </p:cNvPr>
          <p:cNvSpPr>
            <a:spLocks noGrp="1"/>
          </p:cNvSpPr>
          <p:nvPr>
            <p:ph type="subTitle" idx="1"/>
          </p:nvPr>
        </p:nvSpPr>
        <p:spPr>
          <a:xfrm>
            <a:off x="3059832" y="4941167"/>
            <a:ext cx="5607169" cy="720080"/>
          </a:xfrm>
        </p:spPr>
        <p:txBody>
          <a:bodyPr/>
          <a:lstStyle/>
          <a:p>
            <a:r>
              <a:rPr lang="nl-BE"/>
              <a:t>mei 2019</a:t>
            </a:r>
          </a:p>
        </p:txBody>
      </p:sp>
    </p:spTree>
    <p:extLst>
      <p:ext uri="{BB962C8B-B14F-4D97-AF65-F5344CB8AC3E}">
        <p14:creationId xmlns:p14="http://schemas.microsoft.com/office/powerpoint/2010/main" val="3259767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F55638-DEDE-4013-97CC-D98D4ECF7403}"/>
              </a:ext>
            </a:extLst>
          </p:cNvPr>
          <p:cNvSpPr>
            <a:spLocks noGrp="1"/>
          </p:cNvSpPr>
          <p:nvPr>
            <p:ph type="title"/>
          </p:nvPr>
        </p:nvSpPr>
        <p:spPr>
          <a:xfrm>
            <a:off x="377388" y="339396"/>
            <a:ext cx="8587100" cy="1217396"/>
          </a:xfrm>
        </p:spPr>
        <p:txBody>
          <a:bodyPr>
            <a:normAutofit/>
          </a:bodyPr>
          <a:lstStyle/>
          <a:p>
            <a:r>
              <a:rPr lang="nl-BE" sz="4000"/>
              <a:t>Scholengemeenschappen vanaf 2020</a:t>
            </a:r>
          </a:p>
        </p:txBody>
      </p:sp>
      <p:sp>
        <p:nvSpPr>
          <p:cNvPr id="3" name="Tijdelijke aanduiding voor inhoud 2">
            <a:extLst>
              <a:ext uri="{FF2B5EF4-FFF2-40B4-BE49-F238E27FC236}">
                <a16:creationId xmlns:a16="http://schemas.microsoft.com/office/drawing/2014/main" id="{9E2E24BE-4337-41FB-9DFF-12E8BFCC9F51}"/>
              </a:ext>
            </a:extLst>
          </p:cNvPr>
          <p:cNvSpPr>
            <a:spLocks noGrp="1"/>
          </p:cNvSpPr>
          <p:nvPr>
            <p:ph idx="1"/>
          </p:nvPr>
        </p:nvSpPr>
        <p:spPr>
          <a:xfrm>
            <a:off x="-43526" y="1977705"/>
            <a:ext cx="9187526" cy="6614195"/>
          </a:xfrm>
        </p:spPr>
        <p:txBody>
          <a:bodyPr>
            <a:normAutofit/>
          </a:bodyPr>
          <a:lstStyle/>
          <a:p>
            <a:r>
              <a:rPr lang="nl-BE"/>
              <a:t>Data en locaties:</a:t>
            </a:r>
          </a:p>
          <a:p>
            <a:pPr lvl="1"/>
            <a:r>
              <a:rPr lang="nl-BE"/>
              <a:t>Regio Limburg - maandag 13 mei - 19 uur</a:t>
            </a:r>
          </a:p>
          <a:p>
            <a:pPr lvl="1"/>
            <a:r>
              <a:rPr lang="nl-BE"/>
              <a:t>Regio Antwerpen - dinsdag 14 mei - 14 uur</a:t>
            </a:r>
          </a:p>
          <a:p>
            <a:pPr lvl="1"/>
            <a:r>
              <a:rPr lang="nl-BE"/>
              <a:t>Regio Oost-Vlaanderen - donderdag 16 mei - 19 uur</a:t>
            </a:r>
          </a:p>
          <a:p>
            <a:pPr lvl="1"/>
            <a:r>
              <a:rPr lang="nl-BE"/>
              <a:t>Regio West-Vlaanderen - maandag 20 mei - 19 uur</a:t>
            </a:r>
          </a:p>
          <a:p>
            <a:pPr lvl="1"/>
            <a:r>
              <a:rPr lang="nl-BE"/>
              <a:t>Regio Mechelen-Brussel - donderdag 23 mei – 19 uur</a:t>
            </a:r>
          </a:p>
        </p:txBody>
      </p:sp>
      <p:sp>
        <p:nvSpPr>
          <p:cNvPr id="4" name="Tijdelijke aanduiding voor datum 3">
            <a:extLst>
              <a:ext uri="{FF2B5EF4-FFF2-40B4-BE49-F238E27FC236}">
                <a16:creationId xmlns:a16="http://schemas.microsoft.com/office/drawing/2014/main" id="{23E956AD-76DB-4860-9D28-BE3ACA304CE6}"/>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560B6A8-6647-4BE9-834D-909A483BD206}"/>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9421C02D-F2C0-4A7D-955B-A3FC5EA7586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21177" y="1313763"/>
            <a:ext cx="2343311" cy="1916828"/>
          </a:xfrm>
          <a:prstGeom prst="rect">
            <a:avLst/>
          </a:prstGeom>
        </p:spPr>
      </p:pic>
    </p:spTree>
    <p:extLst>
      <p:ext uri="{BB962C8B-B14F-4D97-AF65-F5344CB8AC3E}">
        <p14:creationId xmlns:p14="http://schemas.microsoft.com/office/powerpoint/2010/main" val="129766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3F975F-0598-46DE-8A5D-5D8E03D236DF}"/>
              </a:ext>
            </a:extLst>
          </p:cNvPr>
          <p:cNvSpPr>
            <a:spLocks noGrp="1"/>
          </p:cNvSpPr>
          <p:nvPr>
            <p:ph type="title"/>
          </p:nvPr>
        </p:nvSpPr>
        <p:spPr/>
        <p:txBody>
          <a:bodyPr/>
          <a:lstStyle/>
          <a:p>
            <a:r>
              <a:rPr lang="nl-BE"/>
              <a:t>Doelstellingen vorming</a:t>
            </a:r>
          </a:p>
        </p:txBody>
      </p:sp>
      <p:sp>
        <p:nvSpPr>
          <p:cNvPr id="3" name="Tijdelijke aanduiding voor inhoud 2">
            <a:extLst>
              <a:ext uri="{FF2B5EF4-FFF2-40B4-BE49-F238E27FC236}">
                <a16:creationId xmlns:a16="http://schemas.microsoft.com/office/drawing/2014/main" id="{F30780A9-0469-4869-89B4-4F8161C51F41}"/>
              </a:ext>
            </a:extLst>
          </p:cNvPr>
          <p:cNvSpPr>
            <a:spLocks noGrp="1"/>
          </p:cNvSpPr>
          <p:nvPr>
            <p:ph idx="1"/>
          </p:nvPr>
        </p:nvSpPr>
        <p:spPr>
          <a:xfrm>
            <a:off x="457200" y="1268760"/>
            <a:ext cx="8579296" cy="5513946"/>
          </a:xfrm>
        </p:spPr>
        <p:txBody>
          <a:bodyPr>
            <a:noAutofit/>
          </a:bodyPr>
          <a:lstStyle/>
          <a:p>
            <a:r>
              <a:rPr lang="nl-BE" sz="2500"/>
              <a:t>… het </a:t>
            </a:r>
            <a:r>
              <a:rPr lang="nl-BE" sz="2500" b="1">
                <a:solidFill>
                  <a:srgbClr val="FF6E0D"/>
                </a:solidFill>
              </a:rPr>
              <a:t>algemeen kader </a:t>
            </a:r>
            <a:r>
              <a:rPr lang="nl-BE" sz="2500"/>
              <a:t>van de nieuwe ronde van de scholengemeenschappen die start in september 2020</a:t>
            </a:r>
          </a:p>
          <a:p>
            <a:r>
              <a:rPr lang="nl-BE" sz="2500"/>
              <a:t>… de </a:t>
            </a:r>
            <a:r>
              <a:rPr lang="nl-BE" sz="2500" b="1">
                <a:solidFill>
                  <a:srgbClr val="FF6E0D"/>
                </a:solidFill>
              </a:rPr>
              <a:t>deadlines</a:t>
            </a:r>
            <a:r>
              <a:rPr lang="nl-BE" sz="2500"/>
              <a:t> in het kader van de nieuwe ronde van de scholengemeenschappen die start in september 2020</a:t>
            </a:r>
          </a:p>
          <a:p>
            <a:r>
              <a:rPr lang="nl-BE" sz="2500"/>
              <a:t>… de gevolgen voor het personeel bij een </a:t>
            </a:r>
            <a:r>
              <a:rPr lang="nl-BE" sz="2500" b="1">
                <a:solidFill>
                  <a:srgbClr val="FF6E0D"/>
                </a:solidFill>
              </a:rPr>
              <a:t>fusie</a:t>
            </a:r>
            <a:r>
              <a:rPr lang="nl-BE" sz="2500" b="1"/>
              <a:t> </a:t>
            </a:r>
            <a:r>
              <a:rPr lang="nl-BE" sz="2500" b="1">
                <a:solidFill>
                  <a:srgbClr val="FF6E0D"/>
                </a:solidFill>
              </a:rPr>
              <a:t>van vzw’s </a:t>
            </a:r>
            <a:r>
              <a:rPr lang="nl-BE" sz="2500"/>
              <a:t>in het kader van de samenstelling van de scholengemeenschap</a:t>
            </a:r>
          </a:p>
          <a:p>
            <a:r>
              <a:rPr lang="nl-BE" sz="2500"/>
              <a:t>… de gevolgen voor het personeel bij een </a:t>
            </a:r>
            <a:r>
              <a:rPr lang="nl-BE" sz="2500" b="1">
                <a:solidFill>
                  <a:srgbClr val="FF6E0D"/>
                </a:solidFill>
              </a:rPr>
              <a:t>veranderde samenstelling van de  scholengemeenschap</a:t>
            </a:r>
          </a:p>
          <a:p>
            <a:r>
              <a:rPr lang="nl-BE" sz="2500"/>
              <a:t>… de </a:t>
            </a:r>
            <a:r>
              <a:rPr lang="nl-BE" sz="2500" b="1">
                <a:solidFill>
                  <a:srgbClr val="FF6E0D"/>
                </a:solidFill>
              </a:rPr>
              <a:t>ondersteuning</a:t>
            </a:r>
            <a:r>
              <a:rPr lang="nl-BE" sz="2500"/>
              <a:t> die geboden wordt vanuit Katholiek Onderwijs Vlaanderen en weten de </a:t>
            </a:r>
            <a:r>
              <a:rPr lang="nl-BE" sz="2500" b="1">
                <a:solidFill>
                  <a:srgbClr val="FF6E0D"/>
                </a:solidFill>
              </a:rPr>
              <a:t>contactgegevens</a:t>
            </a:r>
            <a:r>
              <a:rPr lang="nl-BE" sz="2500"/>
              <a:t> te vinden.</a:t>
            </a:r>
          </a:p>
        </p:txBody>
      </p:sp>
      <p:sp>
        <p:nvSpPr>
          <p:cNvPr id="4" name="Tijdelijke aanduiding voor datum 3">
            <a:extLst>
              <a:ext uri="{FF2B5EF4-FFF2-40B4-BE49-F238E27FC236}">
                <a16:creationId xmlns:a16="http://schemas.microsoft.com/office/drawing/2014/main" id="{B1376702-D787-4576-85E6-511653C10621}"/>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F20C4F5-EEF0-4D69-A138-4E60586719F9}"/>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153070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b="1">
                <a:solidFill>
                  <a:srgbClr val="FF6600"/>
                </a:solidFill>
              </a:rPr>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a:t>Personeel in de scholengemeenschap</a:t>
            </a:r>
          </a:p>
          <a:p>
            <a:pPr marL="514350" indent="-514350">
              <a:buFont typeface="+mj-lt"/>
              <a:buAutoNum type="arabicParenR"/>
            </a:pPr>
            <a:r>
              <a:rPr lang="nl-BE"/>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86627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Afbeelding 17">
            <a:extLst>
              <a:ext uri="{FF2B5EF4-FFF2-40B4-BE49-F238E27FC236}">
                <a16:creationId xmlns:a16="http://schemas.microsoft.com/office/drawing/2014/main" id="{9AF84834-60F5-412E-8527-B70F2F441C0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374253" y="2331720"/>
            <a:ext cx="2194560" cy="2194560"/>
          </a:xfrm>
          <a:prstGeom prst="rect">
            <a:avLst/>
          </a:prstGeom>
        </p:spPr>
      </p:pic>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p:txBody>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a:xfrm>
            <a:off x="575187" y="2054792"/>
            <a:ext cx="8229600" cy="4525963"/>
          </a:xfrm>
        </p:spPr>
        <p:txBody>
          <a:bodyPr/>
          <a:lstStyle/>
          <a:p>
            <a:r>
              <a:rPr lang="nl-BE"/>
              <a:t>Scholengemeenschappen ook na 2020</a:t>
            </a:r>
          </a:p>
          <a:p>
            <a:endParaRPr lang="nl-BE"/>
          </a:p>
          <a:p>
            <a:r>
              <a:rPr lang="nl-BE"/>
              <a:t>En hoe zit het dan met BOS? </a:t>
            </a:r>
          </a:p>
          <a:p>
            <a:endParaRPr lang="nl-BE"/>
          </a:p>
          <a:p>
            <a:r>
              <a:rPr lang="nl-BE"/>
              <a:t>Hoe passen de scholengemeenschappen daar dan in? </a:t>
            </a:r>
          </a:p>
          <a:p>
            <a:endParaRPr lang="nl-BE"/>
          </a:p>
          <a:p>
            <a:endParaRPr lang="nl-BE"/>
          </a:p>
          <a:p>
            <a:endParaRPr lang="nl-BE"/>
          </a:p>
          <a:p>
            <a:endParaRPr lang="nl-BE"/>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sp>
        <p:nvSpPr>
          <p:cNvPr id="16" name="Tekstvak 15">
            <a:extLst>
              <a:ext uri="{FF2B5EF4-FFF2-40B4-BE49-F238E27FC236}">
                <a16:creationId xmlns:a16="http://schemas.microsoft.com/office/drawing/2014/main" id="{51285D5C-C0F8-47C4-A808-5D2EE25F39A1}"/>
              </a:ext>
            </a:extLst>
          </p:cNvPr>
          <p:cNvSpPr txBox="1"/>
          <p:nvPr/>
        </p:nvSpPr>
        <p:spPr>
          <a:xfrm>
            <a:off x="-2024520" y="9100843"/>
            <a:ext cx="6858000" cy="230832"/>
          </a:xfrm>
          <a:prstGeom prst="rect">
            <a:avLst/>
          </a:prstGeom>
          <a:noFill/>
        </p:spPr>
        <p:txBody>
          <a:bodyPr wrap="square" rtlCol="0">
            <a:spAutoFit/>
          </a:bodyPr>
          <a:lstStyle/>
          <a:p>
            <a:r>
              <a:rPr lang="nl-BE" sz="900">
                <a:hlinkClick r:id="rId5" tooltip="http://www.elizabethhogsten.com/purpose-potential-millennial-race-relevance/"/>
              </a:rPr>
              <a:t>Deze foto</a:t>
            </a:r>
            <a:r>
              <a:rPr lang="nl-BE" sz="900"/>
              <a:t> van Onbekende auteur is gelicentieerd onder </a:t>
            </a:r>
            <a:r>
              <a:rPr lang="nl-BE" sz="900">
                <a:hlinkClick r:id="rId6" tooltip="https://creativecommons.org/licenses/by-nc/3.0/"/>
              </a:rPr>
              <a:t>CC BY-NC</a:t>
            </a:r>
            <a:endParaRPr lang="nl-BE" sz="900"/>
          </a:p>
        </p:txBody>
      </p:sp>
    </p:spTree>
    <p:extLst>
      <p:ext uri="{BB962C8B-B14F-4D97-AF65-F5344CB8AC3E}">
        <p14:creationId xmlns:p14="http://schemas.microsoft.com/office/powerpoint/2010/main" val="336774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a:xfrm>
            <a:off x="457200" y="274638"/>
            <a:ext cx="8507288" cy="1143000"/>
          </a:xfrm>
        </p:spPr>
        <p:txBody>
          <a:bodyPr>
            <a:normAutofit/>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p:txBody>
          <a:bodyPr/>
          <a:lstStyle/>
          <a:p>
            <a:pPr marL="0" indent="0" algn="ctr">
              <a:buNone/>
            </a:pPr>
            <a:endParaRPr lang="nl-BE"/>
          </a:p>
          <a:p>
            <a:pPr marL="0" indent="0" algn="ctr">
              <a:buNone/>
            </a:pPr>
            <a:r>
              <a:rPr lang="nl-BE"/>
              <a:t>Doel van de decreetgever</a:t>
            </a:r>
          </a:p>
          <a:p>
            <a:pPr marL="0" indent="0" algn="ctr">
              <a:buNone/>
            </a:pPr>
            <a:r>
              <a:rPr lang="nl-BE"/>
              <a:t> </a:t>
            </a:r>
          </a:p>
          <a:p>
            <a:pPr marL="0" indent="0" algn="ctr">
              <a:buNone/>
            </a:pPr>
            <a:r>
              <a:rPr lang="nl-BE" b="1">
                <a:solidFill>
                  <a:srgbClr val="FF6600"/>
                </a:solidFill>
              </a:rPr>
              <a:t>Scholengemeenschappen</a:t>
            </a:r>
            <a:r>
              <a:rPr lang="nl-BE"/>
              <a:t> </a:t>
            </a:r>
          </a:p>
          <a:p>
            <a:pPr marL="0" indent="0" algn="ctr">
              <a:buNone/>
            </a:pPr>
            <a:r>
              <a:rPr lang="nl-BE"/>
              <a:t>= </a:t>
            </a:r>
          </a:p>
          <a:p>
            <a:pPr marL="0" indent="0" algn="ctr">
              <a:buNone/>
            </a:pPr>
            <a:r>
              <a:rPr lang="nl-BE"/>
              <a:t>samenwerking tussen scholen</a:t>
            </a:r>
          </a:p>
          <a:p>
            <a:pPr marL="0" indent="0" algn="ctr">
              <a:buNone/>
            </a:pPr>
            <a:r>
              <a:rPr lang="nl-BE"/>
              <a:t>– bundelen van krachten en middelen</a:t>
            </a:r>
          </a:p>
          <a:p>
            <a:pPr marL="0" indent="0">
              <a:buNone/>
            </a:pPr>
            <a:endParaRPr lang="nl-BE"/>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E9628567-68BB-4321-9D72-533BA72FE01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65520" y="469949"/>
            <a:ext cx="3078480" cy="1534109"/>
          </a:xfrm>
          <a:prstGeom prst="rect">
            <a:avLst/>
          </a:prstGeom>
        </p:spPr>
      </p:pic>
    </p:spTree>
    <p:extLst>
      <p:ext uri="{BB962C8B-B14F-4D97-AF65-F5344CB8AC3E}">
        <p14:creationId xmlns:p14="http://schemas.microsoft.com/office/powerpoint/2010/main" val="249164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5" end="5"/>
                                            </p:txEl>
                                          </p:spTgt>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p:cTn id="4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a:xfrm>
            <a:off x="457200" y="274638"/>
            <a:ext cx="8507288" cy="1143000"/>
          </a:xfrm>
        </p:spPr>
        <p:txBody>
          <a:bodyPr>
            <a:normAutofit/>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a:xfrm>
            <a:off x="457200" y="1600201"/>
            <a:ext cx="8229600" cy="4739879"/>
          </a:xfrm>
        </p:spPr>
        <p:txBody>
          <a:bodyPr>
            <a:normAutofit/>
          </a:bodyPr>
          <a:lstStyle/>
          <a:p>
            <a:pPr marL="0" indent="0">
              <a:buNone/>
            </a:pPr>
            <a:r>
              <a:rPr lang="nl-BE" b="1">
                <a:solidFill>
                  <a:srgbClr val="FF6600"/>
                </a:solidFill>
              </a:rPr>
              <a:t>Korte historiek</a:t>
            </a:r>
          </a:p>
          <a:p>
            <a:r>
              <a:rPr lang="nl-BE">
                <a:solidFill>
                  <a:srgbClr val="FF6600"/>
                </a:solidFill>
              </a:rPr>
              <a:t>1981</a:t>
            </a:r>
            <a:r>
              <a:rPr lang="nl-BE"/>
              <a:t>: scholengemeenschappen secundair onderwijs ‘oude stijl’, maar… wisselend succes</a:t>
            </a:r>
          </a:p>
          <a:p>
            <a:r>
              <a:rPr lang="nl-BE">
                <a:solidFill>
                  <a:srgbClr val="FF6600"/>
                </a:solidFill>
              </a:rPr>
              <a:t>1999</a:t>
            </a:r>
            <a:r>
              <a:rPr lang="nl-BE"/>
              <a:t>: scholengemeenschappen ‘nieuwe stijl’</a:t>
            </a:r>
          </a:p>
          <a:p>
            <a:r>
              <a:rPr lang="nl-BE">
                <a:solidFill>
                  <a:srgbClr val="FF6600"/>
                </a:solidFill>
              </a:rPr>
              <a:t>2003</a:t>
            </a:r>
            <a:r>
              <a:rPr lang="nl-BE"/>
              <a:t>: scholengemeenschappen basisonderwijs </a:t>
            </a:r>
          </a:p>
          <a:p>
            <a:endParaRPr lang="nl-BE"/>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pic>
        <p:nvPicPr>
          <p:cNvPr id="8" name="Afbeelding 7">
            <a:extLst>
              <a:ext uri="{FF2B5EF4-FFF2-40B4-BE49-F238E27FC236}">
                <a16:creationId xmlns:a16="http://schemas.microsoft.com/office/drawing/2014/main" id="{4FF16E62-E1F9-4D58-9E98-1191DD75384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45469" y="146412"/>
            <a:ext cx="1819019" cy="1362508"/>
          </a:xfrm>
          <a:prstGeom prst="rect">
            <a:avLst/>
          </a:prstGeom>
        </p:spPr>
      </p:pic>
    </p:spTree>
    <p:extLst>
      <p:ext uri="{BB962C8B-B14F-4D97-AF65-F5344CB8AC3E}">
        <p14:creationId xmlns:p14="http://schemas.microsoft.com/office/powerpoint/2010/main" val="235784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lstStyle/>
          <a:p>
            <a:r>
              <a:rPr lang="nl-BE"/>
              <a:t>Inleiding</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Nieuwe stijl? </a:t>
            </a:r>
          </a:p>
          <a:p>
            <a:pPr marL="0" indent="0">
              <a:buNone/>
            </a:pPr>
            <a:r>
              <a:rPr lang="nl-BE"/>
              <a:t>Decreetgever ziet scholengemeenschappen als constructie om krachten te bundelen en efficiënter te werken</a:t>
            </a:r>
          </a:p>
          <a:p>
            <a:pPr marL="0" indent="0">
              <a:buNone/>
            </a:pPr>
            <a:r>
              <a:rPr lang="nl-BE" b="1">
                <a:solidFill>
                  <a:srgbClr val="FF6600"/>
                </a:solidFill>
              </a:rPr>
              <a:t>Nieuwe dynamiek!</a:t>
            </a:r>
          </a:p>
          <a:p>
            <a:pPr marL="342900" lvl="1" indent="-342900">
              <a:buFont typeface="Arial" panose="020B0604020202020204" pitchFamily="34" charset="0"/>
              <a:buChar char="•"/>
            </a:pPr>
            <a:r>
              <a:rPr lang="nl-BE" sz="3200">
                <a:solidFill>
                  <a:schemeClr val="tx1"/>
                </a:solidFill>
              </a:rPr>
              <a:t>duidelijke criteria</a:t>
            </a:r>
          </a:p>
          <a:p>
            <a:pPr marL="342900" lvl="1" indent="-342900">
              <a:buFont typeface="Arial" panose="020B0604020202020204" pitchFamily="34" charset="0"/>
              <a:buChar char="•"/>
            </a:pPr>
            <a:r>
              <a:rPr lang="nl-BE" sz="3200">
                <a:solidFill>
                  <a:schemeClr val="tx1"/>
                </a:solidFill>
              </a:rPr>
              <a:t>verschillende voordelen</a:t>
            </a:r>
          </a:p>
          <a:p>
            <a:pPr marL="342900" lvl="1" indent="-342900">
              <a:buFont typeface="Arial" panose="020B0604020202020204" pitchFamily="34" charset="0"/>
              <a:buChar char="•"/>
            </a:pPr>
            <a:r>
              <a:rPr lang="nl-BE" sz="3200">
                <a:solidFill>
                  <a:schemeClr val="tx1"/>
                </a:solidFill>
              </a:rPr>
              <a:t>duidelijk omschreven bevoegdheden</a:t>
            </a:r>
          </a:p>
          <a:p>
            <a:pPr marL="342900" lvl="1" indent="-342900">
              <a:buFont typeface="Arial" panose="020B0604020202020204" pitchFamily="34" charset="0"/>
              <a:buChar char="•"/>
            </a:pPr>
            <a:endParaRPr lang="nl-BE" sz="3200">
              <a:solidFill>
                <a:schemeClr val="tx1"/>
              </a:solidFill>
            </a:endParaRP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0" name="Afbeelding 9">
            <a:extLst>
              <a:ext uri="{FF2B5EF4-FFF2-40B4-BE49-F238E27FC236}">
                <a16:creationId xmlns:a16="http://schemas.microsoft.com/office/drawing/2014/main" id="{701BC367-56FF-45D8-B7C4-6D4F8E76AB9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00800" y="274638"/>
            <a:ext cx="2546252" cy="1806248"/>
          </a:xfrm>
          <a:prstGeom prst="rect">
            <a:avLst/>
          </a:prstGeom>
        </p:spPr>
      </p:pic>
      <p:pic>
        <p:nvPicPr>
          <p:cNvPr id="13" name="Afbeelding 12">
            <a:extLst>
              <a:ext uri="{FF2B5EF4-FFF2-40B4-BE49-F238E27FC236}">
                <a16:creationId xmlns:a16="http://schemas.microsoft.com/office/drawing/2014/main" id="{A6F9F9B9-BD65-460B-9D02-548A856ED1B1}"/>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120650" y="4078632"/>
            <a:ext cx="2122981" cy="1486087"/>
          </a:xfrm>
          <a:prstGeom prst="rect">
            <a:avLst/>
          </a:prstGeom>
        </p:spPr>
      </p:pic>
    </p:spTree>
    <p:extLst>
      <p:ext uri="{BB962C8B-B14F-4D97-AF65-F5344CB8AC3E}">
        <p14:creationId xmlns:p14="http://schemas.microsoft.com/office/powerpoint/2010/main" val="2894535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514350" indent="-514350">
              <a:buFont typeface="+mj-lt"/>
              <a:buAutoNum type="arabicParenR"/>
            </a:pPr>
            <a:r>
              <a:rPr lang="nl-BE"/>
              <a:t>Oprichting en beheer</a:t>
            </a:r>
          </a:p>
          <a:p>
            <a:pPr marL="514350" indent="-514350">
              <a:buFont typeface="+mj-lt"/>
              <a:buAutoNum type="arabicParenR"/>
            </a:pPr>
            <a:r>
              <a:rPr lang="nl-BE" sz="3200">
                <a:solidFill>
                  <a:schemeClr val="tx1"/>
                </a:solidFill>
              </a:rPr>
              <a:t>Criteria en voorwaarden</a:t>
            </a:r>
          </a:p>
          <a:p>
            <a:pPr marL="514350" indent="-514350">
              <a:buFont typeface="+mj-lt"/>
              <a:buAutoNum type="arabicParenR"/>
            </a:pPr>
            <a:r>
              <a:rPr lang="nl-BE" sz="3200">
                <a:solidFill>
                  <a:schemeClr val="tx1"/>
                </a:solidFill>
              </a:rPr>
              <a:t>Voordelen</a:t>
            </a:r>
          </a:p>
          <a:p>
            <a:pPr marL="514350" indent="-514350">
              <a:buFont typeface="+mj-lt"/>
              <a:buAutoNum type="arabicParenR"/>
            </a:pPr>
            <a:r>
              <a:rPr lang="nl-BE"/>
              <a:t>Bevoegdheden</a:t>
            </a:r>
            <a:endParaRPr lang="nl-BE" sz="3200">
              <a:solidFill>
                <a:schemeClr val="tx1"/>
              </a:solidFill>
            </a:endParaRPr>
          </a:p>
          <a:p>
            <a:pPr marL="0" indent="0">
              <a:buNone/>
            </a:pPr>
            <a:endParaRPr lang="nl-BE"/>
          </a:p>
          <a:p>
            <a:pPr marL="0" indent="0">
              <a:buNone/>
            </a:pPr>
            <a:r>
              <a:rPr lang="nl-BE" sz="3200">
                <a:solidFill>
                  <a:schemeClr val="tx1"/>
                </a:solidFill>
              </a:rPr>
              <a:t>De planningsprocedures en de personeelsaspecten volgen in deel 2 en 3 van deze avond.</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9191E5B6-4C36-4F2F-BA93-F8DBCCFE77A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66964" y="1470710"/>
            <a:ext cx="1419836" cy="1419836"/>
          </a:xfrm>
          <a:prstGeom prst="rect">
            <a:avLst/>
          </a:prstGeom>
        </p:spPr>
      </p:pic>
    </p:spTree>
    <p:extLst>
      <p:ext uri="{BB962C8B-B14F-4D97-AF65-F5344CB8AC3E}">
        <p14:creationId xmlns:p14="http://schemas.microsoft.com/office/powerpoint/2010/main" val="1321866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417638"/>
            <a:ext cx="8229600" cy="4525963"/>
          </a:xfrm>
        </p:spPr>
        <p:txBody>
          <a:bodyPr/>
          <a:lstStyle/>
          <a:p>
            <a:pPr marL="0" indent="0">
              <a:buNone/>
            </a:pPr>
            <a:r>
              <a:rPr lang="nl-BE">
                <a:hlinkClick r:id="rId3"/>
              </a:rPr>
              <a:t>https://pro.katholiekonderwijs.vlaanderen/scholengemeenschappen</a:t>
            </a:r>
            <a:r>
              <a:rPr lang="nl-BE"/>
              <a:t> </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63885DFD-EE91-4FFF-A311-BDBE502EA347}"/>
              </a:ext>
            </a:extLst>
          </p:cNvPr>
          <p:cNvPicPr>
            <a:picLocks noChangeAspect="1"/>
          </p:cNvPicPr>
          <p:nvPr/>
        </p:nvPicPr>
        <p:blipFill>
          <a:blip r:embed="rId4"/>
          <a:stretch>
            <a:fillRect/>
          </a:stretch>
        </p:blipFill>
        <p:spPr>
          <a:xfrm>
            <a:off x="5712337" y="2096086"/>
            <a:ext cx="3431663" cy="4761914"/>
          </a:xfrm>
          <a:prstGeom prst="rect">
            <a:avLst/>
          </a:prstGeom>
        </p:spPr>
      </p:pic>
      <p:sp>
        <p:nvSpPr>
          <p:cNvPr id="14" name="Tijdelijke aanduiding voor inhoud 11">
            <a:extLst>
              <a:ext uri="{FF2B5EF4-FFF2-40B4-BE49-F238E27FC236}">
                <a16:creationId xmlns:a16="http://schemas.microsoft.com/office/drawing/2014/main" id="{B98C24A3-D2BF-4C0A-BA8A-2C7D5411E0C1}"/>
              </a:ext>
            </a:extLst>
          </p:cNvPr>
          <p:cNvSpPr txBox="1">
            <a:spLocks/>
          </p:cNvSpPr>
          <p:nvPr/>
        </p:nvSpPr>
        <p:spPr>
          <a:xfrm>
            <a:off x="1741509" y="3289111"/>
            <a:ext cx="2342296" cy="21512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nl-BE"/>
              <a:t>basis</a:t>
            </a:r>
          </a:p>
          <a:p>
            <a:r>
              <a:rPr lang="nl-BE"/>
              <a:t>secundair</a:t>
            </a:r>
          </a:p>
          <a:p>
            <a:r>
              <a:rPr lang="nl-BE"/>
              <a:t>beiden</a:t>
            </a:r>
          </a:p>
        </p:txBody>
      </p:sp>
    </p:spTree>
    <p:extLst>
      <p:ext uri="{BB962C8B-B14F-4D97-AF65-F5344CB8AC3E}">
        <p14:creationId xmlns:p14="http://schemas.microsoft.com/office/powerpoint/2010/main" val="107305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Afbeelding 32">
            <a:extLst>
              <a:ext uri="{FF2B5EF4-FFF2-40B4-BE49-F238E27FC236}">
                <a16:creationId xmlns:a16="http://schemas.microsoft.com/office/drawing/2014/main" id="{347B8289-2D7F-4CC5-90B3-E3F3BAC15434}"/>
              </a:ext>
            </a:extLst>
          </p:cNvPr>
          <p:cNvPicPr>
            <a:picLocks noChangeAspect="1"/>
          </p:cNvPicPr>
          <p:nvPr/>
        </p:nvPicPr>
        <p:blipFill rotWithShape="1">
          <a:blip r:embed="rId2"/>
          <a:srcRect b="7276"/>
          <a:stretch/>
        </p:blipFill>
        <p:spPr>
          <a:xfrm>
            <a:off x="1344873" y="5820215"/>
            <a:ext cx="3049872" cy="1037785"/>
          </a:xfrm>
          <a:prstGeom prst="rect">
            <a:avLst/>
          </a:prstGeom>
        </p:spPr>
      </p:pic>
      <p:pic>
        <p:nvPicPr>
          <p:cNvPr id="32" name="Afbeelding 31">
            <a:extLst>
              <a:ext uri="{FF2B5EF4-FFF2-40B4-BE49-F238E27FC236}">
                <a16:creationId xmlns:a16="http://schemas.microsoft.com/office/drawing/2014/main" id="{2C1E1EE6-478E-4B8B-8736-D272DCCCCC5C}"/>
              </a:ext>
            </a:extLst>
          </p:cNvPr>
          <p:cNvPicPr>
            <a:picLocks noChangeAspect="1"/>
          </p:cNvPicPr>
          <p:nvPr/>
        </p:nvPicPr>
        <p:blipFill>
          <a:blip r:embed="rId3"/>
          <a:stretch>
            <a:fillRect/>
          </a:stretch>
        </p:blipFill>
        <p:spPr>
          <a:xfrm>
            <a:off x="1311702" y="3210853"/>
            <a:ext cx="4609734" cy="2395958"/>
          </a:xfrm>
          <a:prstGeom prst="rect">
            <a:avLst/>
          </a:prstGeom>
        </p:spPr>
      </p:pic>
      <p:pic>
        <p:nvPicPr>
          <p:cNvPr id="31" name="Afbeelding 30">
            <a:extLst>
              <a:ext uri="{FF2B5EF4-FFF2-40B4-BE49-F238E27FC236}">
                <a16:creationId xmlns:a16="http://schemas.microsoft.com/office/drawing/2014/main" id="{74399F73-53EB-4EA1-B373-C7B7FB4897CE}"/>
              </a:ext>
            </a:extLst>
          </p:cNvPr>
          <p:cNvPicPr>
            <a:picLocks noChangeAspect="1"/>
          </p:cNvPicPr>
          <p:nvPr/>
        </p:nvPicPr>
        <p:blipFill>
          <a:blip r:embed="rId4"/>
          <a:stretch>
            <a:fillRect/>
          </a:stretch>
        </p:blipFill>
        <p:spPr>
          <a:xfrm>
            <a:off x="1176306" y="61912"/>
            <a:ext cx="4840083" cy="2997274"/>
          </a:xfrm>
          <a:prstGeom prst="rect">
            <a:avLst/>
          </a:prstGeom>
        </p:spPr>
      </p:pic>
      <p:sp>
        <p:nvSpPr>
          <p:cNvPr id="12" name="Tijdelijke aanduiding voor inhoud 11">
            <a:extLst>
              <a:ext uri="{FF2B5EF4-FFF2-40B4-BE49-F238E27FC236}">
                <a16:creationId xmlns:a16="http://schemas.microsoft.com/office/drawing/2014/main" id="{19797D00-9AA8-432B-B7DE-CAFFC31D6EB5}"/>
              </a:ext>
            </a:extLst>
          </p:cNvPr>
          <p:cNvSpPr>
            <a:spLocks noGrp="1"/>
          </p:cNvSpPr>
          <p:nvPr>
            <p:ph sz="quarter" idx="4"/>
          </p:nvPr>
        </p:nvSpPr>
        <p:spPr>
          <a:xfrm>
            <a:off x="6274191" y="379828"/>
            <a:ext cx="2412610" cy="6051135"/>
          </a:xfrm>
        </p:spPr>
        <p:txBody>
          <a:bodyPr/>
          <a:lstStyle/>
          <a:p>
            <a:endParaRPr lang="nl-BE" dirty="0"/>
          </a:p>
          <a:p>
            <a:endParaRPr lang="nl-BE" dirty="0"/>
          </a:p>
          <a:p>
            <a:endParaRPr lang="nl-BE" dirty="0"/>
          </a:p>
          <a:p>
            <a:r>
              <a:rPr lang="nl-BE" dirty="0"/>
              <a:t>basis</a:t>
            </a:r>
          </a:p>
          <a:p>
            <a:endParaRPr lang="nl-BE" dirty="0"/>
          </a:p>
          <a:p>
            <a:endParaRPr lang="nl-BE" dirty="0"/>
          </a:p>
          <a:p>
            <a:endParaRPr lang="nl-BE" dirty="0"/>
          </a:p>
          <a:p>
            <a:r>
              <a:rPr lang="nl-BE" dirty="0"/>
              <a:t>secundair</a:t>
            </a:r>
          </a:p>
          <a:p>
            <a:endParaRPr lang="nl-BE" dirty="0"/>
          </a:p>
          <a:p>
            <a:endParaRPr lang="nl-BE" dirty="0"/>
          </a:p>
          <a:p>
            <a:endParaRPr lang="nl-BE" dirty="0"/>
          </a:p>
          <a:p>
            <a:r>
              <a:rPr lang="nl-BE" dirty="0"/>
              <a:t>beide</a:t>
            </a:r>
          </a:p>
        </p:txBody>
      </p:sp>
      <p:sp>
        <p:nvSpPr>
          <p:cNvPr id="4" name="Tijdelijke aanduiding voor datum 3">
            <a:extLst>
              <a:ext uri="{FF2B5EF4-FFF2-40B4-BE49-F238E27FC236}">
                <a16:creationId xmlns:a16="http://schemas.microsoft.com/office/drawing/2014/main" id="{F7E46016-3250-4370-B4E9-9A8650247D7E}"/>
              </a:ext>
            </a:extLst>
          </p:cNvPr>
          <p:cNvSpPr>
            <a:spLocks noGrp="1"/>
          </p:cNvSpPr>
          <p:nvPr>
            <p:ph type="dt" sz="half" idx="10"/>
          </p:nvPr>
        </p:nvSpPr>
        <p:spPr>
          <a:xfrm>
            <a:off x="4373297" y="6492875"/>
            <a:ext cx="2122488"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F17F50FA-466F-4530-8AD0-9D192E4329EB}"/>
              </a:ext>
            </a:extLst>
          </p:cNvPr>
          <p:cNvSpPr>
            <a:spLocks noGrp="1"/>
          </p:cNvSpPr>
          <p:nvPr>
            <p:ph type="ftr" sz="quarter" idx="11"/>
          </p:nvPr>
        </p:nvSpPr>
        <p:spPr>
          <a:xfrm>
            <a:off x="6057900" y="6430963"/>
            <a:ext cx="3086100" cy="365125"/>
          </a:xfrm>
        </p:spPr>
        <p:txBody>
          <a:bodyPr/>
          <a:lstStyle/>
          <a:p>
            <a:r>
              <a:rPr lang="nl-BE"/>
              <a:t>Katholiek Onderwijs Vlaanderen</a:t>
            </a:r>
          </a:p>
        </p:txBody>
      </p:sp>
      <p:sp>
        <p:nvSpPr>
          <p:cNvPr id="13" name="Rechthoek 12">
            <a:extLst>
              <a:ext uri="{FF2B5EF4-FFF2-40B4-BE49-F238E27FC236}">
                <a16:creationId xmlns:a16="http://schemas.microsoft.com/office/drawing/2014/main" id="{CD018E3D-1BE9-430D-B4D8-2B0DED0C07DD}"/>
              </a:ext>
            </a:extLst>
          </p:cNvPr>
          <p:cNvSpPr/>
          <p:nvPr/>
        </p:nvSpPr>
        <p:spPr>
          <a:xfrm>
            <a:off x="6541477" y="1659988"/>
            <a:ext cx="1083212" cy="5486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4" name="Rechthoek 13">
            <a:extLst>
              <a:ext uri="{FF2B5EF4-FFF2-40B4-BE49-F238E27FC236}">
                <a16:creationId xmlns:a16="http://schemas.microsoft.com/office/drawing/2014/main" id="{C7317752-6B1E-4F12-BDB9-467152DF6BAF}"/>
              </a:ext>
            </a:extLst>
          </p:cNvPr>
          <p:cNvSpPr/>
          <p:nvPr/>
        </p:nvSpPr>
        <p:spPr>
          <a:xfrm>
            <a:off x="1376289"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5" name="Rechthoek 14">
            <a:extLst>
              <a:ext uri="{FF2B5EF4-FFF2-40B4-BE49-F238E27FC236}">
                <a16:creationId xmlns:a16="http://schemas.microsoft.com/office/drawing/2014/main" id="{4C14EEA7-B650-4403-A045-758AB0F8FC43}"/>
              </a:ext>
            </a:extLst>
          </p:cNvPr>
          <p:cNvSpPr/>
          <p:nvPr/>
        </p:nvSpPr>
        <p:spPr>
          <a:xfrm>
            <a:off x="2849881"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6" name="Rechthoek 15">
            <a:extLst>
              <a:ext uri="{FF2B5EF4-FFF2-40B4-BE49-F238E27FC236}">
                <a16:creationId xmlns:a16="http://schemas.microsoft.com/office/drawing/2014/main" id="{5539139A-92EB-4DFE-A319-63312723BA26}"/>
              </a:ext>
            </a:extLst>
          </p:cNvPr>
          <p:cNvSpPr/>
          <p:nvPr/>
        </p:nvSpPr>
        <p:spPr>
          <a:xfrm>
            <a:off x="4323472"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7" name="Rechthoek 16">
            <a:extLst>
              <a:ext uri="{FF2B5EF4-FFF2-40B4-BE49-F238E27FC236}">
                <a16:creationId xmlns:a16="http://schemas.microsoft.com/office/drawing/2014/main" id="{BB3B3099-318F-449C-BF9A-5099857103DE}"/>
              </a:ext>
            </a:extLst>
          </p:cNvPr>
          <p:cNvSpPr/>
          <p:nvPr/>
        </p:nvSpPr>
        <p:spPr>
          <a:xfrm>
            <a:off x="1376289" y="321319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8" name="Rechthoek 17">
            <a:extLst>
              <a:ext uri="{FF2B5EF4-FFF2-40B4-BE49-F238E27FC236}">
                <a16:creationId xmlns:a16="http://schemas.microsoft.com/office/drawing/2014/main" id="{8A0DF220-E4D7-4B3C-AF87-17EB6AD6CD76}"/>
              </a:ext>
            </a:extLst>
          </p:cNvPr>
          <p:cNvSpPr/>
          <p:nvPr/>
        </p:nvSpPr>
        <p:spPr>
          <a:xfrm>
            <a:off x="2869809" y="3210853"/>
            <a:ext cx="1453078"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9" name="Rechthoek 18">
            <a:extLst>
              <a:ext uri="{FF2B5EF4-FFF2-40B4-BE49-F238E27FC236}">
                <a16:creationId xmlns:a16="http://schemas.microsoft.com/office/drawing/2014/main" id="{707F33DA-2050-4085-948D-D9DBD00499E1}"/>
              </a:ext>
            </a:extLst>
          </p:cNvPr>
          <p:cNvSpPr/>
          <p:nvPr/>
        </p:nvSpPr>
        <p:spPr>
          <a:xfrm>
            <a:off x="4322887" y="3213198"/>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0" name="Rechthoek 19">
            <a:extLst>
              <a:ext uri="{FF2B5EF4-FFF2-40B4-BE49-F238E27FC236}">
                <a16:creationId xmlns:a16="http://schemas.microsoft.com/office/drawing/2014/main" id="{5255C50B-A1A5-4427-A3F1-405164AC8B0B}"/>
              </a:ext>
            </a:extLst>
          </p:cNvPr>
          <p:cNvSpPr/>
          <p:nvPr/>
        </p:nvSpPr>
        <p:spPr>
          <a:xfrm>
            <a:off x="1347569" y="4515534"/>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1" name="Rechthoek 20">
            <a:extLst>
              <a:ext uri="{FF2B5EF4-FFF2-40B4-BE49-F238E27FC236}">
                <a16:creationId xmlns:a16="http://schemas.microsoft.com/office/drawing/2014/main" id="{62784906-A7D2-4535-9C25-5A64F3E4CB63}"/>
              </a:ext>
            </a:extLst>
          </p:cNvPr>
          <p:cNvSpPr/>
          <p:nvPr/>
        </p:nvSpPr>
        <p:spPr>
          <a:xfrm>
            <a:off x="2849881" y="4515534"/>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2" name="Rechthoek 21">
            <a:extLst>
              <a:ext uri="{FF2B5EF4-FFF2-40B4-BE49-F238E27FC236}">
                <a16:creationId xmlns:a16="http://schemas.microsoft.com/office/drawing/2014/main" id="{FDBCEEF4-62B3-4EB4-A098-538775B496E2}"/>
              </a:ext>
            </a:extLst>
          </p:cNvPr>
          <p:cNvSpPr/>
          <p:nvPr/>
        </p:nvSpPr>
        <p:spPr>
          <a:xfrm>
            <a:off x="2869809" y="5822364"/>
            <a:ext cx="1493520"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3" name="Rechthoek 22">
            <a:extLst>
              <a:ext uri="{FF2B5EF4-FFF2-40B4-BE49-F238E27FC236}">
                <a16:creationId xmlns:a16="http://schemas.microsoft.com/office/drawing/2014/main" id="{09473818-4F0B-4569-975B-78F8992D674E}"/>
              </a:ext>
            </a:extLst>
          </p:cNvPr>
          <p:cNvSpPr/>
          <p:nvPr/>
        </p:nvSpPr>
        <p:spPr>
          <a:xfrm>
            <a:off x="1347569" y="5826579"/>
            <a:ext cx="1493520"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4" name="Rechthoek 23">
            <a:extLst>
              <a:ext uri="{FF2B5EF4-FFF2-40B4-BE49-F238E27FC236}">
                <a16:creationId xmlns:a16="http://schemas.microsoft.com/office/drawing/2014/main" id="{4467F7C1-0648-4331-A1F0-6952C2D9513A}"/>
              </a:ext>
            </a:extLst>
          </p:cNvPr>
          <p:cNvSpPr/>
          <p:nvPr/>
        </p:nvSpPr>
        <p:spPr>
          <a:xfrm>
            <a:off x="4363329" y="4513189"/>
            <a:ext cx="1453078"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5" name="Rechthoek 24">
            <a:extLst>
              <a:ext uri="{FF2B5EF4-FFF2-40B4-BE49-F238E27FC236}">
                <a16:creationId xmlns:a16="http://schemas.microsoft.com/office/drawing/2014/main" id="{DF2F8804-0370-4A05-B97B-D83E3E5E8D33}"/>
              </a:ext>
            </a:extLst>
          </p:cNvPr>
          <p:cNvSpPr/>
          <p:nvPr/>
        </p:nvSpPr>
        <p:spPr>
          <a:xfrm>
            <a:off x="6541477" y="5137298"/>
            <a:ext cx="1083212" cy="5486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6" name="Rechthoek 25">
            <a:extLst>
              <a:ext uri="{FF2B5EF4-FFF2-40B4-BE49-F238E27FC236}">
                <a16:creationId xmlns:a16="http://schemas.microsoft.com/office/drawing/2014/main" id="{F497AE9F-8EEE-48A2-88C7-FB698011813A}"/>
              </a:ext>
            </a:extLst>
          </p:cNvPr>
          <p:cNvSpPr/>
          <p:nvPr/>
        </p:nvSpPr>
        <p:spPr>
          <a:xfrm>
            <a:off x="6541476" y="3398643"/>
            <a:ext cx="1589649" cy="5486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106530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xEl>
                                              <p:pRg st="11" end="11"/>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13" grpId="0" uiExpand="1" animBg="1"/>
      <p:bldP spid="14" grpId="0" uiExpand="1" animBg="1"/>
      <p:bldP spid="15" grpId="0" uiExpand="1" animBg="1"/>
      <p:bldP spid="16" grpId="0" uiExpand="1" animBg="1"/>
      <p:bldP spid="17" grpId="0" uiExpand="1" animBg="1"/>
      <p:bldP spid="18" grpId="0" animBg="1"/>
      <p:bldP spid="19" grpId="0" animBg="1"/>
      <p:bldP spid="20" grpId="0" animBg="1"/>
      <p:bldP spid="21" grpId="0" animBg="1"/>
      <p:bldP spid="22" grpId="0" animBg="1"/>
      <p:bldP spid="23" grpId="0" animBg="1"/>
      <p:bldP spid="24" grpId="0" animBg="1"/>
      <p:bldP spid="25" grpId="0" animBg="1"/>
      <p:bldP spid="26" grpId="0" uiExpan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514350" indent="-514350">
              <a:buFont typeface="+mj-lt"/>
              <a:buAutoNum type="arabicPeriod"/>
            </a:pPr>
            <a:r>
              <a:rPr lang="nl-BE" b="1">
                <a:solidFill>
                  <a:srgbClr val="FF6600"/>
                </a:solidFill>
              </a:rPr>
              <a:t>Oprichting en beheer</a:t>
            </a:r>
          </a:p>
          <a:p>
            <a:pPr marL="0" indent="0">
              <a:buNone/>
            </a:pPr>
            <a:r>
              <a:rPr lang="nl-BE"/>
              <a:t>1.1 Oprichting</a:t>
            </a:r>
          </a:p>
          <a:p>
            <a:pPr marL="0" indent="0">
              <a:buNone/>
            </a:pPr>
            <a:r>
              <a:rPr lang="nl-BE"/>
              <a:t>1.1.1. </a:t>
            </a:r>
            <a:r>
              <a:rPr lang="nl-BE">
                <a:solidFill>
                  <a:srgbClr val="FF6600"/>
                </a:solidFill>
              </a:rPr>
              <a:t>Beslissing of overeenkomst?</a:t>
            </a:r>
          </a:p>
          <a:p>
            <a:r>
              <a:rPr lang="nl-BE"/>
              <a:t>één schoolbestuur: bij beslissing</a:t>
            </a:r>
          </a:p>
          <a:p>
            <a:r>
              <a:rPr lang="nl-BE"/>
              <a:t>meerdere schoolbesturen: schriftelijke overeenkomst </a:t>
            </a:r>
          </a:p>
          <a:p>
            <a:r>
              <a:rPr lang="nl-BE"/>
              <a:t>regelt de organisatie en werking van de scholengemeenschap</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5" name="Afbeelding 14">
            <a:extLst>
              <a:ext uri="{FF2B5EF4-FFF2-40B4-BE49-F238E27FC236}">
                <a16:creationId xmlns:a16="http://schemas.microsoft.com/office/drawing/2014/main" id="{0AB0DCA6-3178-4C68-A13E-7E424F9453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2245" y="2600140"/>
            <a:ext cx="1917957" cy="1363137"/>
          </a:xfrm>
          <a:prstGeom prst="rect">
            <a:avLst/>
          </a:prstGeom>
        </p:spPr>
      </p:pic>
      <p:pic>
        <p:nvPicPr>
          <p:cNvPr id="17" name="Afbeelding 16">
            <a:extLst>
              <a:ext uri="{FF2B5EF4-FFF2-40B4-BE49-F238E27FC236}">
                <a16:creationId xmlns:a16="http://schemas.microsoft.com/office/drawing/2014/main" id="{01F5EE43-1E4F-4DF1-89DF-5EB796A0DF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5656" y="1237003"/>
            <a:ext cx="1944546" cy="1363137"/>
          </a:xfrm>
          <a:prstGeom prst="rect">
            <a:avLst/>
          </a:prstGeom>
        </p:spPr>
      </p:pic>
    </p:spTree>
    <p:extLst>
      <p:ext uri="{BB962C8B-B14F-4D97-AF65-F5344CB8AC3E}">
        <p14:creationId xmlns:p14="http://schemas.microsoft.com/office/powerpoint/2010/main" val="55349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506037"/>
            <a:ext cx="8229600" cy="4525963"/>
          </a:xfrm>
        </p:spPr>
        <p:txBody>
          <a:bodyPr>
            <a:normAutofit/>
          </a:bodyPr>
          <a:lstStyle/>
          <a:p>
            <a:pPr marL="0" indent="0">
              <a:buNone/>
            </a:pPr>
            <a:r>
              <a:rPr lang="nl-BE"/>
              <a:t>1.1 Oprichting</a:t>
            </a:r>
          </a:p>
          <a:p>
            <a:pPr marL="0" indent="0">
              <a:buNone/>
            </a:pPr>
            <a:r>
              <a:rPr lang="nl-BE"/>
              <a:t>1.1.2 </a:t>
            </a:r>
            <a:r>
              <a:rPr lang="nl-BE" b="1">
                <a:solidFill>
                  <a:srgbClr val="FF6600"/>
                </a:solidFill>
              </a:rPr>
              <a:t>Duur van de beslissing of overeenkomst</a:t>
            </a:r>
          </a:p>
          <a:p>
            <a:r>
              <a:rPr lang="nl-BE"/>
              <a:t>periode van zes schooljaren</a:t>
            </a:r>
          </a:p>
          <a:p>
            <a:r>
              <a:rPr lang="nl-BE"/>
              <a:t>telkens van rechtswege verlengd indien geen wijzigingen</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11C5A019-A422-466D-A1E8-A3465B63D6AB}"/>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77575" y="1583075"/>
            <a:ext cx="1845925" cy="1845925"/>
          </a:xfrm>
          <a:prstGeom prst="rect">
            <a:avLst/>
          </a:prstGeom>
        </p:spPr>
      </p:pic>
      <p:pic>
        <p:nvPicPr>
          <p:cNvPr id="11" name="Afbeelding 10">
            <a:extLst>
              <a:ext uri="{FF2B5EF4-FFF2-40B4-BE49-F238E27FC236}">
                <a16:creationId xmlns:a16="http://schemas.microsoft.com/office/drawing/2014/main" id="{0B535837-44F4-4B88-B46A-5B07C8FEEE91}"/>
              </a:ext>
            </a:extLst>
          </p:cNvPr>
          <p:cNvPicPr>
            <a:picLocks noChangeAspect="1"/>
          </p:cNvPicPr>
          <p:nvPr/>
        </p:nvPicPr>
        <p:blipFill>
          <a:blip r:embed="rId5"/>
          <a:stretch>
            <a:fillRect/>
          </a:stretch>
        </p:blipFill>
        <p:spPr>
          <a:xfrm>
            <a:off x="439190" y="1417638"/>
            <a:ext cx="1730612" cy="878483"/>
          </a:xfrm>
          <a:prstGeom prst="rect">
            <a:avLst/>
          </a:prstGeom>
        </p:spPr>
      </p:pic>
    </p:spTree>
    <p:extLst>
      <p:ext uri="{BB962C8B-B14F-4D97-AF65-F5344CB8AC3E}">
        <p14:creationId xmlns:p14="http://schemas.microsoft.com/office/powerpoint/2010/main" val="424743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905399"/>
            <a:ext cx="8229600" cy="4525963"/>
          </a:xfrm>
        </p:spPr>
        <p:txBody>
          <a:bodyPr>
            <a:normAutofit/>
          </a:bodyPr>
          <a:lstStyle/>
          <a:p>
            <a:pPr marL="0" indent="0">
              <a:buNone/>
            </a:pPr>
            <a:r>
              <a:rPr lang="nl-BE"/>
              <a:t>1.1. Oprichting</a:t>
            </a:r>
          </a:p>
          <a:p>
            <a:pPr marL="0" indent="0">
              <a:buNone/>
            </a:pPr>
            <a:r>
              <a:rPr lang="nl-BE"/>
              <a:t>1.1.3 </a:t>
            </a:r>
            <a:r>
              <a:rPr lang="nl-BE" b="1">
                <a:solidFill>
                  <a:srgbClr val="FF6600"/>
                </a:solidFill>
              </a:rPr>
              <a:t>In- of uitstappen? </a:t>
            </a:r>
          </a:p>
          <a:p>
            <a:r>
              <a:rPr lang="nl-BE"/>
              <a:t>Voorwaarden instap</a:t>
            </a:r>
          </a:p>
          <a:p>
            <a:r>
              <a:rPr lang="nl-BE"/>
              <a:t>Voorwaarde uitstap</a:t>
            </a:r>
          </a:p>
          <a:p>
            <a:pPr marL="0" indent="0">
              <a:buNone/>
            </a:pPr>
            <a:r>
              <a:rPr lang="nl-BE"/>
              <a:t>1.1.4 </a:t>
            </a:r>
            <a:r>
              <a:rPr lang="nl-BE" b="1">
                <a:solidFill>
                  <a:srgbClr val="FF6600"/>
                </a:solidFill>
              </a:rPr>
              <a:t>Vzw of feitelijke vereniging?</a:t>
            </a:r>
          </a:p>
          <a:p>
            <a:pPr marL="0" indent="0">
              <a:buNone/>
            </a:pPr>
            <a:r>
              <a:rPr lang="nl-BE"/>
              <a:t>Afweging maken</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2" name="Afbeelding 11">
            <a:extLst>
              <a:ext uri="{FF2B5EF4-FFF2-40B4-BE49-F238E27FC236}">
                <a16:creationId xmlns:a16="http://schemas.microsoft.com/office/drawing/2014/main" id="{34C54CD1-581C-4C97-9F07-45645B1798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4949" y="3044198"/>
            <a:ext cx="1917957" cy="1363137"/>
          </a:xfrm>
          <a:prstGeom prst="rect">
            <a:avLst/>
          </a:prstGeom>
        </p:spPr>
      </p:pic>
      <p:pic>
        <p:nvPicPr>
          <p:cNvPr id="13" name="Afbeelding 12">
            <a:extLst>
              <a:ext uri="{FF2B5EF4-FFF2-40B4-BE49-F238E27FC236}">
                <a16:creationId xmlns:a16="http://schemas.microsoft.com/office/drawing/2014/main" id="{8D835C85-F7D3-4822-8C4F-4348191D2E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4949" y="1681061"/>
            <a:ext cx="1944546" cy="1363137"/>
          </a:xfrm>
          <a:prstGeom prst="rect">
            <a:avLst/>
          </a:prstGeom>
        </p:spPr>
      </p:pic>
    </p:spTree>
    <p:extLst>
      <p:ext uri="{BB962C8B-B14F-4D97-AF65-F5344CB8AC3E}">
        <p14:creationId xmlns:p14="http://schemas.microsoft.com/office/powerpoint/2010/main" val="3422473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593901" y="1417638"/>
            <a:ext cx="8229600" cy="4525963"/>
          </a:xfrm>
        </p:spPr>
        <p:txBody>
          <a:bodyPr>
            <a:normAutofit/>
          </a:bodyPr>
          <a:lstStyle/>
          <a:p>
            <a:pPr marL="0" indent="0">
              <a:buNone/>
            </a:pPr>
            <a:r>
              <a:rPr lang="nl-BE" b="1">
                <a:solidFill>
                  <a:srgbClr val="FF6600"/>
                </a:solidFill>
              </a:rPr>
              <a:t>1.2. Beheer</a:t>
            </a:r>
          </a:p>
          <a:p>
            <a:pPr marL="0" indent="0">
              <a:buNone/>
            </a:pPr>
            <a:r>
              <a:rPr lang="nl-BE"/>
              <a:t>1.2.1 CASS</a:t>
            </a:r>
          </a:p>
          <a:p>
            <a:r>
              <a:rPr lang="nl-BE"/>
              <a:t>Comité van afgevaardigden schoolbesturen scholengemeenschap </a:t>
            </a:r>
          </a:p>
          <a:p>
            <a:r>
              <a:rPr lang="nl-BE"/>
              <a:t>Samenstelling, werking, interne taakverdeling in intern reglement</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675CBE2-EAB4-43B1-80BC-D01E3CD5A2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0424" y="5021994"/>
            <a:ext cx="1917957" cy="1363137"/>
          </a:xfrm>
          <a:prstGeom prst="rect">
            <a:avLst/>
          </a:prstGeom>
        </p:spPr>
      </p:pic>
      <p:pic>
        <p:nvPicPr>
          <p:cNvPr id="7" name="Afbeelding 6">
            <a:extLst>
              <a:ext uri="{FF2B5EF4-FFF2-40B4-BE49-F238E27FC236}">
                <a16:creationId xmlns:a16="http://schemas.microsoft.com/office/drawing/2014/main" id="{3BCDFD42-3B72-4ED1-92F8-9691406A80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1293" y="5021993"/>
            <a:ext cx="1944546" cy="1363137"/>
          </a:xfrm>
          <a:prstGeom prst="rect">
            <a:avLst/>
          </a:prstGeom>
        </p:spPr>
      </p:pic>
    </p:spTree>
    <p:extLst>
      <p:ext uri="{BB962C8B-B14F-4D97-AF65-F5344CB8AC3E}">
        <p14:creationId xmlns:p14="http://schemas.microsoft.com/office/powerpoint/2010/main" val="2856630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a:t>1.2. Beheer</a:t>
            </a:r>
          </a:p>
          <a:p>
            <a:pPr marL="0" indent="0">
              <a:buNone/>
            </a:pPr>
            <a:r>
              <a:rPr lang="nl-BE" b="1">
                <a:solidFill>
                  <a:srgbClr val="FF6600"/>
                </a:solidFill>
              </a:rPr>
              <a:t>1.2.1 Beheer van bevoegdheden</a:t>
            </a:r>
          </a:p>
          <a:p>
            <a:r>
              <a:rPr lang="nl-BE"/>
              <a:t>Decretale bevoegdheden = minimum</a:t>
            </a:r>
          </a:p>
          <a:p>
            <a:r>
              <a:rPr lang="nl-BE"/>
              <a:t>Extra bevoegdheden (expliciet in samenwerkingsovereenkomst vermelden)</a:t>
            </a:r>
          </a:p>
          <a:p>
            <a:pPr marL="0" indent="0">
              <a:buNone/>
            </a:pPr>
            <a:endParaRPr lang="nl-BE"/>
          </a:p>
          <a:p>
            <a:pPr marL="0" indent="0">
              <a:buNone/>
            </a:pPr>
            <a:r>
              <a:rPr lang="nl-BE" err="1"/>
              <a:t>Beheersoverdracht</a:t>
            </a:r>
            <a:r>
              <a:rPr lang="nl-BE"/>
              <a:t> of niet? Verschil?</a:t>
            </a:r>
          </a:p>
          <a:p>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7215C181-B869-48A3-BF20-EFA0CFB2B85A}"/>
              </a:ext>
            </a:extLst>
          </p:cNvPr>
          <p:cNvPicPr>
            <a:picLocks noChangeAspect="1"/>
          </p:cNvPicPr>
          <p:nvPr/>
        </p:nvPicPr>
        <p:blipFill>
          <a:blip r:embed="rId3"/>
          <a:stretch>
            <a:fillRect/>
          </a:stretch>
        </p:blipFill>
        <p:spPr>
          <a:xfrm>
            <a:off x="7308304" y="1317014"/>
            <a:ext cx="1444720" cy="815842"/>
          </a:xfrm>
          <a:prstGeom prst="rect">
            <a:avLst/>
          </a:prstGeom>
        </p:spPr>
      </p:pic>
    </p:spTree>
    <p:extLst>
      <p:ext uri="{BB962C8B-B14F-4D97-AF65-F5344CB8AC3E}">
        <p14:creationId xmlns:p14="http://schemas.microsoft.com/office/powerpoint/2010/main" val="7303902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596276" y="1439071"/>
            <a:ext cx="8441141" cy="4525963"/>
          </a:xfrm>
        </p:spPr>
        <p:txBody>
          <a:bodyPr>
            <a:normAutofit/>
          </a:bodyPr>
          <a:lstStyle/>
          <a:p>
            <a:pPr marL="0" indent="0">
              <a:buNone/>
            </a:pPr>
            <a:r>
              <a:rPr lang="nl-BE" b="1">
                <a:solidFill>
                  <a:srgbClr val="FF6600"/>
                </a:solidFill>
              </a:rPr>
              <a:t>1) Oprichting en beheer</a:t>
            </a:r>
          </a:p>
          <a:p>
            <a:r>
              <a:rPr lang="nl-BE"/>
              <a:t>Uitgebreide informatie vinden jullie op </a:t>
            </a:r>
            <a:r>
              <a:rPr lang="nl-BE">
                <a:hlinkClick r:id="rId3"/>
              </a:rPr>
              <a:t>https://pro.katholiekonderwijs.vlaanderen/scholengemeenschappen</a:t>
            </a:r>
            <a:endParaRPr lang="nl-BE"/>
          </a:p>
          <a:p>
            <a:r>
              <a:rPr lang="nl-BE"/>
              <a:t>Ook vinden jullie daar verschillende downloadbare voorbeelddocumenten</a:t>
            </a:r>
          </a:p>
          <a:p>
            <a:pPr>
              <a:buFont typeface="Wingdings" panose="05000000000000000000" pitchFamily="2" charset="2"/>
              <a:buChar char="ü"/>
            </a:pPr>
            <a:endParaRPr lang="nl-BE"/>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AB3057A9-7697-48FF-A441-028B9D5BD6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7531" y="4835795"/>
            <a:ext cx="2307771" cy="1640187"/>
          </a:xfrm>
          <a:prstGeom prst="rect">
            <a:avLst/>
          </a:prstGeom>
        </p:spPr>
      </p:pic>
      <p:pic>
        <p:nvPicPr>
          <p:cNvPr id="7" name="Afbeelding 6">
            <a:extLst>
              <a:ext uri="{FF2B5EF4-FFF2-40B4-BE49-F238E27FC236}">
                <a16:creationId xmlns:a16="http://schemas.microsoft.com/office/drawing/2014/main" id="{40D2A3BD-EC69-4EB3-84FC-7ABDF5F541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64229" y="4835795"/>
            <a:ext cx="2307771" cy="1617760"/>
          </a:xfrm>
          <a:prstGeom prst="rect">
            <a:avLst/>
          </a:prstGeom>
        </p:spPr>
      </p:pic>
    </p:spTree>
    <p:extLst>
      <p:ext uri="{BB962C8B-B14F-4D97-AF65-F5344CB8AC3E}">
        <p14:creationId xmlns:p14="http://schemas.microsoft.com/office/powerpoint/2010/main" val="2951152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746913"/>
            <a:ext cx="8229600" cy="5283517"/>
          </a:xfrm>
        </p:spPr>
        <p:txBody>
          <a:bodyPr>
            <a:normAutofit/>
          </a:bodyPr>
          <a:lstStyle/>
          <a:p>
            <a:pPr marL="0" indent="0">
              <a:buNone/>
            </a:pPr>
            <a:r>
              <a:rPr lang="nl-BE" b="1">
                <a:solidFill>
                  <a:srgbClr val="FF6600"/>
                </a:solidFill>
              </a:rPr>
              <a:t>2) Criteria en voorwaarden</a:t>
            </a:r>
          </a:p>
          <a:p>
            <a:pPr marL="0" indent="0">
              <a:buNone/>
            </a:pPr>
            <a:r>
              <a:rPr lang="nl-BE"/>
              <a:t>2.1 Vrijwillige toetreding</a:t>
            </a:r>
          </a:p>
          <a:p>
            <a:r>
              <a:rPr lang="nl-BE"/>
              <a:t>Geen enkele school is verplicht </a:t>
            </a:r>
            <a:br>
              <a:rPr lang="nl-BE"/>
            </a:br>
            <a:r>
              <a:rPr lang="nl-BE"/>
              <a:t>om toe te treden</a:t>
            </a:r>
          </a:p>
          <a:p>
            <a:r>
              <a:rPr lang="nl-BE"/>
              <a:t>Maar… standpunt van Katholiek Onderwijs Vlaanderen = elke school krijgt de kans om toe te treden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D550AE9B-FE73-42B5-BE0E-6B34E4405E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9" name="Afbeelding 8">
            <a:extLst>
              <a:ext uri="{FF2B5EF4-FFF2-40B4-BE49-F238E27FC236}">
                <a16:creationId xmlns:a16="http://schemas.microsoft.com/office/drawing/2014/main" id="{0143C26C-6EB3-4D33-BB69-1394CDF8B6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938091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264739" y="1453435"/>
            <a:ext cx="8686800" cy="5035926"/>
          </a:xfrm>
        </p:spPr>
        <p:txBody>
          <a:bodyPr>
            <a:normAutofit/>
          </a:bodyPr>
          <a:lstStyle/>
          <a:p>
            <a:pPr marL="0" indent="0">
              <a:buNone/>
            </a:pPr>
            <a:r>
              <a:rPr lang="nl-BE"/>
              <a:t>2. Criteria en voorwaarden</a:t>
            </a:r>
          </a:p>
          <a:p>
            <a:pPr marL="0" indent="0">
              <a:buNone/>
            </a:pPr>
            <a:r>
              <a:rPr lang="nl-BE" b="1">
                <a:solidFill>
                  <a:srgbClr val="FF6600"/>
                </a:solidFill>
              </a:rPr>
              <a:t>2.1 Participanten</a:t>
            </a:r>
          </a:p>
          <a:p>
            <a:r>
              <a:rPr lang="nl-BE"/>
              <a:t>Scholen van een zelfde niveau </a:t>
            </a:r>
            <a:br>
              <a:rPr lang="nl-BE"/>
            </a:br>
            <a:r>
              <a:rPr lang="nl-BE"/>
              <a:t>(</a:t>
            </a:r>
            <a:r>
              <a:rPr lang="nl-BE" err="1"/>
              <a:t>bao</a:t>
            </a:r>
            <a:r>
              <a:rPr lang="nl-BE"/>
              <a:t> of </a:t>
            </a:r>
            <a:r>
              <a:rPr lang="nl-BE" err="1"/>
              <a:t>so</a:t>
            </a:r>
            <a:r>
              <a:rPr lang="nl-BE"/>
              <a:t>)</a:t>
            </a:r>
          </a:p>
          <a:p>
            <a:r>
              <a:rPr lang="nl-BE"/>
              <a:t>Scholen buitengewoon en gewoon onderwijs </a:t>
            </a:r>
          </a:p>
          <a:p>
            <a:r>
              <a:rPr lang="nl-BE"/>
              <a:t>Van een zelfde bestuur of verschillende besturen</a:t>
            </a:r>
          </a:p>
          <a:p>
            <a:r>
              <a:rPr lang="nl-BE"/>
              <a:t>Van een zelfde net of verschillende netten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9" name="Afbeelding 8">
            <a:extLst>
              <a:ext uri="{FF2B5EF4-FFF2-40B4-BE49-F238E27FC236}">
                <a16:creationId xmlns:a16="http://schemas.microsoft.com/office/drawing/2014/main" id="{F3D2AA5C-CBF0-4D70-88BE-E279C695CF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10" name="Afbeelding 9">
            <a:extLst>
              <a:ext uri="{FF2B5EF4-FFF2-40B4-BE49-F238E27FC236}">
                <a16:creationId xmlns:a16="http://schemas.microsoft.com/office/drawing/2014/main" id="{4236F5DE-B76A-4230-A874-A5A097816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1799861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255143"/>
            <a:ext cx="8229600" cy="4009180"/>
          </a:xfrm>
        </p:spPr>
        <p:txBody>
          <a:bodyPr>
            <a:normAutofit/>
          </a:bodyPr>
          <a:lstStyle/>
          <a:p>
            <a:pPr marL="0" indent="0">
              <a:buNone/>
            </a:pPr>
            <a:r>
              <a:rPr lang="nl-BE"/>
              <a:t>2. Criteria en voorwaarden</a:t>
            </a:r>
          </a:p>
          <a:p>
            <a:pPr marL="0" indent="0">
              <a:buNone/>
            </a:pPr>
            <a:r>
              <a:rPr lang="nl-BE" b="1">
                <a:solidFill>
                  <a:srgbClr val="FF6600"/>
                </a:solidFill>
              </a:rPr>
              <a:t>2.2 Minimum aantal leerlingen</a:t>
            </a:r>
          </a:p>
          <a:p>
            <a:r>
              <a:rPr lang="nl-BE"/>
              <a:t>basisonderwijs: minimum 900 gewogen leerlingen op 1 februari voorafgaand aan start scholengemeenschap</a:t>
            </a:r>
          </a:p>
          <a:p>
            <a:r>
              <a:rPr lang="nl-BE"/>
              <a:t>secundair onderwijs: geen minimum aantal leerlingen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AB435573-3F4B-4A23-8F45-2F51536169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1297911"/>
            <a:ext cx="2518348" cy="1747425"/>
          </a:xfrm>
          <a:prstGeom prst="rect">
            <a:avLst/>
          </a:prstGeom>
        </p:spPr>
      </p:pic>
    </p:spTree>
    <p:extLst>
      <p:ext uri="{BB962C8B-B14F-4D97-AF65-F5344CB8AC3E}">
        <p14:creationId xmlns:p14="http://schemas.microsoft.com/office/powerpoint/2010/main" val="3311442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905399"/>
            <a:ext cx="8229600" cy="4525963"/>
          </a:xfrm>
        </p:spPr>
        <p:txBody>
          <a:bodyPr>
            <a:normAutofit/>
          </a:bodyPr>
          <a:lstStyle/>
          <a:p>
            <a:pPr marL="0" indent="0">
              <a:buNone/>
            </a:pPr>
            <a:r>
              <a:rPr lang="nl-BE"/>
              <a:t>2. Criteria en voorwaarden</a:t>
            </a:r>
          </a:p>
          <a:p>
            <a:pPr marL="0" indent="0">
              <a:buNone/>
            </a:pPr>
            <a:r>
              <a:rPr lang="nl-BE" b="1">
                <a:solidFill>
                  <a:srgbClr val="FF6600"/>
                </a:solidFill>
              </a:rPr>
              <a:t>2.3 Geografische inplanting</a:t>
            </a:r>
          </a:p>
          <a:p>
            <a:pPr marL="0" indent="0">
              <a:buNone/>
            </a:pPr>
            <a:r>
              <a:rPr lang="nl-BE"/>
              <a:t>Vlaanderen is ingedeeld in 44 onderwijszones</a:t>
            </a:r>
          </a:p>
          <a:p>
            <a:pPr marL="0" indent="0">
              <a:buNone/>
            </a:pPr>
            <a:r>
              <a:rPr lang="nl-BE"/>
              <a:t>Scholengemeenschap over maximaal 5 aangrenzende onderwijszones</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8CE2E917-D058-4160-BA38-54BB88CEC74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21968" y="1417638"/>
            <a:ext cx="2756168" cy="2254545"/>
          </a:xfrm>
          <a:prstGeom prst="rect">
            <a:avLst/>
          </a:prstGeom>
        </p:spPr>
      </p:pic>
    </p:spTree>
    <p:extLst>
      <p:ext uri="{BB962C8B-B14F-4D97-AF65-F5344CB8AC3E}">
        <p14:creationId xmlns:p14="http://schemas.microsoft.com/office/powerpoint/2010/main" val="2879780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057399"/>
            <a:ext cx="8229600" cy="4525963"/>
          </a:xfrm>
        </p:spPr>
        <p:txBody>
          <a:bodyPr>
            <a:normAutofit/>
          </a:bodyPr>
          <a:lstStyle/>
          <a:p>
            <a:pPr marL="0" indent="0">
              <a:buNone/>
            </a:pPr>
            <a:r>
              <a:rPr lang="nl-BE"/>
              <a:t>2. Criteria en voorwaarden</a:t>
            </a:r>
          </a:p>
          <a:p>
            <a:pPr marL="0" indent="0">
              <a:buNone/>
            </a:pPr>
            <a:r>
              <a:rPr lang="nl-BE" b="1">
                <a:solidFill>
                  <a:srgbClr val="FF6600"/>
                </a:solidFill>
              </a:rPr>
              <a:t>2.4 Onderwijsaanbod</a:t>
            </a:r>
          </a:p>
          <a:p>
            <a:r>
              <a:rPr lang="nl-BE"/>
              <a:t>scholengemeenschap bo: zowel kleuter- als lager onderwijs</a:t>
            </a:r>
          </a:p>
          <a:p>
            <a:r>
              <a:rPr lang="nl-BE"/>
              <a:t>scholengemeenschap </a:t>
            </a:r>
            <a:r>
              <a:rPr lang="nl-BE" err="1"/>
              <a:t>so</a:t>
            </a:r>
            <a:r>
              <a:rPr lang="nl-BE"/>
              <a:t>: </a:t>
            </a:r>
            <a:r>
              <a:rPr lang="nl-BE" err="1"/>
              <a:t>multisectoraal</a:t>
            </a:r>
            <a:r>
              <a:rPr lang="nl-BE"/>
              <a:t> onderwijsaanbod</a:t>
            </a:r>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0770CCD-A9BC-42DD-8291-422DEDBAE9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9701" y="1417639"/>
            <a:ext cx="2583879" cy="1792896"/>
          </a:xfrm>
          <a:prstGeom prst="rect">
            <a:avLst/>
          </a:prstGeom>
        </p:spPr>
      </p:pic>
    </p:spTree>
    <p:extLst>
      <p:ext uri="{BB962C8B-B14F-4D97-AF65-F5344CB8AC3E}">
        <p14:creationId xmlns:p14="http://schemas.microsoft.com/office/powerpoint/2010/main" val="2811663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a:t>2. Criteria en voorwaarden</a:t>
            </a:r>
          </a:p>
          <a:p>
            <a:pPr marL="0" indent="0">
              <a:buNone/>
            </a:pPr>
            <a:r>
              <a:rPr lang="nl-BE" b="1">
                <a:solidFill>
                  <a:srgbClr val="FF6600"/>
                </a:solidFill>
              </a:rPr>
              <a:t>2.5 Contingentering</a:t>
            </a:r>
          </a:p>
          <a:p>
            <a:r>
              <a:rPr lang="nl-BE"/>
              <a:t>aantal scholengemeenschappen </a:t>
            </a:r>
            <a:br>
              <a:rPr lang="nl-BE"/>
            </a:br>
            <a:r>
              <a:rPr lang="nl-BE"/>
              <a:t>per onderwijsnet geplafonneerd</a:t>
            </a:r>
          </a:p>
          <a:p>
            <a:r>
              <a:rPr lang="nl-BE"/>
              <a:t>gesubsidieerd confessioneel basisonderwijs: max 248</a:t>
            </a:r>
          </a:p>
          <a:p>
            <a:r>
              <a:rPr lang="nl-BE"/>
              <a:t>gesubsidieerd confessioneel secundair onderwijs: max 80</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A0F6F6A9-0FED-458F-AE53-E6FB532F93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7" name="Afbeelding 6">
            <a:extLst>
              <a:ext uri="{FF2B5EF4-FFF2-40B4-BE49-F238E27FC236}">
                <a16:creationId xmlns:a16="http://schemas.microsoft.com/office/drawing/2014/main" id="{0F3DCD1A-B1A7-45DA-8092-501CCF06C2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2821378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3. Voordelen</a:t>
            </a:r>
          </a:p>
          <a:p>
            <a:pPr marL="0" indent="0">
              <a:buNone/>
            </a:pPr>
            <a:r>
              <a:rPr lang="nl-BE"/>
              <a:t>3.1 Extra middelen</a:t>
            </a:r>
          </a:p>
          <a:p>
            <a:pPr marL="0" indent="0">
              <a:buNone/>
            </a:pPr>
            <a:r>
              <a:rPr lang="nl-BE"/>
              <a:t>3.2 Organisatorische voordelen</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05CD7CE9-9E53-4AED-80E8-C7FB5691FB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35" y="3699781"/>
            <a:ext cx="3436656" cy="2426383"/>
          </a:xfrm>
          <a:prstGeom prst="rect">
            <a:avLst/>
          </a:prstGeom>
        </p:spPr>
      </p:pic>
      <p:pic>
        <p:nvPicPr>
          <p:cNvPr id="9" name="Afbeelding 8">
            <a:extLst>
              <a:ext uri="{FF2B5EF4-FFF2-40B4-BE49-F238E27FC236}">
                <a16:creationId xmlns:a16="http://schemas.microsoft.com/office/drawing/2014/main" id="{3DE1ADE4-C701-4E92-B069-99CE22DC7C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99" y="3699782"/>
            <a:ext cx="3345673" cy="2331833"/>
          </a:xfrm>
          <a:prstGeom prst="rect">
            <a:avLst/>
          </a:prstGeom>
        </p:spPr>
      </p:pic>
    </p:spTree>
    <p:extLst>
      <p:ext uri="{BB962C8B-B14F-4D97-AF65-F5344CB8AC3E}">
        <p14:creationId xmlns:p14="http://schemas.microsoft.com/office/powerpoint/2010/main" val="2850339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dirty="0">
                <a:solidFill>
                  <a:srgbClr val="FF6600"/>
                </a:solidFill>
              </a:rPr>
              <a:t>3.1 Extra middelen</a:t>
            </a:r>
          </a:p>
          <a:p>
            <a:pPr marL="0" indent="0">
              <a:buNone/>
            </a:pPr>
            <a:r>
              <a:rPr lang="nl-BE" dirty="0"/>
              <a:t>3.1.1. Puntenenveloppes </a:t>
            </a:r>
          </a:p>
          <a:p>
            <a:r>
              <a:rPr lang="nl-BE" dirty="0"/>
              <a:t>Puntenenveloppes stimulus en zorg in het basisonderwijs</a:t>
            </a:r>
          </a:p>
          <a:p>
            <a:r>
              <a:rPr lang="nl-BE" i="1" dirty="0"/>
              <a:t>Globale</a:t>
            </a:r>
            <a:r>
              <a:rPr lang="nl-BE" dirty="0"/>
              <a:t> puntenenveloppe in het secundair onderwijs</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6F54745-03DB-4A98-98C5-BFCA78A780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7785" y="4673117"/>
            <a:ext cx="2617527" cy="1816244"/>
          </a:xfrm>
          <a:prstGeom prst="rect">
            <a:avLst/>
          </a:prstGeom>
        </p:spPr>
      </p:pic>
    </p:spTree>
    <p:extLst>
      <p:ext uri="{BB962C8B-B14F-4D97-AF65-F5344CB8AC3E}">
        <p14:creationId xmlns:p14="http://schemas.microsoft.com/office/powerpoint/2010/main" val="1350407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3.1 Extra middelen</a:t>
            </a:r>
          </a:p>
          <a:p>
            <a:pPr marL="0" indent="0">
              <a:buNone/>
            </a:pPr>
            <a:r>
              <a:rPr lang="nl-BE"/>
              <a:t>3.1.2. Extra uren </a:t>
            </a:r>
          </a:p>
          <a:p>
            <a:r>
              <a:rPr lang="nl-BE"/>
              <a:t>voordeel voor Brusselse scholen die tot een SG behoren</a:t>
            </a:r>
          </a:p>
          <a:p>
            <a:r>
              <a:rPr lang="nl-BE"/>
              <a:t>extra uren CAO VI (20 000)</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747DBFF-DC0A-408C-BD93-A948B42A26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9802" y="4703574"/>
            <a:ext cx="2447188" cy="1727788"/>
          </a:xfrm>
          <a:prstGeom prst="rect">
            <a:avLst/>
          </a:prstGeom>
        </p:spPr>
      </p:pic>
      <p:pic>
        <p:nvPicPr>
          <p:cNvPr id="7" name="Afbeelding 6">
            <a:extLst>
              <a:ext uri="{FF2B5EF4-FFF2-40B4-BE49-F238E27FC236}">
                <a16:creationId xmlns:a16="http://schemas.microsoft.com/office/drawing/2014/main" id="{9CAE8410-A89A-4F1F-869C-C5212B33CE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7531" y="4698385"/>
            <a:ext cx="2267499" cy="1580378"/>
          </a:xfrm>
          <a:prstGeom prst="rect">
            <a:avLst/>
          </a:prstGeom>
        </p:spPr>
      </p:pic>
    </p:spTree>
    <p:extLst>
      <p:ext uri="{BB962C8B-B14F-4D97-AF65-F5344CB8AC3E}">
        <p14:creationId xmlns:p14="http://schemas.microsoft.com/office/powerpoint/2010/main" val="1604378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313899" y="1417638"/>
            <a:ext cx="8830101" cy="4525963"/>
          </a:xfrm>
        </p:spPr>
        <p:txBody>
          <a:bodyPr vert="horz" lIns="91440" tIns="45720" rIns="91440" bIns="45720" rtlCol="0" anchor="t">
            <a:normAutofit/>
          </a:bodyPr>
          <a:lstStyle/>
          <a:p>
            <a:pPr marL="0" indent="0">
              <a:buNone/>
            </a:pPr>
            <a:r>
              <a:rPr lang="nl-BE" b="1" dirty="0">
                <a:solidFill>
                  <a:srgbClr val="FF6600"/>
                </a:solidFill>
                <a:latin typeface="Trebuchet MS"/>
              </a:rPr>
              <a:t>3.1 Extra middelen</a:t>
            </a:r>
          </a:p>
          <a:p>
            <a:pPr marL="0" indent="0">
              <a:buNone/>
            </a:pPr>
            <a:r>
              <a:rPr lang="nl-BE" sz="3100">
                <a:latin typeface="Trebuchet MS"/>
              </a:rPr>
              <a:t>Mogelijke toekenning van niet-organieke </a:t>
            </a:r>
            <a:r>
              <a:rPr lang="nl-BE" sz="3100" dirty="0">
                <a:latin typeface="Trebuchet MS"/>
              </a:rPr>
              <a:t>personeelsformatie aan de scholengemeenschap </a:t>
            </a:r>
            <a:endParaRPr lang="nl-BE" sz="3100" dirty="0"/>
          </a:p>
          <a:p>
            <a:pPr marL="342900" lvl="1" indent="-342900">
              <a:buFont typeface="Arial" panose="020B0604020202020204" pitchFamily="34" charset="0"/>
              <a:buChar char="•"/>
            </a:pPr>
            <a:r>
              <a:rPr lang="nl-BE" sz="3200" dirty="0">
                <a:solidFill>
                  <a:schemeClr val="tx1"/>
                </a:solidFill>
                <a:latin typeface="Trebuchet MS"/>
              </a:rPr>
              <a:t>gevolg van opschorting Vlaamse reaffectatie-commissie</a:t>
            </a:r>
          </a:p>
          <a:p>
            <a:r>
              <a:rPr lang="nl-BE" dirty="0">
                <a:latin typeface="Trebuchet MS"/>
              </a:rPr>
              <a:t>in geval van herstructurering</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C6E88B17-7138-4763-AB35-A19251EA12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1206" y="5229425"/>
            <a:ext cx="1784535" cy="1259936"/>
          </a:xfrm>
          <a:prstGeom prst="rect">
            <a:avLst/>
          </a:prstGeom>
        </p:spPr>
      </p:pic>
      <p:pic>
        <p:nvPicPr>
          <p:cNvPr id="7" name="Afbeelding 6">
            <a:extLst>
              <a:ext uri="{FF2B5EF4-FFF2-40B4-BE49-F238E27FC236}">
                <a16:creationId xmlns:a16="http://schemas.microsoft.com/office/drawing/2014/main" id="{0DC8218F-D876-4E89-A13F-220FDA508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8689" y="5229425"/>
            <a:ext cx="1724518" cy="1201937"/>
          </a:xfrm>
          <a:prstGeom prst="rect">
            <a:avLst/>
          </a:prstGeom>
        </p:spPr>
      </p:pic>
    </p:spTree>
    <p:extLst>
      <p:ext uri="{BB962C8B-B14F-4D97-AF65-F5344CB8AC3E}">
        <p14:creationId xmlns:p14="http://schemas.microsoft.com/office/powerpoint/2010/main" val="732456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417638"/>
            <a:ext cx="8229600" cy="4525963"/>
          </a:xfrm>
        </p:spPr>
        <p:txBody>
          <a:bodyPr vert="horz" lIns="91440" tIns="45720" rIns="91440" bIns="45720" rtlCol="0" anchor="t">
            <a:normAutofit/>
          </a:bodyPr>
          <a:lstStyle/>
          <a:p>
            <a:pPr marL="0" indent="0">
              <a:buNone/>
            </a:pPr>
            <a:r>
              <a:rPr lang="nl-BE" b="1">
                <a:solidFill>
                  <a:srgbClr val="FF6600"/>
                </a:solidFill>
                <a:latin typeface="Trebuchet MS"/>
              </a:rPr>
              <a:t>3.2 Organisatorische voordelen voor scholengemeenschappen</a:t>
            </a:r>
          </a:p>
          <a:p>
            <a:pPr marL="0" indent="0">
              <a:buNone/>
            </a:pPr>
            <a:r>
              <a:rPr lang="nl-BE">
                <a:latin typeface="Trebuchet MS"/>
              </a:rPr>
              <a:t>3.2.1 Gunstigere rationalisatienormen voor scholen van scholengemeenschappen </a:t>
            </a:r>
            <a:r>
              <a:rPr lang="nl-BE" err="1">
                <a:latin typeface="Trebuchet MS"/>
              </a:rPr>
              <a:t>so</a:t>
            </a:r>
            <a:r>
              <a:rPr lang="nl-BE">
                <a:latin typeface="Trebuchet MS"/>
              </a:rPr>
              <a:t> </a:t>
            </a:r>
            <a:endParaRPr lang="nl-BE"/>
          </a:p>
          <a:p>
            <a:pPr marL="0" indent="0">
              <a:buNone/>
            </a:pPr>
            <a:r>
              <a:rPr lang="nl-BE">
                <a:latin typeface="Trebuchet MS"/>
              </a:rPr>
              <a:t>3.2.2 Samen leggen van uren en punten en daarmee samenhangend ruimere inzetbaarheid van personeel</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3646070C-AD57-428B-B0B5-5459579BF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020" y="5238701"/>
            <a:ext cx="1996797" cy="1409799"/>
          </a:xfrm>
          <a:prstGeom prst="rect">
            <a:avLst/>
          </a:prstGeom>
        </p:spPr>
      </p:pic>
      <p:pic>
        <p:nvPicPr>
          <p:cNvPr id="7" name="Afbeelding 6">
            <a:extLst>
              <a:ext uri="{FF2B5EF4-FFF2-40B4-BE49-F238E27FC236}">
                <a16:creationId xmlns:a16="http://schemas.microsoft.com/office/drawing/2014/main" id="{95976FCE-167C-442A-90DD-F5DA7ECD2C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3419" y="5199088"/>
            <a:ext cx="1943933" cy="1354863"/>
          </a:xfrm>
          <a:prstGeom prst="rect">
            <a:avLst/>
          </a:prstGeom>
        </p:spPr>
      </p:pic>
    </p:spTree>
    <p:extLst>
      <p:ext uri="{BB962C8B-B14F-4D97-AF65-F5344CB8AC3E}">
        <p14:creationId xmlns:p14="http://schemas.microsoft.com/office/powerpoint/2010/main" val="468758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199" y="1600201"/>
            <a:ext cx="8495731" cy="4525963"/>
          </a:xfrm>
        </p:spPr>
        <p:txBody>
          <a:bodyPr vert="horz" lIns="91440" tIns="45720" rIns="91440" bIns="45720" rtlCol="0" anchor="t">
            <a:normAutofit/>
          </a:bodyPr>
          <a:lstStyle/>
          <a:p>
            <a:pPr marL="0" indent="0">
              <a:buNone/>
            </a:pPr>
            <a:r>
              <a:rPr lang="nl-BE" b="1">
                <a:solidFill>
                  <a:srgbClr val="FF6600"/>
                </a:solidFill>
                <a:latin typeface="Trebuchet MS"/>
              </a:rPr>
              <a:t>3.2.3 Geen terugvordering AGION-subsidies</a:t>
            </a:r>
          </a:p>
          <a:p>
            <a:r>
              <a:rPr lang="nl-BE">
                <a:latin typeface="Trebuchet MS"/>
              </a:rPr>
              <a:t>alleen voor </a:t>
            </a:r>
            <a:r>
              <a:rPr lang="nl-BE" err="1">
                <a:latin typeface="Trebuchet MS"/>
              </a:rPr>
              <a:t>so</a:t>
            </a:r>
            <a:endParaRPr lang="nl-BE">
              <a:latin typeface="Trebuchet MS"/>
            </a:endParaRPr>
          </a:p>
          <a:p>
            <a:r>
              <a:rPr lang="nl-BE">
                <a:latin typeface="Trebuchet MS"/>
              </a:rPr>
              <a:t>in geval van herstructurering school of onderwijsaanbod</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7DEA73A0-8C9A-492D-B952-F0A14D6A3C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5064" y="4279413"/>
            <a:ext cx="2820052" cy="1956771"/>
          </a:xfrm>
          <a:prstGeom prst="rect">
            <a:avLst/>
          </a:prstGeom>
        </p:spPr>
      </p:pic>
      <p:pic>
        <p:nvPicPr>
          <p:cNvPr id="9" name="Afbeelding 8">
            <a:extLst>
              <a:ext uri="{FF2B5EF4-FFF2-40B4-BE49-F238E27FC236}">
                <a16:creationId xmlns:a16="http://schemas.microsoft.com/office/drawing/2014/main" id="{22F5F1B3-49DB-4052-ABD2-1027E880E3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288" y="4279413"/>
            <a:ext cx="2807541" cy="1956771"/>
          </a:xfrm>
          <a:prstGeom prst="rect">
            <a:avLst/>
          </a:prstGeom>
        </p:spPr>
      </p:pic>
    </p:spTree>
    <p:extLst>
      <p:ext uri="{BB962C8B-B14F-4D97-AF65-F5344CB8AC3E}">
        <p14:creationId xmlns:p14="http://schemas.microsoft.com/office/powerpoint/2010/main" val="348035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4. Bevoegdheden</a:t>
            </a:r>
          </a:p>
          <a:p>
            <a:r>
              <a:rPr lang="nl-BE"/>
              <a:t>Decretale bevoegdheden</a:t>
            </a:r>
          </a:p>
          <a:p>
            <a:r>
              <a:rPr lang="nl-BE"/>
              <a:t>Extra bevoegdheden</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A14DD29-9C4A-4010-833A-4DE3E60F9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3845600"/>
            <a:ext cx="3479685" cy="2433163"/>
          </a:xfrm>
          <a:prstGeom prst="rect">
            <a:avLst/>
          </a:prstGeom>
        </p:spPr>
      </p:pic>
      <p:pic>
        <p:nvPicPr>
          <p:cNvPr id="9" name="Afbeelding 8">
            <a:extLst>
              <a:ext uri="{FF2B5EF4-FFF2-40B4-BE49-F238E27FC236}">
                <a16:creationId xmlns:a16="http://schemas.microsoft.com/office/drawing/2014/main" id="{A958F8BC-0F33-4275-AF31-993DB5DF20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308" y="3845600"/>
            <a:ext cx="3506869" cy="2433162"/>
          </a:xfrm>
          <a:prstGeom prst="rect">
            <a:avLst/>
          </a:prstGeom>
        </p:spPr>
      </p:pic>
    </p:spTree>
    <p:extLst>
      <p:ext uri="{BB962C8B-B14F-4D97-AF65-F5344CB8AC3E}">
        <p14:creationId xmlns:p14="http://schemas.microsoft.com/office/powerpoint/2010/main" val="1321975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lstStyle/>
          <a:p>
            <a:r>
              <a:rPr lang="nl-BE"/>
              <a:t>Aanwending punten stimuli en punten ICT en administratie die kunnen samen gelegd worden (JA)</a:t>
            </a:r>
          </a:p>
          <a:p>
            <a:r>
              <a:rPr lang="nl-BE"/>
              <a:t>Aanwending puntenenveloppe ICT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lstStyle/>
          <a:p>
            <a:r>
              <a:rPr lang="nl-BE"/>
              <a:t>Verdeling van de globale puntenenveloppe (NEEN)</a:t>
            </a:r>
          </a:p>
          <a:p>
            <a:endParaRPr lang="nl-BE"/>
          </a:p>
          <a:p>
            <a:endParaRPr lang="nl-BE"/>
          </a:p>
          <a:p>
            <a:r>
              <a:rPr lang="nl-BE"/>
              <a:t>Aanwending middelen ICT-coördinatie (JA)</a:t>
            </a:r>
          </a:p>
          <a:p>
            <a:endParaRPr lang="nl-BE"/>
          </a:p>
        </p:txBody>
      </p:sp>
      <p:pic>
        <p:nvPicPr>
          <p:cNvPr id="7" name="Afbeelding 6">
            <a:extLst>
              <a:ext uri="{FF2B5EF4-FFF2-40B4-BE49-F238E27FC236}">
                <a16:creationId xmlns:a16="http://schemas.microsoft.com/office/drawing/2014/main" id="{BCBD2E52-6EFD-472C-A558-A09C00F33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1485" y="5160620"/>
            <a:ext cx="1714137" cy="1198607"/>
          </a:xfrm>
          <a:prstGeom prst="rect">
            <a:avLst/>
          </a:prstGeom>
        </p:spPr>
      </p:pic>
      <p:pic>
        <p:nvPicPr>
          <p:cNvPr id="8" name="Afbeelding 7">
            <a:extLst>
              <a:ext uri="{FF2B5EF4-FFF2-40B4-BE49-F238E27FC236}">
                <a16:creationId xmlns:a16="http://schemas.microsoft.com/office/drawing/2014/main" id="{CA8D03C1-9A8A-442A-8A4C-1012D9B423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6794" y="5160620"/>
            <a:ext cx="1727528" cy="1198606"/>
          </a:xfrm>
          <a:prstGeom prst="rect">
            <a:avLst/>
          </a:prstGeom>
        </p:spPr>
      </p:pic>
      <p:sp>
        <p:nvSpPr>
          <p:cNvPr id="9" name="Tijdelijke aanduiding voor datum 8">
            <a:extLst>
              <a:ext uri="{FF2B5EF4-FFF2-40B4-BE49-F238E27FC236}">
                <a16:creationId xmlns:a16="http://schemas.microsoft.com/office/drawing/2014/main" id="{6B59D133-CF03-4364-A7C8-C3A51963311C}"/>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51B27744-11CC-4D10-9371-EAAA34BBB524}"/>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26376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Aanwending puntenenveloppe ZORG (JA)</a:t>
            </a:r>
          </a:p>
          <a:p>
            <a:r>
              <a:rPr lang="nl-BE"/>
              <a:t>Zorgbeleid binnen de scholengemeenschap (JA)</a:t>
            </a:r>
          </a:p>
          <a:p>
            <a:r>
              <a:rPr lang="nl-BE"/>
              <a:t>Wijze waarop </a:t>
            </a:r>
            <a:r>
              <a:rPr lang="nl-BE" err="1"/>
              <a:t>Buo</a:t>
            </a:r>
            <a:r>
              <a:rPr lang="nl-BE"/>
              <a:t> deskundigheid ter beschikking stelt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pic>
        <p:nvPicPr>
          <p:cNvPr id="7" name="Afbeelding 6">
            <a:extLst>
              <a:ext uri="{FF2B5EF4-FFF2-40B4-BE49-F238E27FC236}">
                <a16:creationId xmlns:a16="http://schemas.microsoft.com/office/drawing/2014/main" id="{D60300A1-CFB3-469A-BBC4-0E941F9FEF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863" y="2829696"/>
            <a:ext cx="1714137" cy="1198607"/>
          </a:xfrm>
          <a:prstGeom prst="rect">
            <a:avLst/>
          </a:prstGeom>
        </p:spPr>
      </p:pic>
      <p:pic>
        <p:nvPicPr>
          <p:cNvPr id="8" name="Afbeelding 7">
            <a:extLst>
              <a:ext uri="{FF2B5EF4-FFF2-40B4-BE49-F238E27FC236}">
                <a16:creationId xmlns:a16="http://schemas.microsoft.com/office/drawing/2014/main" id="{08B2917B-35A6-4CDE-B089-36E010B165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236" y="5660527"/>
            <a:ext cx="1727528" cy="1198606"/>
          </a:xfrm>
          <a:prstGeom prst="rect">
            <a:avLst/>
          </a:prstGeom>
        </p:spPr>
      </p:pic>
      <p:sp>
        <p:nvSpPr>
          <p:cNvPr id="6" name="Tijdelijke aanduiding voor datum 5">
            <a:extLst>
              <a:ext uri="{FF2B5EF4-FFF2-40B4-BE49-F238E27FC236}">
                <a16:creationId xmlns:a16="http://schemas.microsoft.com/office/drawing/2014/main" id="{10A456BC-1228-4920-8A70-A9B213B82F3A}"/>
              </a:ext>
            </a:extLst>
          </p:cNvPr>
          <p:cNvSpPr>
            <a:spLocks noGrp="1"/>
          </p:cNvSpPr>
          <p:nvPr>
            <p:ph type="dt" sz="half" idx="10"/>
          </p:nvPr>
        </p:nvSpPr>
        <p:spPr/>
        <p:txBody>
          <a:bodyPr/>
          <a:lstStyle/>
          <a:p>
            <a:r>
              <a:rPr lang="nl-BE"/>
              <a:t>mei 2019</a:t>
            </a:r>
          </a:p>
        </p:txBody>
      </p:sp>
      <p:sp>
        <p:nvSpPr>
          <p:cNvPr id="9" name="Tijdelijke aanduiding voor voettekst 8">
            <a:extLst>
              <a:ext uri="{FF2B5EF4-FFF2-40B4-BE49-F238E27FC236}">
                <a16:creationId xmlns:a16="http://schemas.microsoft.com/office/drawing/2014/main" id="{A82A22CB-B20F-4C92-BFC0-40816A80D5C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9817782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Overdracht van lestijden en uren (NEEN)</a:t>
            </a:r>
          </a:p>
          <a:p>
            <a:r>
              <a:rPr lang="nl-BE"/>
              <a:t>Overdracht van punten voor het voeren van een zorgbeleid (NEEN)</a:t>
            </a:r>
          </a:p>
          <a:p>
            <a:r>
              <a:rPr lang="nl-BE"/>
              <a:t>Overdracht van punten zorg naar andere scholengemeenschappen voor speciale projecten (NEEN)</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endParaRPr lang="nl-BE"/>
          </a:p>
          <a:p>
            <a:endParaRPr lang="nl-BE"/>
          </a:p>
          <a:p>
            <a:endParaRPr lang="nl-BE"/>
          </a:p>
        </p:txBody>
      </p:sp>
      <p:pic>
        <p:nvPicPr>
          <p:cNvPr id="7" name="Afbeelding 6">
            <a:extLst>
              <a:ext uri="{FF2B5EF4-FFF2-40B4-BE49-F238E27FC236}">
                <a16:creationId xmlns:a16="http://schemas.microsoft.com/office/drawing/2014/main" id="{171007DC-A95E-4C88-B61B-4E61A5882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863" y="2951912"/>
            <a:ext cx="1714137" cy="1198607"/>
          </a:xfrm>
          <a:prstGeom prst="rect">
            <a:avLst/>
          </a:prstGeom>
        </p:spPr>
      </p:pic>
      <p:pic>
        <p:nvPicPr>
          <p:cNvPr id="8" name="Afbeelding 7">
            <a:extLst>
              <a:ext uri="{FF2B5EF4-FFF2-40B4-BE49-F238E27FC236}">
                <a16:creationId xmlns:a16="http://schemas.microsoft.com/office/drawing/2014/main" id="{3ACF2124-F60B-45B0-8D5C-493254AB3A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6542" y="5659394"/>
            <a:ext cx="1727528" cy="1198606"/>
          </a:xfrm>
          <a:prstGeom prst="rect">
            <a:avLst/>
          </a:prstGeom>
        </p:spPr>
      </p:pic>
      <p:sp>
        <p:nvSpPr>
          <p:cNvPr id="9" name="Tijdelijke aanduiding voor datum 8">
            <a:extLst>
              <a:ext uri="{FF2B5EF4-FFF2-40B4-BE49-F238E27FC236}">
                <a16:creationId xmlns:a16="http://schemas.microsoft.com/office/drawing/2014/main" id="{2626C561-EA7E-416E-94D4-C24ECBECA1B3}"/>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72F17B53-F322-4516-84D1-F96A13923DD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697600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Afsluiten van samenwerkingsakkoorden (JA)</a:t>
            </a:r>
          </a:p>
          <a:p>
            <a:r>
              <a:rPr lang="nl-BE"/>
              <a:t>Opnemen van bijkomende scholen in de scholengemeenschap (JA)</a:t>
            </a:r>
          </a:p>
          <a:p>
            <a:r>
              <a:rPr lang="nl-BE"/>
              <a:t>Algemene afspraken inzake personeelsbeleid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dirty="0"/>
              <a:t>Afsluiten van samenwerkingsakkoorden (JA)</a:t>
            </a:r>
          </a:p>
          <a:p>
            <a:endParaRPr lang="nl-BE" dirty="0"/>
          </a:p>
          <a:p>
            <a:endParaRPr lang="nl-BE" dirty="0"/>
          </a:p>
          <a:p>
            <a:endParaRPr lang="nl-BE" dirty="0"/>
          </a:p>
          <a:p>
            <a:r>
              <a:rPr lang="nl-BE" dirty="0"/>
              <a:t>Algemene afspraken inzake personeelsbeleid (NEEN)</a:t>
            </a:r>
          </a:p>
        </p:txBody>
      </p:sp>
      <p:pic>
        <p:nvPicPr>
          <p:cNvPr id="7" name="Afbeelding 6">
            <a:extLst>
              <a:ext uri="{FF2B5EF4-FFF2-40B4-BE49-F238E27FC236}">
                <a16:creationId xmlns:a16="http://schemas.microsoft.com/office/drawing/2014/main" id="{E363138B-0A9A-4D0E-A30A-2CE1B21AE9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0192" y="5718470"/>
            <a:ext cx="1236888" cy="864892"/>
          </a:xfrm>
          <a:prstGeom prst="rect">
            <a:avLst/>
          </a:prstGeom>
        </p:spPr>
      </p:pic>
      <p:pic>
        <p:nvPicPr>
          <p:cNvPr id="8" name="Afbeelding 7">
            <a:extLst>
              <a:ext uri="{FF2B5EF4-FFF2-40B4-BE49-F238E27FC236}">
                <a16:creationId xmlns:a16="http://schemas.microsoft.com/office/drawing/2014/main" id="{2B49BBB1-32EC-4ABE-B2BC-4534012FC1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0838" y="5853822"/>
            <a:ext cx="1246551" cy="864891"/>
          </a:xfrm>
          <a:prstGeom prst="rect">
            <a:avLst/>
          </a:prstGeom>
        </p:spPr>
      </p:pic>
      <p:sp>
        <p:nvSpPr>
          <p:cNvPr id="9" name="Tijdelijke aanduiding voor datum 8">
            <a:extLst>
              <a:ext uri="{FF2B5EF4-FFF2-40B4-BE49-F238E27FC236}">
                <a16:creationId xmlns:a16="http://schemas.microsoft.com/office/drawing/2014/main" id="{23D8DE37-2F95-4932-A888-FA284ECEFCB4}"/>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901172E2-3204-4371-A210-214842EE8D5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066893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Afspraken maken over het delen van infrastructuur (NEEN)</a:t>
            </a:r>
          </a:p>
          <a:p>
            <a:r>
              <a:rPr lang="nl-BE"/>
              <a:t>Afspraken over de engagementsverklaring ouderbetrokkenheid (NEEN)</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a:t>Advies inzake investeringen en schoolgebouwen (JA)</a:t>
            </a:r>
          </a:p>
          <a:p>
            <a:r>
              <a:rPr lang="nl-BE"/>
              <a:t>Afspraken over de engagementsverklaring ouderbetrokkenheid (NEEN)</a:t>
            </a:r>
          </a:p>
          <a:p>
            <a:endParaRPr lang="nl-BE"/>
          </a:p>
        </p:txBody>
      </p:sp>
      <p:pic>
        <p:nvPicPr>
          <p:cNvPr id="7" name="Afbeelding 6">
            <a:extLst>
              <a:ext uri="{FF2B5EF4-FFF2-40B4-BE49-F238E27FC236}">
                <a16:creationId xmlns:a16="http://schemas.microsoft.com/office/drawing/2014/main" id="{9AE2EC9B-DBDF-4939-BC7B-9EC5BCDF4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1485" y="5160620"/>
            <a:ext cx="1714137" cy="1198607"/>
          </a:xfrm>
          <a:prstGeom prst="rect">
            <a:avLst/>
          </a:prstGeom>
        </p:spPr>
      </p:pic>
      <p:pic>
        <p:nvPicPr>
          <p:cNvPr id="8" name="Afbeelding 7">
            <a:extLst>
              <a:ext uri="{FF2B5EF4-FFF2-40B4-BE49-F238E27FC236}">
                <a16:creationId xmlns:a16="http://schemas.microsoft.com/office/drawing/2014/main" id="{5CBB2E2E-ACBC-42FB-BADB-5C3E60705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6794" y="5160620"/>
            <a:ext cx="1727528" cy="1198606"/>
          </a:xfrm>
          <a:prstGeom prst="rect">
            <a:avLst/>
          </a:prstGeom>
        </p:spPr>
      </p:pic>
      <p:sp>
        <p:nvSpPr>
          <p:cNvPr id="9" name="Tijdelijke aanduiding voor datum 8">
            <a:extLst>
              <a:ext uri="{FF2B5EF4-FFF2-40B4-BE49-F238E27FC236}">
                <a16:creationId xmlns:a16="http://schemas.microsoft.com/office/drawing/2014/main" id="{84727F5B-A3DA-4D4D-85E1-46EC7B7CF0EE}"/>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A99BDD9B-4258-46BA-8C64-9159961BCE9E}"/>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305827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a:t>Ordening van een rationeel onderwijsaanbod (NEEN)</a:t>
            </a:r>
          </a:p>
          <a:p>
            <a:r>
              <a:rPr lang="nl-BE"/>
              <a:t>Objectieve leerlingenoriëntering en –begeleiding (NEEN)</a:t>
            </a:r>
          </a:p>
          <a:p>
            <a:r>
              <a:rPr lang="nl-BE"/>
              <a:t>Verdeling van extra uren leraar (JA)</a:t>
            </a:r>
          </a:p>
          <a:p>
            <a:endParaRPr lang="nl-BE"/>
          </a:p>
        </p:txBody>
      </p:sp>
      <p:pic>
        <p:nvPicPr>
          <p:cNvPr id="7" name="Afbeelding 6">
            <a:extLst>
              <a:ext uri="{FF2B5EF4-FFF2-40B4-BE49-F238E27FC236}">
                <a16:creationId xmlns:a16="http://schemas.microsoft.com/office/drawing/2014/main" id="{650CF483-AC57-4DD7-92A7-B5AD9EC48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3069" y="5384755"/>
            <a:ext cx="1714137" cy="1198607"/>
          </a:xfrm>
          <a:prstGeom prst="rect">
            <a:avLst/>
          </a:prstGeom>
        </p:spPr>
      </p:pic>
      <p:pic>
        <p:nvPicPr>
          <p:cNvPr id="8" name="Afbeelding 7">
            <a:extLst>
              <a:ext uri="{FF2B5EF4-FFF2-40B4-BE49-F238E27FC236}">
                <a16:creationId xmlns:a16="http://schemas.microsoft.com/office/drawing/2014/main" id="{355F8867-7EE6-4ACF-BE2E-3B64488189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9" y="3215706"/>
            <a:ext cx="1727528" cy="1198606"/>
          </a:xfrm>
          <a:prstGeom prst="rect">
            <a:avLst/>
          </a:prstGeom>
        </p:spPr>
      </p:pic>
      <p:sp>
        <p:nvSpPr>
          <p:cNvPr id="4" name="Tijdelijke aanduiding voor datum 3">
            <a:extLst>
              <a:ext uri="{FF2B5EF4-FFF2-40B4-BE49-F238E27FC236}">
                <a16:creationId xmlns:a16="http://schemas.microsoft.com/office/drawing/2014/main" id="{95FF6555-C56F-4432-AE5C-66513F8DF7AF}"/>
              </a:ext>
            </a:extLst>
          </p:cNvPr>
          <p:cNvSpPr>
            <a:spLocks noGrp="1"/>
          </p:cNvSpPr>
          <p:nvPr>
            <p:ph type="dt" sz="half" idx="10"/>
          </p:nvPr>
        </p:nvSpPr>
        <p:spPr/>
        <p:txBody>
          <a:bodyPr/>
          <a:lstStyle/>
          <a:p>
            <a:r>
              <a:rPr lang="nl-BE"/>
              <a:t>mei 2019</a:t>
            </a:r>
          </a:p>
        </p:txBody>
      </p:sp>
      <p:sp>
        <p:nvSpPr>
          <p:cNvPr id="9" name="Tijdelijke aanduiding voor voettekst 8">
            <a:extLst>
              <a:ext uri="{FF2B5EF4-FFF2-40B4-BE49-F238E27FC236}">
                <a16:creationId xmlns:a16="http://schemas.microsoft.com/office/drawing/2014/main" id="{61D756BE-6809-44A9-8DC8-F0C0E13479CE}"/>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536765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4. Bevoegdheden</a:t>
            </a:r>
          </a:p>
          <a:p>
            <a:r>
              <a:rPr lang="nl-BE"/>
              <a:t>Naast de decretale bevoegdheden ook toekenning van extra bevoegdheden mogelijk. </a:t>
            </a:r>
          </a:p>
          <a:p>
            <a:pPr lvl="1"/>
            <a:r>
              <a:rPr lang="nl-BE"/>
              <a:t>gemeenschappelijk aankoopbeleid </a:t>
            </a:r>
          </a:p>
          <a:p>
            <a:pPr lvl="1"/>
            <a:r>
              <a:rPr lang="nl-BE"/>
              <a:t>…</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351782A-9B5D-4387-A121-3003A3ACEC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219" y="4695527"/>
            <a:ext cx="2523899" cy="1764831"/>
          </a:xfrm>
          <a:prstGeom prst="rect">
            <a:avLst/>
          </a:prstGeom>
        </p:spPr>
      </p:pic>
      <p:pic>
        <p:nvPicPr>
          <p:cNvPr id="7" name="Afbeelding 6">
            <a:extLst>
              <a:ext uri="{FF2B5EF4-FFF2-40B4-BE49-F238E27FC236}">
                <a16:creationId xmlns:a16="http://schemas.microsoft.com/office/drawing/2014/main" id="{1F0940A7-5872-4F2E-8408-1B73B14EFB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367" y="4724527"/>
            <a:ext cx="2543616" cy="1764831"/>
          </a:xfrm>
          <a:prstGeom prst="rect">
            <a:avLst/>
          </a:prstGeom>
        </p:spPr>
      </p:pic>
      <p:pic>
        <p:nvPicPr>
          <p:cNvPr id="9" name="Afbeelding 8">
            <a:extLst>
              <a:ext uri="{FF2B5EF4-FFF2-40B4-BE49-F238E27FC236}">
                <a16:creationId xmlns:a16="http://schemas.microsoft.com/office/drawing/2014/main" id="{3B2DA39C-13B5-41A8-89C9-F0F672F29A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3951" y="4718064"/>
            <a:ext cx="2459850" cy="1706835"/>
          </a:xfrm>
          <a:prstGeom prst="rect">
            <a:avLst/>
          </a:prstGeom>
        </p:spPr>
      </p:pic>
    </p:spTree>
    <p:extLst>
      <p:ext uri="{BB962C8B-B14F-4D97-AF65-F5344CB8AC3E}">
        <p14:creationId xmlns:p14="http://schemas.microsoft.com/office/powerpoint/2010/main" val="2101660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vert="horz" lIns="91440" tIns="45720" rIns="91440" bIns="45720" rtlCol="0" anchor="t">
            <a:normAutofit/>
          </a:bodyPr>
          <a:lstStyle/>
          <a:p>
            <a:pPr marL="514350" indent="-514350">
              <a:buFont typeface="+mj-lt"/>
              <a:buAutoNum type="arabicParenR"/>
            </a:pPr>
            <a:r>
              <a:rPr lang="nl-BE">
                <a:latin typeface="Trebuchet MS"/>
              </a:rPr>
              <a:t>Inleiding en scholengemeenschappen algemeen</a:t>
            </a:r>
          </a:p>
          <a:p>
            <a:pPr marL="514350" indent="-514350">
              <a:buFont typeface="+mj-lt"/>
              <a:buAutoNum type="arabicParenR"/>
            </a:pPr>
            <a:r>
              <a:rPr lang="nl-BE" b="1">
                <a:solidFill>
                  <a:srgbClr val="FF6600"/>
                </a:solidFill>
                <a:latin typeface="Trebuchet MS"/>
              </a:rPr>
              <a:t>Planningsprocedures</a:t>
            </a:r>
          </a:p>
          <a:p>
            <a:pPr marL="514350" indent="-514350">
              <a:buFont typeface="+mj-lt"/>
              <a:buAutoNum type="arabicParenR"/>
            </a:pPr>
            <a:r>
              <a:rPr lang="nl-BE">
                <a:latin typeface="Trebuchet MS"/>
              </a:rPr>
              <a:t>Personeel in de scholengemeenschap</a:t>
            </a:r>
          </a:p>
          <a:p>
            <a:pPr marL="514350" indent="-514350">
              <a:buFont typeface="+mj-lt"/>
              <a:buAutoNum type="arabicParenR"/>
            </a:pPr>
            <a:r>
              <a:rPr lang="nl-BE">
                <a:latin typeface="Trebuchet MS"/>
              </a:rPr>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2970259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802F4-AAE6-4430-8442-505B23C42208}"/>
              </a:ext>
            </a:extLst>
          </p:cNvPr>
          <p:cNvSpPr>
            <a:spLocks noGrp="1"/>
          </p:cNvSpPr>
          <p:nvPr>
            <p:ph type="title"/>
          </p:nvPr>
        </p:nvSpPr>
        <p:spPr/>
        <p:txBody>
          <a:bodyPr/>
          <a:lstStyle/>
          <a:p>
            <a:r>
              <a:rPr lang="nl-BE">
                <a:solidFill>
                  <a:srgbClr val="FF6600"/>
                </a:solidFill>
                <a:latin typeface="Trebuchet MS"/>
              </a:rPr>
              <a:t>Planningsprocedures</a:t>
            </a:r>
            <a:endParaRPr lang="nl-BE">
              <a:solidFill>
                <a:srgbClr val="FF6600"/>
              </a:solidFill>
            </a:endParaRPr>
          </a:p>
        </p:txBody>
      </p:sp>
      <p:sp>
        <p:nvSpPr>
          <p:cNvPr id="3" name="Content Placeholder 2">
            <a:extLst>
              <a:ext uri="{FF2B5EF4-FFF2-40B4-BE49-F238E27FC236}">
                <a16:creationId xmlns:a16="http://schemas.microsoft.com/office/drawing/2014/main" id="{B7F7429D-D664-4615-8FBE-C665581E3335}"/>
              </a:ext>
            </a:extLst>
          </p:cNvPr>
          <p:cNvSpPr>
            <a:spLocks noGrp="1"/>
          </p:cNvSpPr>
          <p:nvPr>
            <p:ph idx="1"/>
          </p:nvPr>
        </p:nvSpPr>
        <p:spPr>
          <a:xfrm>
            <a:off x="457200" y="1600201"/>
            <a:ext cx="8567304" cy="4525963"/>
          </a:xfrm>
        </p:spPr>
        <p:txBody>
          <a:bodyPr vert="horz" lIns="91440" tIns="45720" rIns="91440" bIns="45720" rtlCol="0" anchor="t">
            <a:normAutofit fontScale="92500"/>
          </a:bodyPr>
          <a:lstStyle/>
          <a:p>
            <a:pPr marL="0" indent="0">
              <a:buNone/>
            </a:pPr>
            <a:r>
              <a:rPr lang="nl-BE">
                <a:latin typeface="Trebuchet MS"/>
              </a:rPr>
              <a:t>De vorming van een scholengemeenschap </a:t>
            </a:r>
            <a:r>
              <a:rPr lang="nl-BE" err="1">
                <a:latin typeface="Trebuchet MS"/>
              </a:rPr>
              <a:t>BaO</a:t>
            </a:r>
            <a:r>
              <a:rPr lang="nl-BE" sz="2800">
                <a:latin typeface="Trebuchet MS"/>
              </a:rPr>
              <a:t> </a:t>
            </a:r>
            <a:r>
              <a:rPr lang="nl-BE">
                <a:latin typeface="Trebuchet MS"/>
              </a:rPr>
              <a:t>of een scholengemeenschap SO vanaf 2020-2021 </a:t>
            </a:r>
            <a:r>
              <a:rPr lang="nl-BE" sz="2800" i="1">
                <a:latin typeface="Trebuchet MS"/>
              </a:rPr>
              <a:t>(met ongewijzigde samenstelling, met gewijzigde samenstelling, volledig nieuw)</a:t>
            </a:r>
            <a:r>
              <a:rPr lang="nl-BE">
                <a:latin typeface="Trebuchet MS"/>
              </a:rPr>
              <a:t> valt onder de</a:t>
            </a:r>
            <a:endParaRPr lang="nl-BE"/>
          </a:p>
          <a:p>
            <a:pPr marL="0" indent="0">
              <a:buNone/>
            </a:pPr>
            <a:endParaRPr lang="nl-BE">
              <a:latin typeface="Trebuchet MS"/>
            </a:endParaRPr>
          </a:p>
          <a:p>
            <a:r>
              <a:rPr lang="nl-BE">
                <a:solidFill>
                  <a:srgbClr val="00B050"/>
                </a:solidFill>
                <a:latin typeface="Trebuchet MS"/>
              </a:rPr>
              <a:t>Interne planningsprocedure</a:t>
            </a:r>
            <a:r>
              <a:rPr lang="nl-BE">
                <a:latin typeface="Trebuchet MS"/>
              </a:rPr>
              <a:t> (Katholiek Onderwijs Vlaanderen en DPCC)</a:t>
            </a:r>
            <a:endParaRPr lang="nl-BE"/>
          </a:p>
          <a:p>
            <a:endParaRPr lang="nl-BE">
              <a:latin typeface="Trebuchet MS"/>
            </a:endParaRPr>
          </a:p>
          <a:p>
            <a:r>
              <a:rPr lang="nl-BE">
                <a:solidFill>
                  <a:srgbClr val="00B050"/>
                </a:solidFill>
                <a:latin typeface="Trebuchet MS"/>
              </a:rPr>
              <a:t>Externe planningsprocedure</a:t>
            </a:r>
            <a:r>
              <a:rPr lang="nl-BE">
                <a:latin typeface="Trebuchet MS"/>
              </a:rPr>
              <a:t> (</a:t>
            </a:r>
            <a:r>
              <a:rPr lang="nl-BE" err="1">
                <a:latin typeface="Trebuchet MS"/>
              </a:rPr>
              <a:t>AgODi</a:t>
            </a:r>
            <a:r>
              <a:rPr lang="nl-BE">
                <a:latin typeface="Trebuchet MS"/>
              </a:rPr>
              <a:t>)</a:t>
            </a:r>
            <a:endParaRPr lang="nl-BE"/>
          </a:p>
        </p:txBody>
      </p:sp>
      <p:sp>
        <p:nvSpPr>
          <p:cNvPr id="4" name="Date Placeholder 3">
            <a:extLst>
              <a:ext uri="{FF2B5EF4-FFF2-40B4-BE49-F238E27FC236}">
                <a16:creationId xmlns:a16="http://schemas.microsoft.com/office/drawing/2014/main" id="{363342C3-038C-475C-8777-CF5793584387}"/>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AE802A01-A2BB-40F4-8BBA-F25EA5F41546}"/>
              </a:ext>
            </a:extLst>
          </p:cNvPr>
          <p:cNvSpPr>
            <a:spLocks noGrp="1"/>
          </p:cNvSpPr>
          <p:nvPr>
            <p:ph type="ftr" sz="quarter" idx="11"/>
          </p:nvPr>
        </p:nvSpPr>
        <p:spPr/>
        <p:txBody>
          <a:bodyPr/>
          <a:lstStyle/>
          <a:p>
            <a:r>
              <a:rPr lang="nl-BE"/>
              <a:t>Katholiek Onderwijs Vlaanderen</a:t>
            </a:r>
          </a:p>
        </p:txBody>
      </p:sp>
      <p:sp>
        <p:nvSpPr>
          <p:cNvPr id="7" name="Rechthoek 6">
            <a:extLst>
              <a:ext uri="{FF2B5EF4-FFF2-40B4-BE49-F238E27FC236}">
                <a16:creationId xmlns:a16="http://schemas.microsoft.com/office/drawing/2014/main" id="{51C72FD2-1390-4BC8-AD23-9D98AD1C08ED}"/>
              </a:ext>
            </a:extLst>
          </p:cNvPr>
          <p:cNvSpPr/>
          <p:nvPr/>
        </p:nvSpPr>
        <p:spPr>
          <a:xfrm>
            <a:off x="7634513" y="1600201"/>
            <a:ext cx="846517" cy="50437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8" name="Rechthoek 7">
            <a:extLst>
              <a:ext uri="{FF2B5EF4-FFF2-40B4-BE49-F238E27FC236}">
                <a16:creationId xmlns:a16="http://schemas.microsoft.com/office/drawing/2014/main" id="{F23CB517-3E02-4605-BA3E-446501FFF995}"/>
              </a:ext>
            </a:extLst>
          </p:cNvPr>
          <p:cNvSpPr/>
          <p:nvPr/>
        </p:nvSpPr>
        <p:spPr>
          <a:xfrm>
            <a:off x="4934857" y="2104571"/>
            <a:ext cx="522450" cy="50437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pic>
        <p:nvPicPr>
          <p:cNvPr id="10" name="Afbeelding 9">
            <a:extLst>
              <a:ext uri="{FF2B5EF4-FFF2-40B4-BE49-F238E27FC236}">
                <a16:creationId xmlns:a16="http://schemas.microsoft.com/office/drawing/2014/main" id="{EB0DB81F-132F-4041-82EF-48BFDAF74F3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67204" y="87313"/>
            <a:ext cx="1752853" cy="1189436"/>
          </a:xfrm>
          <a:prstGeom prst="rect">
            <a:avLst/>
          </a:prstGeom>
        </p:spPr>
      </p:pic>
    </p:spTree>
    <p:extLst>
      <p:ext uri="{BB962C8B-B14F-4D97-AF65-F5344CB8AC3E}">
        <p14:creationId xmlns:p14="http://schemas.microsoft.com/office/powerpoint/2010/main" val="260135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animBg="1"/>
      <p:bldP spid="8" grpId="0" uiExpan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p:txBody>
          <a:bodyPr>
            <a:normAutofit fontScale="90000"/>
          </a:bodyPr>
          <a:lstStyle/>
          <a:p>
            <a:r>
              <a:rPr lang="nl-BE">
                <a:solidFill>
                  <a:srgbClr val="FF6600"/>
                </a:solidFill>
                <a:latin typeface="Trebuchet MS"/>
              </a:rPr>
              <a:t>Planningsprocedures</a:t>
            </a:r>
            <a:br>
              <a:rPr lang="nl-BE">
                <a:solidFill>
                  <a:srgbClr val="FF6600"/>
                </a:solidFill>
                <a:latin typeface="Trebuchet MS"/>
              </a:rPr>
            </a:br>
            <a:r>
              <a:rPr lang="nl-BE" sz="3600">
                <a:solidFill>
                  <a:srgbClr val="FF6600"/>
                </a:solidFill>
                <a:latin typeface="Trebuchet MS"/>
              </a:rPr>
              <a:t>Scholengemeenschappen Basisonderwijs</a:t>
            </a:r>
            <a:r>
              <a:rPr lang="nl-BE">
                <a:solidFill>
                  <a:srgbClr val="FF6600"/>
                </a:solidFill>
                <a:latin typeface="Trebuchet MS"/>
              </a:rPr>
              <a:t> </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690518"/>
            <a:ext cx="8229600" cy="4525963"/>
          </a:xfrm>
        </p:spPr>
        <p:txBody>
          <a:bodyPr vert="horz" lIns="91440" tIns="45720" rIns="91440" bIns="45720" rtlCol="0" anchor="t">
            <a:normAutofit fontScale="92500"/>
          </a:bodyPr>
          <a:lstStyle/>
          <a:p>
            <a:r>
              <a:rPr lang="nl-BE">
                <a:solidFill>
                  <a:srgbClr val="00B050"/>
                </a:solidFill>
                <a:latin typeface="Trebuchet MS"/>
              </a:rPr>
              <a:t>Interne planningsprocedure</a:t>
            </a:r>
            <a:r>
              <a:rPr lang="nl-BE">
                <a:latin typeface="Trebuchet MS"/>
              </a:rPr>
              <a:t>: </a:t>
            </a:r>
            <a:endParaRPr lang="nl-BE"/>
          </a:p>
          <a:p>
            <a:pPr marL="0" indent="0">
              <a:buNone/>
            </a:pPr>
            <a:r>
              <a:rPr lang="nl-BE">
                <a:latin typeface="Trebuchet MS"/>
              </a:rPr>
              <a:t>Ten laatste </a:t>
            </a:r>
            <a:r>
              <a:rPr lang="nl-BE" b="1">
                <a:latin typeface="Trebuchet MS"/>
              </a:rPr>
              <a:t>30 november 2019</a:t>
            </a:r>
            <a:r>
              <a:rPr lang="nl-BE">
                <a:latin typeface="Trebuchet MS"/>
              </a:rPr>
              <a:t> met formulier bijlage 4 van </a:t>
            </a:r>
            <a:r>
              <a:rPr lang="nl-BE" err="1">
                <a:latin typeface="Trebuchet MS"/>
              </a:rPr>
              <a:t>BaO</a:t>
            </a:r>
            <a:r>
              <a:rPr lang="nl-BE">
                <a:latin typeface="Trebuchet MS"/>
              </a:rPr>
              <a:t>/2005/11 indienen bij Katholiek Onderwijs Vlaanderen en DPCC-</a:t>
            </a:r>
            <a:r>
              <a:rPr lang="nl-BE" err="1">
                <a:latin typeface="Trebuchet MS"/>
              </a:rPr>
              <a:t>BaO</a:t>
            </a:r>
            <a:endParaRPr lang="nl-BE">
              <a:latin typeface="Trebuchet MS"/>
            </a:endParaRPr>
          </a:p>
          <a:p>
            <a:pPr marL="0" indent="0">
              <a:buNone/>
            </a:pPr>
            <a:endParaRPr lang="nl-BE"/>
          </a:p>
          <a:p>
            <a:r>
              <a:rPr lang="nl-BE">
                <a:solidFill>
                  <a:srgbClr val="00B050"/>
                </a:solidFill>
                <a:latin typeface="Trebuchet MS"/>
              </a:rPr>
              <a:t>Externe planningsprocedure</a:t>
            </a:r>
            <a:r>
              <a:rPr lang="nl-BE">
                <a:latin typeface="Trebuchet MS"/>
              </a:rPr>
              <a:t>: </a:t>
            </a:r>
          </a:p>
          <a:p>
            <a:pPr marL="0" indent="0">
              <a:buNone/>
            </a:pPr>
            <a:r>
              <a:rPr lang="nl-BE">
                <a:latin typeface="Trebuchet MS"/>
              </a:rPr>
              <a:t>Ten laatste </a:t>
            </a:r>
            <a:r>
              <a:rPr lang="nl-BE" b="1">
                <a:latin typeface="Trebuchet MS"/>
              </a:rPr>
              <a:t>15 juni 2020</a:t>
            </a:r>
            <a:r>
              <a:rPr lang="nl-BE">
                <a:latin typeface="Trebuchet MS"/>
              </a:rPr>
              <a:t> met formulier bijlage 4 van </a:t>
            </a:r>
            <a:r>
              <a:rPr lang="nl-BE" err="1">
                <a:latin typeface="Trebuchet MS"/>
              </a:rPr>
              <a:t>BaO</a:t>
            </a:r>
            <a:r>
              <a:rPr lang="nl-BE">
                <a:latin typeface="Trebuchet MS"/>
              </a:rPr>
              <a:t>/2005/11 indienen bij </a:t>
            </a:r>
            <a:r>
              <a:rPr lang="nl-BE" err="1">
                <a:latin typeface="Trebuchet MS"/>
              </a:rPr>
              <a:t>AgODi</a:t>
            </a:r>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DDB744EB-D0EA-46E3-9C49-D60EF4678E23}"/>
              </a:ext>
            </a:extLst>
          </p:cNvPr>
          <p:cNvSpPr/>
          <p:nvPr/>
        </p:nvSpPr>
        <p:spPr>
          <a:xfrm>
            <a:off x="5428342" y="943232"/>
            <a:ext cx="2815289" cy="474406"/>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23632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p:txBody>
          <a:bodyPr>
            <a:normAutofit fontScale="90000"/>
          </a:bodyPr>
          <a:lstStyle/>
          <a:p>
            <a:r>
              <a:rPr lang="nl-BE">
                <a:solidFill>
                  <a:srgbClr val="FF6600"/>
                </a:solidFill>
                <a:latin typeface="Trebuchet MS"/>
              </a:rPr>
              <a:t>Planningsprocedures </a:t>
            </a:r>
            <a:r>
              <a:rPr lang="nl-BE" sz="3600">
                <a:solidFill>
                  <a:srgbClr val="FF6600"/>
                </a:solidFill>
                <a:latin typeface="Trebuchet MS"/>
              </a:rPr>
              <a:t>Scholengemeenschappen Basisonderwijs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418361"/>
            <a:ext cx="8632247" cy="4785735"/>
          </a:xfrm>
        </p:spPr>
        <p:txBody>
          <a:bodyPr vert="horz" lIns="91440" tIns="45720" rIns="91440" bIns="45720" rtlCol="0" anchor="t">
            <a:normAutofit fontScale="92500" lnSpcReduction="20000"/>
          </a:bodyPr>
          <a:lstStyle/>
          <a:p>
            <a:pPr marL="0" indent="0" algn="ctr">
              <a:buNone/>
            </a:pPr>
            <a:endParaRPr lang="en-US" b="1"/>
          </a:p>
          <a:p>
            <a:r>
              <a:rPr lang="nl-BE" sz="2800">
                <a:solidFill>
                  <a:srgbClr val="00B050"/>
                </a:solidFill>
                <a:latin typeface="Trebuchet MS"/>
              </a:rPr>
              <a:t>Aandachtspunt 1:</a:t>
            </a:r>
          </a:p>
          <a:p>
            <a:pPr marL="0" indent="0">
              <a:buNone/>
            </a:pPr>
            <a:r>
              <a:rPr lang="nl-BE" sz="2800">
                <a:latin typeface="Trebuchet MS"/>
              </a:rPr>
              <a:t>Scholengemeenschappen met gewijzigde samenstelling of volledig nieuwe scholengemeenschappen voegen voor de interne planningsprocedure de adviezen toe van de schoolraden en de </a:t>
            </a:r>
            <a:r>
              <a:rPr lang="nl-BE" sz="2800" err="1">
                <a:latin typeface="Trebuchet MS"/>
              </a:rPr>
              <a:t>LOC's</a:t>
            </a:r>
            <a:r>
              <a:rPr lang="nl-BE" sz="2800">
                <a:latin typeface="Trebuchet MS"/>
              </a:rPr>
              <a:t>.</a:t>
            </a:r>
          </a:p>
          <a:p>
            <a:pPr marL="0" indent="0">
              <a:buNone/>
            </a:pPr>
            <a:endParaRPr lang="nl-BE" sz="2800">
              <a:solidFill>
                <a:srgbClr val="000000"/>
              </a:solidFill>
              <a:latin typeface="Trebuchet MS"/>
            </a:endParaRPr>
          </a:p>
          <a:p>
            <a:r>
              <a:rPr lang="nl-BE" sz="2800">
                <a:solidFill>
                  <a:srgbClr val="00B050"/>
                </a:solidFill>
                <a:latin typeface="Trebuchet MS"/>
              </a:rPr>
              <a:t>Aandachtspunt 2:</a:t>
            </a:r>
          </a:p>
          <a:p>
            <a:pPr marL="0" indent="0">
              <a:buNone/>
            </a:pPr>
            <a:r>
              <a:rPr lang="nl-BE" sz="2800">
                <a:latin typeface="Trebuchet MS"/>
              </a:rPr>
              <a:t>Als het aantal aanvragen het contingent van 248 overstijgt, zal Katholiek Onderwijs Vlaanderen (samen met de </a:t>
            </a:r>
            <a:r>
              <a:rPr lang="nl-BE" sz="2800" err="1">
                <a:latin typeface="Trebuchet MS"/>
              </a:rPr>
              <a:t>DPCC's</a:t>
            </a:r>
            <a:r>
              <a:rPr lang="nl-BE" sz="2800">
                <a:latin typeface="Trebuchet MS"/>
              </a:rPr>
              <a:t>) beslissen welke scholengemeenschappen kunnen gevormd worden.</a:t>
            </a:r>
            <a:endParaRPr lang="nl-BE" sz="2800"/>
          </a:p>
          <a:p>
            <a:pPr marL="0" indent="0">
              <a:buNone/>
            </a:pPr>
            <a:endParaRPr lang="en-US">
              <a:solidFill>
                <a:srgbClr val="00B050"/>
              </a:solidFill>
            </a:endParaRPr>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55C6CD60-77D9-4497-875F-9D3F2BDD5BFC}"/>
              </a:ext>
            </a:extLst>
          </p:cNvPr>
          <p:cNvSpPr/>
          <p:nvPr/>
        </p:nvSpPr>
        <p:spPr>
          <a:xfrm>
            <a:off x="5529942" y="943232"/>
            <a:ext cx="2815289" cy="474406"/>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87463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870864"/>
            <a:ext cx="8489372" cy="4525963"/>
          </a:xfrm>
        </p:spPr>
        <p:txBody>
          <a:bodyPr vert="horz" lIns="91440" tIns="45720" rIns="91440" bIns="45720" rtlCol="0" anchor="t">
            <a:normAutofit/>
          </a:bodyPr>
          <a:lstStyle/>
          <a:p>
            <a:r>
              <a:rPr lang="nl-BE">
                <a:solidFill>
                  <a:srgbClr val="00B050"/>
                </a:solidFill>
                <a:latin typeface="Trebuchet MS"/>
              </a:rPr>
              <a:t>Interne planningsprocedure</a:t>
            </a:r>
            <a:r>
              <a:rPr lang="nl-BE">
                <a:latin typeface="Trebuchet MS"/>
              </a:rPr>
              <a:t>: </a:t>
            </a:r>
            <a:endParaRPr lang="nl-BE"/>
          </a:p>
          <a:p>
            <a:pPr marL="0" indent="0">
              <a:buNone/>
            </a:pPr>
            <a:r>
              <a:rPr lang="nl-BE">
                <a:latin typeface="Trebuchet MS"/>
              </a:rPr>
              <a:t>Ten laatste </a:t>
            </a:r>
            <a:r>
              <a:rPr lang="nl-BE" b="1">
                <a:latin typeface="Trebuchet MS"/>
              </a:rPr>
              <a:t>30 november 2019</a:t>
            </a:r>
            <a:r>
              <a:rPr lang="nl-BE">
                <a:latin typeface="Trebuchet MS"/>
              </a:rPr>
              <a:t> met formulier bijlage 1 van SO 62 indienen bij Katholiek Onderwijs Vlaanderen en DPCC-SO</a:t>
            </a:r>
          </a:p>
          <a:p>
            <a:pPr marL="0" indent="0">
              <a:buNone/>
            </a:pPr>
            <a:endParaRPr lang="nl-BE"/>
          </a:p>
          <a:p>
            <a:r>
              <a:rPr lang="nl-BE">
                <a:solidFill>
                  <a:srgbClr val="00B050"/>
                </a:solidFill>
                <a:latin typeface="Trebuchet MS"/>
              </a:rPr>
              <a:t>Externe planningsprocedure</a:t>
            </a:r>
            <a:r>
              <a:rPr lang="nl-BE">
                <a:latin typeface="Trebuchet MS"/>
              </a:rPr>
              <a:t>: </a:t>
            </a:r>
          </a:p>
          <a:p>
            <a:pPr marL="0" indent="0">
              <a:buNone/>
            </a:pPr>
            <a:r>
              <a:rPr lang="nl-BE">
                <a:latin typeface="Trebuchet MS"/>
              </a:rPr>
              <a:t>Ten laatste </a:t>
            </a:r>
            <a:r>
              <a:rPr lang="nl-BE" b="1">
                <a:latin typeface="Trebuchet MS"/>
              </a:rPr>
              <a:t>31 maart 2020</a:t>
            </a:r>
            <a:r>
              <a:rPr lang="nl-BE">
                <a:latin typeface="Trebuchet MS"/>
              </a:rPr>
              <a:t> met formulier bijlage 1 van SO 62 indienen bij </a:t>
            </a:r>
            <a:r>
              <a:rPr lang="nl-BE" err="1">
                <a:latin typeface="Trebuchet MS"/>
              </a:rPr>
              <a:t>AgODi</a:t>
            </a:r>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DF50FF1B-F2C8-4CAA-93CD-CA0CC922F150}"/>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115444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600201"/>
            <a:ext cx="8489372" cy="4525963"/>
          </a:xfrm>
        </p:spPr>
        <p:txBody>
          <a:bodyPr vert="horz" lIns="91440" tIns="45720" rIns="91440" bIns="45720" rtlCol="0" anchor="t">
            <a:normAutofit fontScale="77500" lnSpcReduction="20000"/>
          </a:bodyPr>
          <a:lstStyle/>
          <a:p>
            <a:pPr marL="0" indent="0" algn="ctr">
              <a:buNone/>
            </a:pPr>
            <a:endParaRPr lang="en-US" b="1"/>
          </a:p>
          <a:p>
            <a:r>
              <a:rPr lang="nl-BE">
                <a:solidFill>
                  <a:srgbClr val="00B050"/>
                </a:solidFill>
                <a:latin typeface="Trebuchet MS"/>
              </a:rPr>
              <a:t>Aandachtspunt 1:</a:t>
            </a:r>
            <a:endParaRPr lang="nl-BE">
              <a:solidFill>
                <a:srgbClr val="00B050"/>
              </a:solidFill>
            </a:endParaRPr>
          </a:p>
          <a:p>
            <a:pPr marL="0" indent="0">
              <a:buNone/>
            </a:pPr>
            <a:r>
              <a:rPr lang="nl-BE">
                <a:latin typeface="Trebuchet MS"/>
              </a:rPr>
              <a:t>Scholengemeenschappen met gewijzigde samenstelling of volledig nieuwe scholengemeenschappen voegen voor de interne planningsprocedure de adviezen toe van de schoolraden en de </a:t>
            </a:r>
            <a:r>
              <a:rPr lang="nl-BE" err="1">
                <a:latin typeface="Trebuchet MS"/>
              </a:rPr>
              <a:t>LOC's</a:t>
            </a:r>
            <a:r>
              <a:rPr lang="nl-BE">
                <a:latin typeface="Trebuchet MS"/>
              </a:rPr>
              <a:t>.</a:t>
            </a:r>
          </a:p>
          <a:p>
            <a:endParaRPr lang="nl-BE">
              <a:latin typeface="Trebuchet MS"/>
            </a:endParaRPr>
          </a:p>
          <a:p>
            <a:r>
              <a:rPr lang="nl-BE">
                <a:solidFill>
                  <a:srgbClr val="00B050"/>
                </a:solidFill>
                <a:latin typeface="Trebuchet MS"/>
              </a:rPr>
              <a:t>Aandachtspunt 2:</a:t>
            </a:r>
            <a:endParaRPr lang="nl-BE">
              <a:latin typeface="Trebuchet MS"/>
            </a:endParaRPr>
          </a:p>
          <a:p>
            <a:pPr marL="0" indent="0">
              <a:buNone/>
            </a:pPr>
            <a:r>
              <a:rPr lang="nl-BE">
                <a:latin typeface="Trebuchet MS"/>
              </a:rPr>
              <a:t>Als het aantal aanvragen het contingent van 80 overstijgt, zal Katholiek Onderwijs Vlaanderen (samen met de </a:t>
            </a:r>
            <a:r>
              <a:rPr lang="nl-BE" err="1">
                <a:latin typeface="Trebuchet MS"/>
              </a:rPr>
              <a:t>DPCC's</a:t>
            </a:r>
            <a:r>
              <a:rPr lang="nl-BE">
                <a:latin typeface="Trebuchet MS"/>
              </a:rPr>
              <a:t>) beslissen welke scholengemeenschappen kunnen gevormd worden.</a:t>
            </a:r>
            <a:endParaRPr lang="nl-BE"/>
          </a:p>
          <a:p>
            <a:endParaRPr lang="en-US">
              <a:latin typeface="Trebuchet MS"/>
            </a:endParaRPr>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9CF8BDE5-BB18-4A0D-8170-415A7DFD75F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15736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355600" y="1010629"/>
            <a:ext cx="8684201" cy="5785858"/>
          </a:xfrm>
        </p:spPr>
        <p:txBody>
          <a:bodyPr vert="horz" lIns="91440" tIns="45720" rIns="91440" bIns="45720" rtlCol="0" anchor="t">
            <a:normAutofit fontScale="77500" lnSpcReduction="20000"/>
          </a:bodyPr>
          <a:lstStyle/>
          <a:p>
            <a:pPr algn="ctr"/>
            <a:endParaRPr lang="en-US" b="1" dirty="0"/>
          </a:p>
          <a:p>
            <a:endParaRPr lang="nl-BE" sz="2400" dirty="0">
              <a:solidFill>
                <a:srgbClr val="00B050"/>
              </a:solidFill>
              <a:latin typeface="Trebuchet MS"/>
            </a:endParaRPr>
          </a:p>
          <a:p>
            <a:pPr marL="0" indent="0" algn="ctr">
              <a:buNone/>
            </a:pPr>
            <a:r>
              <a:rPr lang="nl-BE" b="1" dirty="0">
                <a:solidFill>
                  <a:srgbClr val="00B050"/>
                </a:solidFill>
                <a:latin typeface="Trebuchet MS"/>
              </a:rPr>
              <a:t>ALGEMEEN KADER</a:t>
            </a:r>
            <a:endParaRPr lang="nl-BE" b="1" dirty="0">
              <a:solidFill>
                <a:srgbClr val="00B050"/>
              </a:solidFill>
            </a:endParaRPr>
          </a:p>
          <a:p>
            <a:r>
              <a:rPr lang="nl-BE" dirty="0">
                <a:solidFill>
                  <a:srgbClr val="00B050"/>
                </a:solidFill>
                <a:latin typeface="Trebuchet MS"/>
              </a:rPr>
              <a:t>Onderwijsregio's</a:t>
            </a:r>
            <a:r>
              <a:rPr lang="nl-BE" dirty="0">
                <a:latin typeface="Trebuchet MS"/>
              </a:rPr>
              <a:t>: Vlaanderen en BHG worden afgebakend in ruim 60 onderwijsregio's. Binnen elke onderwijsregio groeperen secundaire scholen zich in een scholengemeenschap.</a:t>
            </a:r>
            <a:endParaRPr lang="nl-BE" dirty="0"/>
          </a:p>
          <a:p>
            <a:endParaRPr lang="nl-BE" dirty="0">
              <a:solidFill>
                <a:srgbClr val="000000"/>
              </a:solidFill>
              <a:latin typeface="Trebuchet MS"/>
            </a:endParaRPr>
          </a:p>
          <a:p>
            <a:r>
              <a:rPr lang="nl-BE" dirty="0">
                <a:solidFill>
                  <a:srgbClr val="00B050"/>
                </a:solidFill>
                <a:latin typeface="Trebuchet MS"/>
              </a:rPr>
              <a:t>Studieaanbod</a:t>
            </a:r>
            <a:r>
              <a:rPr lang="nl-BE" dirty="0">
                <a:latin typeface="Trebuchet MS"/>
              </a:rPr>
              <a:t>: er wordt een onderscheid gemaakt tussen basisstudieaanbod en specifiek studieaanbod. Het basisstudieaanbod hoort thuis in elke onderwijsregio.</a:t>
            </a:r>
          </a:p>
          <a:p>
            <a:endParaRPr lang="nl-BE" dirty="0">
              <a:solidFill>
                <a:srgbClr val="000000"/>
              </a:solidFill>
              <a:latin typeface="Trebuchet MS"/>
            </a:endParaRPr>
          </a:p>
          <a:p>
            <a:r>
              <a:rPr lang="nl-BE" dirty="0">
                <a:solidFill>
                  <a:srgbClr val="00B050"/>
                </a:solidFill>
                <a:latin typeface="Trebuchet MS"/>
              </a:rPr>
              <a:t>Interne planning</a:t>
            </a:r>
            <a:r>
              <a:rPr lang="nl-BE" dirty="0">
                <a:latin typeface="Trebuchet MS"/>
              </a:rPr>
              <a:t>: de planningsbevoegdheid voor het basisstudieaanbod komt toe aan elke scholengemeenschap. Specifiek studieaanbod blijft DPCC-materie.</a:t>
            </a:r>
            <a:endParaRPr lang="nl-BE" dirty="0"/>
          </a:p>
          <a:p>
            <a:endParaRPr lang="en-US" dirty="0"/>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83783D99-EE27-4857-9F25-DE1EFE1A513D}"/>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95383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976749"/>
            <a:ext cx="8489372" cy="5448153"/>
          </a:xfrm>
        </p:spPr>
        <p:txBody>
          <a:bodyPr vert="horz" lIns="91440" tIns="45720" rIns="91440" bIns="45720" rtlCol="0" anchor="t">
            <a:normAutofit fontScale="92500" lnSpcReduction="20000"/>
          </a:bodyPr>
          <a:lstStyle/>
          <a:p>
            <a:pPr marL="0" indent="0" algn="ctr">
              <a:buNone/>
            </a:pPr>
            <a:endParaRPr lang="en-US" b="1"/>
          </a:p>
          <a:p>
            <a:endParaRPr lang="en-US" sz="2400">
              <a:solidFill>
                <a:srgbClr val="00B050"/>
              </a:solidFill>
              <a:latin typeface="Trebuchet MS"/>
            </a:endParaRPr>
          </a:p>
          <a:p>
            <a:pPr marL="0" indent="0" algn="ctr">
              <a:buNone/>
            </a:pPr>
            <a:r>
              <a:rPr lang="nl-BE" sz="2800" b="1">
                <a:solidFill>
                  <a:srgbClr val="00B050"/>
                </a:solidFill>
                <a:latin typeface="Trebuchet MS"/>
              </a:rPr>
              <a:t>AFWIJKINGEN OP HET ALGEMEEN KADER</a:t>
            </a:r>
            <a:endParaRPr lang="nl-BE" sz="2800" b="1">
              <a:solidFill>
                <a:srgbClr val="00B050"/>
              </a:solidFill>
            </a:endParaRPr>
          </a:p>
          <a:p>
            <a:pPr marL="0" indent="0">
              <a:buNone/>
            </a:pPr>
            <a:r>
              <a:rPr lang="nl-BE">
                <a:latin typeface="Trebuchet MS"/>
              </a:rPr>
              <a:t>1A   In onderwijsregio's met meer dan één scholengemeenschap, kan de planningsbevoegdheid van de scholengemeenschappen overgedragen worden aan een regionaal platform.</a:t>
            </a:r>
            <a:endParaRPr lang="nl-BE"/>
          </a:p>
          <a:p>
            <a:pPr marL="0" indent="0">
              <a:buNone/>
            </a:pPr>
            <a:endParaRPr lang="nl-BE">
              <a:latin typeface="Trebuchet MS"/>
            </a:endParaRPr>
          </a:p>
          <a:p>
            <a:pPr marL="0" indent="0">
              <a:buNone/>
            </a:pPr>
            <a:r>
              <a:rPr lang="nl-BE">
                <a:latin typeface="Trebuchet MS"/>
              </a:rPr>
              <a:t>1B   Een regionaal platform wordt opgericht zodra minimum de helft van de scholengemeenschappen er om vraagt bij de start op 1.9.2020.</a:t>
            </a:r>
            <a:endParaRPr lang="nl-BE"/>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75168272-6641-4949-B97C-9F4D42A3C77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401119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a:solidFill>
            <a:schemeClr val="bg1"/>
          </a:solidFill>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859850"/>
            <a:ext cx="8684201" cy="5993676"/>
          </a:xfrm>
        </p:spPr>
        <p:txBody>
          <a:bodyPr vert="horz" lIns="91440" tIns="45720" rIns="91440" bIns="45720" rtlCol="0" anchor="t">
            <a:normAutofit/>
          </a:bodyPr>
          <a:lstStyle/>
          <a:p>
            <a:pPr marL="0" indent="0" algn="ctr">
              <a:buNone/>
            </a:pPr>
            <a:endParaRPr lang="en-US" b="1"/>
          </a:p>
          <a:p>
            <a:endParaRPr lang="en-US" sz="2400">
              <a:solidFill>
                <a:srgbClr val="00B050"/>
              </a:solidFill>
              <a:latin typeface="Trebuchet MS"/>
            </a:endParaRPr>
          </a:p>
          <a:p>
            <a:pPr marL="0" indent="0" algn="ctr">
              <a:buNone/>
            </a:pPr>
            <a:r>
              <a:rPr lang="en-US" sz="2800" b="1">
                <a:solidFill>
                  <a:srgbClr val="00B050"/>
                </a:solidFill>
                <a:latin typeface="Trebuchet MS"/>
              </a:rPr>
              <a:t>AFWIJKINGEN OP HET ALGEMEEN KADER</a:t>
            </a:r>
            <a:endParaRPr lang="en-US" sz="2800" b="1">
              <a:solidFill>
                <a:srgbClr val="00B050"/>
              </a:solidFill>
            </a:endParaRPr>
          </a:p>
          <a:p>
            <a:pPr marL="0" indent="0" algn="ctr">
              <a:buNone/>
            </a:pPr>
            <a:endParaRPr lang="en-US" sz="2400" b="1">
              <a:latin typeface="Trebuchet MS"/>
            </a:endParaRPr>
          </a:p>
          <a:p>
            <a:pPr marL="0" indent="0">
              <a:buNone/>
            </a:pPr>
            <a:r>
              <a:rPr lang="nl-BE">
                <a:latin typeface="Trebuchet MS"/>
              </a:rPr>
              <a:t>2   Scholen die niet behoren tot een scholengemeenschap of tot een regionaal platform, verwerven geen eigen planningsbevoegdheid. Alle programmaties worden ter goedkeuring voorgelegd aan de DPCC-SO</a:t>
            </a:r>
            <a:endParaRPr lang="nl-BE"/>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E5A5BA3B-6EB7-40E8-9FD9-54FAAE9E084D}"/>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19992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859850"/>
            <a:ext cx="8684201" cy="5993676"/>
          </a:xfrm>
        </p:spPr>
        <p:txBody>
          <a:bodyPr vert="horz" lIns="91440" tIns="45720" rIns="91440" bIns="45720" rtlCol="0" anchor="ctr">
            <a:normAutofit fontScale="92500" lnSpcReduction="10000"/>
          </a:bodyPr>
          <a:lstStyle/>
          <a:p>
            <a:pPr marL="0" indent="0" algn="ctr">
              <a:buNone/>
            </a:pPr>
            <a:endParaRPr lang="nl-BE" b="1"/>
          </a:p>
          <a:p>
            <a:endParaRPr lang="nl-BE" sz="2400">
              <a:solidFill>
                <a:srgbClr val="00B050"/>
              </a:solidFill>
              <a:latin typeface="Trebuchet MS"/>
            </a:endParaRPr>
          </a:p>
          <a:p>
            <a:pPr marL="0" indent="0" algn="ctr">
              <a:buNone/>
            </a:pPr>
            <a:r>
              <a:rPr lang="nl-BE" sz="2800" b="1">
                <a:solidFill>
                  <a:srgbClr val="00B050"/>
                </a:solidFill>
                <a:latin typeface="Trebuchet MS"/>
              </a:rPr>
              <a:t>AFWIJKINGEN OP HET ALGEMEEN KADER</a:t>
            </a:r>
            <a:endParaRPr lang="nl-BE" sz="2800" b="1">
              <a:solidFill>
                <a:srgbClr val="00B050"/>
              </a:solidFill>
            </a:endParaRPr>
          </a:p>
          <a:p>
            <a:pPr marL="0" indent="0" algn="ctr">
              <a:buNone/>
            </a:pPr>
            <a:endParaRPr lang="nl-BE" sz="2400" b="1">
              <a:latin typeface="Trebuchet MS"/>
            </a:endParaRPr>
          </a:p>
          <a:p>
            <a:pPr marL="0" indent="0">
              <a:buNone/>
            </a:pPr>
            <a:r>
              <a:rPr lang="nl-BE">
                <a:latin typeface="Trebuchet MS"/>
              </a:rPr>
              <a:t>3   Voor scholengemeenschappen met één of meer scholen van aangrenzende onderwijsregio's, wordt onderzocht of de eigen planningsbevoegdheid al of niet raakt aan de bestaande evenwichten inzake studieaanbod van de twee onderwijsregio's.</a:t>
            </a:r>
            <a:endParaRPr lang="nl-BE"/>
          </a:p>
          <a:p>
            <a:pPr marL="0" indent="0">
              <a:buNone/>
            </a:pPr>
            <a:endParaRPr lang="nl-BE">
              <a:latin typeface="Trebuchet MS"/>
            </a:endParaRPr>
          </a:p>
          <a:p>
            <a:pPr marL="0" indent="0">
              <a:buNone/>
            </a:pPr>
            <a:r>
              <a:rPr lang="nl-BE">
                <a:latin typeface="Trebuchet MS"/>
              </a:rPr>
              <a:t>Indien nodig kan de planningsbevoegdheid van de scholengemeenschap bijgestuurd worden.</a:t>
            </a:r>
            <a:endParaRPr lang="nl-BE"/>
          </a:p>
          <a:p>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F8CC2C9A-E41F-4122-85EA-49DCC81B533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278793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b="1">
                <a:solidFill>
                  <a:srgbClr val="FF6600"/>
                </a:solidFill>
              </a:rPr>
              <a:t>Personeel in de scholengemeenschap</a:t>
            </a:r>
          </a:p>
          <a:p>
            <a:pPr marL="514350" indent="-514350">
              <a:buFont typeface="+mj-lt"/>
              <a:buAutoNum type="arabicParenR"/>
            </a:pPr>
            <a:r>
              <a:rPr lang="nl-BE"/>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2448175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D9C2BE0-6471-4E5D-9910-76BF6C35490D}"/>
              </a:ext>
            </a:extLst>
          </p:cNvPr>
          <p:cNvSpPr>
            <a:spLocks noGrp="1"/>
          </p:cNvSpPr>
          <p:nvPr>
            <p:ph type="title"/>
          </p:nvPr>
        </p:nvSpPr>
        <p:spPr/>
        <p:txBody>
          <a:bodyPr/>
          <a:lstStyle/>
          <a:p>
            <a:r>
              <a:rPr lang="nl-BE"/>
              <a:t>Personeelsmateries</a:t>
            </a:r>
          </a:p>
        </p:txBody>
      </p:sp>
      <p:sp>
        <p:nvSpPr>
          <p:cNvPr id="3" name="Tijdelijke aanduiding voor inhoud 2">
            <a:extLst>
              <a:ext uri="{FF2B5EF4-FFF2-40B4-BE49-F238E27FC236}">
                <a16:creationId xmlns:a16="http://schemas.microsoft.com/office/drawing/2014/main" id="{E4AB8DE3-5B2D-4277-8102-8610C8D21CE7}"/>
              </a:ext>
            </a:extLst>
          </p:cNvPr>
          <p:cNvSpPr>
            <a:spLocks noGrp="1"/>
          </p:cNvSpPr>
          <p:nvPr>
            <p:ph idx="1"/>
          </p:nvPr>
        </p:nvSpPr>
        <p:spPr>
          <a:xfrm>
            <a:off x="457200" y="1595807"/>
            <a:ext cx="8229600" cy="4525963"/>
          </a:xfrm>
        </p:spPr>
        <p:txBody>
          <a:bodyPr/>
          <a:lstStyle/>
          <a:p>
            <a:r>
              <a:rPr lang="nl-BE"/>
              <a:t>TADD, vaste benoeming en reaffectatie bij wijziging van samenstelling scholengemeenschap</a:t>
            </a:r>
          </a:p>
          <a:p>
            <a:r>
              <a:rPr lang="nl-BE"/>
              <a:t>Inzetbaarheid van personeelsleden in de scholengemeenschap</a:t>
            </a:r>
          </a:p>
          <a:p>
            <a:r>
              <a:rPr lang="nl-BE"/>
              <a:t>Contractuele personeelsleden</a:t>
            </a:r>
          </a:p>
        </p:txBody>
      </p:sp>
      <p:sp>
        <p:nvSpPr>
          <p:cNvPr id="4" name="Tijdelijke aanduiding voor datum 3">
            <a:extLst>
              <a:ext uri="{FF2B5EF4-FFF2-40B4-BE49-F238E27FC236}">
                <a16:creationId xmlns:a16="http://schemas.microsoft.com/office/drawing/2014/main" id="{F1D682B1-3F90-4E0E-8F72-26D20E41ADFF}"/>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E8E6632-E55D-4DB0-AA80-FE13A732FAB8}"/>
              </a:ext>
            </a:extLst>
          </p:cNvPr>
          <p:cNvSpPr>
            <a:spLocks noGrp="1"/>
          </p:cNvSpPr>
          <p:nvPr>
            <p:ph type="ftr" sz="quarter" idx="11"/>
          </p:nvPr>
        </p:nvSpPr>
        <p:spPr/>
        <p:txBody>
          <a:bodyPr/>
          <a:lstStyle/>
          <a:p>
            <a:r>
              <a:rPr lang="nl-BE"/>
              <a:t>Katholiek Onderwijs Vlaanderen</a:t>
            </a:r>
          </a:p>
        </p:txBody>
      </p:sp>
      <p:pic>
        <p:nvPicPr>
          <p:cNvPr id="10" name="Afbeelding 9">
            <a:extLst>
              <a:ext uri="{FF2B5EF4-FFF2-40B4-BE49-F238E27FC236}">
                <a16:creationId xmlns:a16="http://schemas.microsoft.com/office/drawing/2014/main" id="{B6CCB9AE-E0B6-43B3-BE7A-F6FF0B520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7532" y="4993854"/>
            <a:ext cx="2604540" cy="1802634"/>
          </a:xfrm>
          <a:prstGeom prst="rect">
            <a:avLst/>
          </a:prstGeom>
        </p:spPr>
      </p:pic>
    </p:spTree>
    <p:extLst>
      <p:ext uri="{BB962C8B-B14F-4D97-AF65-F5344CB8AC3E}">
        <p14:creationId xmlns:p14="http://schemas.microsoft.com/office/powerpoint/2010/main" val="17708840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48318A-8EB5-4E3C-8DBD-2A4870395EC3}"/>
              </a:ext>
            </a:extLst>
          </p:cNvPr>
          <p:cNvSpPr>
            <a:spLocks noGrp="1"/>
          </p:cNvSpPr>
          <p:nvPr>
            <p:ph type="title"/>
          </p:nvPr>
        </p:nvSpPr>
        <p:spPr>
          <a:xfrm>
            <a:off x="457200" y="581401"/>
            <a:ext cx="8229600" cy="1143000"/>
          </a:xfrm>
        </p:spPr>
        <p:txBody>
          <a:bodyPr/>
          <a:lstStyle/>
          <a:p>
            <a:pPr algn="l"/>
            <a:r>
              <a:rPr lang="nl-BE"/>
              <a:t>Mogelijke scenario’s</a:t>
            </a:r>
          </a:p>
        </p:txBody>
      </p:sp>
      <p:sp>
        <p:nvSpPr>
          <p:cNvPr id="3" name="Tijdelijke aanduiding voor inhoud 2">
            <a:extLst>
              <a:ext uri="{FF2B5EF4-FFF2-40B4-BE49-F238E27FC236}">
                <a16:creationId xmlns:a16="http://schemas.microsoft.com/office/drawing/2014/main" id="{B44248E1-70C0-4C07-9191-A7002623E0D1}"/>
              </a:ext>
            </a:extLst>
          </p:cNvPr>
          <p:cNvSpPr>
            <a:spLocks noGrp="1"/>
          </p:cNvSpPr>
          <p:nvPr>
            <p:ph idx="1"/>
          </p:nvPr>
        </p:nvSpPr>
        <p:spPr>
          <a:xfrm>
            <a:off x="573314" y="2057399"/>
            <a:ext cx="8229600" cy="4525963"/>
          </a:xfrm>
        </p:spPr>
        <p:txBody>
          <a:bodyPr/>
          <a:lstStyle/>
          <a:p>
            <a:pPr marL="514350" indent="-514350">
              <a:buFont typeface="+mj-lt"/>
              <a:buAutoNum type="arabicParenR"/>
            </a:pPr>
            <a:r>
              <a:rPr lang="nl-BE"/>
              <a:t>Een school die voorheen niet tot een SG behoorde, treedt toe tot een SG.</a:t>
            </a:r>
          </a:p>
          <a:p>
            <a:pPr marL="514350" indent="-514350">
              <a:buFont typeface="+mj-lt"/>
              <a:buAutoNum type="arabicParenR"/>
            </a:pPr>
            <a:r>
              <a:rPr lang="nl-BE"/>
              <a:t>Een school die voorheen tot een SG behoorde, treedt toe tot een andere SG.</a:t>
            </a:r>
          </a:p>
          <a:p>
            <a:pPr marL="514350" indent="-514350">
              <a:buFont typeface="+mj-lt"/>
              <a:buAutoNum type="arabicParenR"/>
            </a:pPr>
            <a:r>
              <a:rPr lang="nl-BE"/>
              <a:t>Een school die voorheen tot een SG behoorde, treedt uit de SG maar treedt niet toe tot een andere SG.</a:t>
            </a:r>
          </a:p>
        </p:txBody>
      </p:sp>
      <p:sp>
        <p:nvSpPr>
          <p:cNvPr id="4" name="Tijdelijke aanduiding voor datum 3">
            <a:extLst>
              <a:ext uri="{FF2B5EF4-FFF2-40B4-BE49-F238E27FC236}">
                <a16:creationId xmlns:a16="http://schemas.microsoft.com/office/drawing/2014/main" id="{19376DCA-765F-4770-834A-AA505D3F2E1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0F723F3-019B-476E-A048-9777D573402E}"/>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EDA85F69-94C6-4D77-86FD-F58226942D04}"/>
              </a:ext>
            </a:extLst>
          </p:cNvPr>
          <p:cNvPicPr>
            <a:picLocks noChangeAspect="1"/>
          </p:cNvPicPr>
          <p:nvPr/>
        </p:nvPicPr>
        <p:blipFill>
          <a:blip r:embed="rId2"/>
          <a:stretch>
            <a:fillRect/>
          </a:stretch>
        </p:blipFill>
        <p:spPr>
          <a:xfrm>
            <a:off x="5719987" y="300872"/>
            <a:ext cx="3424013" cy="1756527"/>
          </a:xfrm>
          <a:prstGeom prst="rect">
            <a:avLst/>
          </a:prstGeom>
        </p:spPr>
      </p:pic>
    </p:spTree>
    <p:extLst>
      <p:ext uri="{BB962C8B-B14F-4D97-AF65-F5344CB8AC3E}">
        <p14:creationId xmlns:p14="http://schemas.microsoft.com/office/powerpoint/2010/main" val="37184297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8975E8-FFC1-45A3-B291-2DD8413F2A92}"/>
              </a:ext>
            </a:extLst>
          </p:cNvPr>
          <p:cNvSpPr>
            <a:spLocks noGrp="1"/>
          </p:cNvSpPr>
          <p:nvPr>
            <p:ph type="title"/>
          </p:nvPr>
        </p:nvSpPr>
        <p:spPr>
          <a:xfrm>
            <a:off x="699587" y="291357"/>
            <a:ext cx="8229600" cy="1143000"/>
          </a:xfrm>
        </p:spPr>
        <p:txBody>
          <a:bodyPr/>
          <a:lstStyle/>
          <a:p>
            <a:r>
              <a:rPr lang="nl-BE"/>
              <a:t>Aandacht voor deze principes</a:t>
            </a:r>
          </a:p>
        </p:txBody>
      </p:sp>
      <p:sp>
        <p:nvSpPr>
          <p:cNvPr id="3" name="Tijdelijke aanduiding voor inhoud 2">
            <a:extLst>
              <a:ext uri="{FF2B5EF4-FFF2-40B4-BE49-F238E27FC236}">
                <a16:creationId xmlns:a16="http://schemas.microsoft.com/office/drawing/2014/main" id="{7C561C23-94BE-4B02-A889-F164A6557AA8}"/>
              </a:ext>
            </a:extLst>
          </p:cNvPr>
          <p:cNvSpPr>
            <a:spLocks noGrp="1"/>
          </p:cNvSpPr>
          <p:nvPr>
            <p:ph idx="1"/>
          </p:nvPr>
        </p:nvSpPr>
        <p:spPr>
          <a:xfrm>
            <a:off x="457200" y="1844824"/>
            <a:ext cx="8229600" cy="4586538"/>
          </a:xfrm>
        </p:spPr>
        <p:txBody>
          <a:bodyPr>
            <a:normAutofit/>
          </a:bodyPr>
          <a:lstStyle/>
          <a:p>
            <a:r>
              <a:rPr lang="nl-BE" sz="2600"/>
              <a:t>De voorwaarden om TADD-recht te kunnen genieten wijzigen sterk vanaf 1 september 2019</a:t>
            </a:r>
          </a:p>
          <a:p>
            <a:pPr lvl="1"/>
            <a:r>
              <a:rPr lang="nl-BE" sz="2200"/>
              <a:t>720 vs. 580</a:t>
            </a:r>
          </a:p>
          <a:p>
            <a:pPr lvl="1"/>
            <a:r>
              <a:rPr lang="nl-BE" sz="2200"/>
              <a:t>3 schooljaren vs. 2 schooljaren</a:t>
            </a:r>
          </a:p>
          <a:p>
            <a:pPr lvl="1"/>
            <a:r>
              <a:rPr lang="nl-BE" sz="2200"/>
              <a:t>overgangsmaatregelen</a:t>
            </a:r>
          </a:p>
          <a:p>
            <a:pPr marL="0" indent="0">
              <a:buNone/>
            </a:pPr>
            <a:endParaRPr lang="nl-BE" sz="2600"/>
          </a:p>
          <a:p>
            <a:r>
              <a:rPr lang="nl-BE" sz="2600"/>
              <a:t>TADD-recht steeds in een ambt (vak/specialiteit) waarvoor een PL de nodige anciënniteit heeft opgebouwd. </a:t>
            </a:r>
          </a:p>
          <a:p>
            <a:pPr lvl="1"/>
            <a:endParaRPr lang="nl-BE"/>
          </a:p>
          <a:p>
            <a:pPr lvl="1"/>
            <a:endParaRPr lang="nl-BE"/>
          </a:p>
        </p:txBody>
      </p:sp>
      <p:sp>
        <p:nvSpPr>
          <p:cNvPr id="4" name="Tijdelijke aanduiding voor datum 3">
            <a:extLst>
              <a:ext uri="{FF2B5EF4-FFF2-40B4-BE49-F238E27FC236}">
                <a16:creationId xmlns:a16="http://schemas.microsoft.com/office/drawing/2014/main" id="{E995D3CF-8AEF-453B-9C4B-0545ED8365BF}"/>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C294B5D-5A62-470C-A635-EC5AFC4549A1}"/>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4376B2E2-AC77-4ABF-9503-9834F13B73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0946" y="349356"/>
            <a:ext cx="1097282" cy="1097282"/>
          </a:xfrm>
          <a:prstGeom prst="rect">
            <a:avLst/>
          </a:prstGeom>
        </p:spPr>
      </p:pic>
    </p:spTree>
    <p:extLst>
      <p:ext uri="{BB962C8B-B14F-4D97-AF65-F5344CB8AC3E}">
        <p14:creationId xmlns:p14="http://schemas.microsoft.com/office/powerpoint/2010/main" val="11600772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EB8924B2-BED9-4883-B4C3-FA50B69D3DC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F5C0E54-46B5-40D4-BA60-BBF6A82CD901}"/>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C074931D-6C9E-4641-A282-927C4AA0CB53}"/>
              </a:ext>
            </a:extLst>
          </p:cNvPr>
          <p:cNvSpPr/>
          <p:nvPr/>
        </p:nvSpPr>
        <p:spPr>
          <a:xfrm>
            <a:off x="1427747" y="1093567"/>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BFB49C8D-01CC-4C6C-84F9-D178BAE15674}"/>
              </a:ext>
            </a:extLst>
          </p:cNvPr>
          <p:cNvSpPr/>
          <p:nvPr/>
        </p:nvSpPr>
        <p:spPr>
          <a:xfrm>
            <a:off x="2558716" y="764704"/>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F8683A26-37C4-48FA-AEC8-3078B5C90122}"/>
              </a:ext>
            </a:extLst>
          </p:cNvPr>
          <p:cNvSpPr/>
          <p:nvPr/>
        </p:nvSpPr>
        <p:spPr>
          <a:xfrm>
            <a:off x="4772527" y="1093566"/>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C6692CA7-A24B-45C6-ABE1-4ACDE7C014F6}"/>
              </a:ext>
            </a:extLst>
          </p:cNvPr>
          <p:cNvSpPr/>
          <p:nvPr/>
        </p:nvSpPr>
        <p:spPr>
          <a:xfrm>
            <a:off x="4227096" y="3323415"/>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4389BD70-D402-4F9B-8A7D-BEE5E7DF9AF2}"/>
              </a:ext>
            </a:extLst>
          </p:cNvPr>
          <p:cNvSpPr/>
          <p:nvPr/>
        </p:nvSpPr>
        <p:spPr>
          <a:xfrm>
            <a:off x="3140243" y="149461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542FA4D4-BCB6-434F-BC0E-628F1DB8856B}"/>
              </a:ext>
            </a:extLst>
          </p:cNvPr>
          <p:cNvSpPr/>
          <p:nvPr/>
        </p:nvSpPr>
        <p:spPr>
          <a:xfrm>
            <a:off x="3140243" y="2537357"/>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95E416C0-18DF-4538-977D-D427E91DF73C}"/>
              </a:ext>
            </a:extLst>
          </p:cNvPr>
          <p:cNvSpPr/>
          <p:nvPr/>
        </p:nvSpPr>
        <p:spPr>
          <a:xfrm>
            <a:off x="1696453" y="2080154"/>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3D6C8BAD-6321-4D41-8414-08CDD0BA8CA7}"/>
              </a:ext>
            </a:extLst>
          </p:cNvPr>
          <p:cNvSpPr/>
          <p:nvPr/>
        </p:nvSpPr>
        <p:spPr>
          <a:xfrm>
            <a:off x="5382127" y="149461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A31CD381-C0F1-4C90-BE72-0BB1144C3EF3}"/>
              </a:ext>
            </a:extLst>
          </p:cNvPr>
          <p:cNvSpPr/>
          <p:nvPr/>
        </p:nvSpPr>
        <p:spPr>
          <a:xfrm>
            <a:off x="5453517" y="2537357"/>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50D9EF45-53AD-4D01-A50C-91FC6DA553C0}"/>
              </a:ext>
            </a:extLst>
          </p:cNvPr>
          <p:cNvSpPr/>
          <p:nvPr/>
        </p:nvSpPr>
        <p:spPr>
          <a:xfrm>
            <a:off x="6821905" y="1959838"/>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9979AEF6-7BDD-4FE8-ADC6-85E74CF3D7C8}"/>
              </a:ext>
            </a:extLst>
          </p:cNvPr>
          <p:cNvSpPr txBox="1"/>
          <p:nvPr/>
        </p:nvSpPr>
        <p:spPr>
          <a:xfrm>
            <a:off x="1374842" y="1016458"/>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D80AC075-7B46-4E3D-B431-E351EE98CE2D}"/>
              </a:ext>
            </a:extLst>
          </p:cNvPr>
          <p:cNvSpPr txBox="1"/>
          <p:nvPr/>
        </p:nvSpPr>
        <p:spPr>
          <a:xfrm>
            <a:off x="7134726" y="972704"/>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678018E4-F00D-463B-A1BD-56AC9819901F}"/>
              </a:ext>
            </a:extLst>
          </p:cNvPr>
          <p:cNvSpPr txBox="1"/>
          <p:nvPr/>
        </p:nvSpPr>
        <p:spPr>
          <a:xfrm>
            <a:off x="5350840" y="467562"/>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358ECB7F-BC80-43B7-88B2-B9A91E77F1DD}"/>
              </a:ext>
            </a:extLst>
          </p:cNvPr>
          <p:cNvSpPr/>
          <p:nvPr/>
        </p:nvSpPr>
        <p:spPr>
          <a:xfrm>
            <a:off x="4243137" y="972704"/>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0" name="Tekstvak 19">
            <a:extLst>
              <a:ext uri="{FF2B5EF4-FFF2-40B4-BE49-F238E27FC236}">
                <a16:creationId xmlns:a16="http://schemas.microsoft.com/office/drawing/2014/main" id="{A26E1D20-6CEC-465B-81DF-5948608C4D86}"/>
              </a:ext>
            </a:extLst>
          </p:cNvPr>
          <p:cNvSpPr txBox="1"/>
          <p:nvPr/>
        </p:nvSpPr>
        <p:spPr>
          <a:xfrm>
            <a:off x="422021" y="4701702"/>
            <a:ext cx="3343864" cy="923330"/>
          </a:xfrm>
          <a:prstGeom prst="rect">
            <a:avLst/>
          </a:prstGeom>
          <a:noFill/>
        </p:spPr>
        <p:txBody>
          <a:bodyPr wrap="none" rtlCol="0">
            <a:spAutoFit/>
          </a:bodyPr>
          <a:lstStyle/>
          <a:p>
            <a:r>
              <a:rPr lang="nl-BE" dirty="0"/>
              <a:t>2017-2018: 303 dagen in school 5</a:t>
            </a:r>
          </a:p>
          <a:p>
            <a:r>
              <a:rPr lang="nl-BE" dirty="0"/>
              <a:t>2018-2019: 303 dagen in school 1</a:t>
            </a:r>
          </a:p>
          <a:p>
            <a:r>
              <a:rPr lang="nl-BE" dirty="0"/>
              <a:t>2019-2020: 303 dagen in school 2</a:t>
            </a:r>
          </a:p>
        </p:txBody>
      </p:sp>
      <p:sp>
        <p:nvSpPr>
          <p:cNvPr id="21" name="Tekstvak 20">
            <a:extLst>
              <a:ext uri="{FF2B5EF4-FFF2-40B4-BE49-F238E27FC236}">
                <a16:creationId xmlns:a16="http://schemas.microsoft.com/office/drawing/2014/main" id="{EDF42241-7062-4932-90F3-3466E8E5C046}"/>
              </a:ext>
            </a:extLst>
          </p:cNvPr>
          <p:cNvSpPr txBox="1"/>
          <p:nvPr/>
        </p:nvSpPr>
        <p:spPr>
          <a:xfrm>
            <a:off x="4089954" y="4701702"/>
            <a:ext cx="4308872" cy="954107"/>
          </a:xfrm>
          <a:prstGeom prst="rect">
            <a:avLst/>
          </a:prstGeom>
          <a:noFill/>
        </p:spPr>
        <p:txBody>
          <a:bodyPr wrap="none" rtlCol="0">
            <a:spAutoFit/>
          </a:bodyPr>
          <a:lstStyle/>
          <a:p>
            <a:r>
              <a:rPr lang="nl-BE" sz="1400" dirty="0"/>
              <a:t>Recht op TADD?</a:t>
            </a:r>
          </a:p>
          <a:p>
            <a:r>
              <a:rPr lang="nl-BE" sz="1400" dirty="0"/>
              <a:t>Neen, hoewel het personeelslid 909 dagen DA heeft,</a:t>
            </a:r>
          </a:p>
          <a:p>
            <a:r>
              <a:rPr lang="nl-BE" sz="1400" dirty="0"/>
              <a:t>moet steeds rekening gehouden worden met de grenzen</a:t>
            </a:r>
          </a:p>
          <a:p>
            <a:r>
              <a:rPr lang="nl-BE" sz="1400" dirty="0"/>
              <a:t>van de scholengemeenschap.</a:t>
            </a:r>
          </a:p>
        </p:txBody>
      </p:sp>
      <p:sp>
        <p:nvSpPr>
          <p:cNvPr id="27" name="Rechthoek 26">
            <a:extLst>
              <a:ext uri="{FF2B5EF4-FFF2-40B4-BE49-F238E27FC236}">
                <a16:creationId xmlns:a16="http://schemas.microsoft.com/office/drawing/2014/main" id="{EAEE27D7-DEA5-4279-BFC8-CDB0E048F79B}"/>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238768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56BDB5D3-DD79-4B60-9109-9CBD58C110D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2B6C9886-071F-48EF-A6E1-F01F61EE1BF2}"/>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91825E32-34E2-4E61-84FC-25198D8F2342}"/>
              </a:ext>
            </a:extLst>
          </p:cNvPr>
          <p:cNvSpPr/>
          <p:nvPr/>
        </p:nvSpPr>
        <p:spPr>
          <a:xfrm>
            <a:off x="1568823" y="1093567"/>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32012E0A-1BD8-48B4-943D-D8FBA821024E}"/>
              </a:ext>
            </a:extLst>
          </p:cNvPr>
          <p:cNvSpPr/>
          <p:nvPr/>
        </p:nvSpPr>
        <p:spPr>
          <a:xfrm>
            <a:off x="2699792" y="764704"/>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44C07AD2-1AE4-4F22-98CC-8B05F4E0570D}"/>
              </a:ext>
            </a:extLst>
          </p:cNvPr>
          <p:cNvSpPr/>
          <p:nvPr/>
        </p:nvSpPr>
        <p:spPr>
          <a:xfrm>
            <a:off x="4913603" y="1093566"/>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BF9EF756-2ED3-4E38-AF9D-8C243AA78DB8}"/>
              </a:ext>
            </a:extLst>
          </p:cNvPr>
          <p:cNvSpPr/>
          <p:nvPr/>
        </p:nvSpPr>
        <p:spPr>
          <a:xfrm>
            <a:off x="4368172" y="3323415"/>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E2938845-8567-4125-8FB3-3DA5FB3FE19F}"/>
              </a:ext>
            </a:extLst>
          </p:cNvPr>
          <p:cNvSpPr/>
          <p:nvPr/>
        </p:nvSpPr>
        <p:spPr>
          <a:xfrm>
            <a:off x="3281319" y="149461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4A0D7A5D-3A35-4E91-A03E-F1662A1A160B}"/>
              </a:ext>
            </a:extLst>
          </p:cNvPr>
          <p:cNvSpPr/>
          <p:nvPr/>
        </p:nvSpPr>
        <p:spPr>
          <a:xfrm>
            <a:off x="3281319" y="2537357"/>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7FF72C7C-07D1-4311-8191-D1031145AF18}"/>
              </a:ext>
            </a:extLst>
          </p:cNvPr>
          <p:cNvSpPr/>
          <p:nvPr/>
        </p:nvSpPr>
        <p:spPr>
          <a:xfrm>
            <a:off x="1837529" y="2080154"/>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6D92184E-602B-4406-A044-59C57836363A}"/>
              </a:ext>
            </a:extLst>
          </p:cNvPr>
          <p:cNvSpPr/>
          <p:nvPr/>
        </p:nvSpPr>
        <p:spPr>
          <a:xfrm>
            <a:off x="5523203" y="149461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B2326C38-8A89-403F-B229-4ED33E55FE3E}"/>
              </a:ext>
            </a:extLst>
          </p:cNvPr>
          <p:cNvSpPr/>
          <p:nvPr/>
        </p:nvSpPr>
        <p:spPr>
          <a:xfrm>
            <a:off x="5594593" y="2537357"/>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22BEAE3A-027E-49A9-A373-8A8D1588ABAE}"/>
              </a:ext>
            </a:extLst>
          </p:cNvPr>
          <p:cNvSpPr/>
          <p:nvPr/>
        </p:nvSpPr>
        <p:spPr>
          <a:xfrm>
            <a:off x="6962981" y="1959838"/>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BF081397-8794-48DC-9505-106B0CFC29E6}"/>
              </a:ext>
            </a:extLst>
          </p:cNvPr>
          <p:cNvSpPr txBox="1"/>
          <p:nvPr/>
        </p:nvSpPr>
        <p:spPr>
          <a:xfrm>
            <a:off x="1515918" y="1016458"/>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DC18B4B9-5C4F-4E9B-B922-21E7527BF6A9}"/>
              </a:ext>
            </a:extLst>
          </p:cNvPr>
          <p:cNvSpPr txBox="1"/>
          <p:nvPr/>
        </p:nvSpPr>
        <p:spPr>
          <a:xfrm>
            <a:off x="7275802" y="972704"/>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66C3C9BE-9790-43F0-85A3-030272AB6DC8}"/>
              </a:ext>
            </a:extLst>
          </p:cNvPr>
          <p:cNvSpPr txBox="1"/>
          <p:nvPr/>
        </p:nvSpPr>
        <p:spPr>
          <a:xfrm>
            <a:off x="5491916" y="467562"/>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CB671AFA-4F2F-4FA1-8228-8D2E36DAF036}"/>
              </a:ext>
            </a:extLst>
          </p:cNvPr>
          <p:cNvSpPr/>
          <p:nvPr/>
        </p:nvSpPr>
        <p:spPr>
          <a:xfrm>
            <a:off x="4384213" y="972704"/>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0" name="Tekstvak 19">
            <a:extLst>
              <a:ext uri="{FF2B5EF4-FFF2-40B4-BE49-F238E27FC236}">
                <a16:creationId xmlns:a16="http://schemas.microsoft.com/office/drawing/2014/main" id="{02524523-F5EC-499F-92FA-8AE82D0B310E}"/>
              </a:ext>
            </a:extLst>
          </p:cNvPr>
          <p:cNvSpPr txBox="1"/>
          <p:nvPr/>
        </p:nvSpPr>
        <p:spPr>
          <a:xfrm>
            <a:off x="563097" y="4515200"/>
            <a:ext cx="3343864" cy="1477328"/>
          </a:xfrm>
          <a:prstGeom prst="rect">
            <a:avLst/>
          </a:prstGeom>
          <a:noFill/>
        </p:spPr>
        <p:txBody>
          <a:bodyPr wrap="none" rtlCol="0">
            <a:spAutoFit/>
          </a:bodyPr>
          <a:lstStyle/>
          <a:p>
            <a:r>
              <a:rPr lang="nl-BE" dirty="0"/>
              <a:t>2013-2014: 303 dagen in school 1</a:t>
            </a:r>
          </a:p>
          <a:p>
            <a:r>
              <a:rPr lang="nl-BE" dirty="0"/>
              <a:t>2014-2015: 303 dagen in school 8</a:t>
            </a:r>
          </a:p>
          <a:p>
            <a:r>
              <a:rPr lang="nl-BE" dirty="0"/>
              <a:t>2015-2016: 303 dagen in school 3</a:t>
            </a:r>
          </a:p>
          <a:p>
            <a:r>
              <a:rPr lang="nl-BE" dirty="0"/>
              <a:t>2016-2017: 303 dagen in school 1</a:t>
            </a:r>
          </a:p>
          <a:p>
            <a:r>
              <a:rPr lang="nl-BE" dirty="0"/>
              <a:t>2018-2019: 303 dagen in school 2</a:t>
            </a:r>
          </a:p>
        </p:txBody>
      </p:sp>
      <p:sp>
        <p:nvSpPr>
          <p:cNvPr id="21" name="Tekstvak 20">
            <a:extLst>
              <a:ext uri="{FF2B5EF4-FFF2-40B4-BE49-F238E27FC236}">
                <a16:creationId xmlns:a16="http://schemas.microsoft.com/office/drawing/2014/main" id="{853A34B7-0344-4264-96B2-A3A404066D42}"/>
              </a:ext>
            </a:extLst>
          </p:cNvPr>
          <p:cNvSpPr txBox="1"/>
          <p:nvPr/>
        </p:nvSpPr>
        <p:spPr>
          <a:xfrm>
            <a:off x="4188568" y="4531286"/>
            <a:ext cx="4379660" cy="1077218"/>
          </a:xfrm>
          <a:prstGeom prst="rect">
            <a:avLst/>
          </a:prstGeom>
          <a:noFill/>
        </p:spPr>
        <p:txBody>
          <a:bodyPr wrap="none" rtlCol="0">
            <a:spAutoFit/>
          </a:bodyPr>
          <a:lstStyle/>
          <a:p>
            <a:r>
              <a:rPr lang="nl-BE" sz="1600" dirty="0"/>
              <a:t>Recht op TADD?</a:t>
            </a:r>
          </a:p>
          <a:p>
            <a:r>
              <a:rPr lang="nl-BE" sz="1600" dirty="0"/>
              <a:t>Neen in SG</a:t>
            </a:r>
            <a:r>
              <a:rPr lang="nl-BE" sz="1600" baseline="-25000" dirty="0"/>
              <a:t>1</a:t>
            </a:r>
            <a:r>
              <a:rPr lang="nl-BE" sz="1600" dirty="0"/>
              <a:t>: 606 dagen DA</a:t>
            </a:r>
            <a:endParaRPr lang="nl-BE" sz="1600" baseline="-25000" dirty="0"/>
          </a:p>
          <a:p>
            <a:r>
              <a:rPr lang="nl-BE" sz="1600" dirty="0"/>
              <a:t>Ja bij SB: 909 dagen DA, maar alleen in de scholen </a:t>
            </a:r>
          </a:p>
          <a:p>
            <a:r>
              <a:rPr lang="nl-BE" sz="1600" dirty="0"/>
              <a:t>die buiten de SG vallen.</a:t>
            </a:r>
          </a:p>
        </p:txBody>
      </p:sp>
      <p:sp>
        <p:nvSpPr>
          <p:cNvPr id="22" name="Rechthoek 21">
            <a:extLst>
              <a:ext uri="{FF2B5EF4-FFF2-40B4-BE49-F238E27FC236}">
                <a16:creationId xmlns:a16="http://schemas.microsoft.com/office/drawing/2014/main" id="{C01E9EC3-9BDC-4684-B16D-82C64F8795D9}"/>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55989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A9C4FD03-2687-400B-B0FF-5A9F11A7BA7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6D188D5-217A-4FE0-94CC-03B954761D82}"/>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447F38C9-D84E-4C2E-B0A0-8EDAD68EC124}"/>
              </a:ext>
            </a:extLst>
          </p:cNvPr>
          <p:cNvSpPr/>
          <p:nvPr/>
        </p:nvSpPr>
        <p:spPr>
          <a:xfrm>
            <a:off x="1640831" y="1021559"/>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0516C662-8913-4E2E-AED6-C0740994F10F}"/>
              </a:ext>
            </a:extLst>
          </p:cNvPr>
          <p:cNvSpPr/>
          <p:nvPr/>
        </p:nvSpPr>
        <p:spPr>
          <a:xfrm>
            <a:off x="2771800" y="692696"/>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FF0B50BE-E4E0-494C-84F1-CD585BB18729}"/>
              </a:ext>
            </a:extLst>
          </p:cNvPr>
          <p:cNvSpPr/>
          <p:nvPr/>
        </p:nvSpPr>
        <p:spPr>
          <a:xfrm>
            <a:off x="4985611" y="1021558"/>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F4839C51-4580-4E70-861A-1139FE3EB4D6}"/>
              </a:ext>
            </a:extLst>
          </p:cNvPr>
          <p:cNvSpPr/>
          <p:nvPr/>
        </p:nvSpPr>
        <p:spPr>
          <a:xfrm>
            <a:off x="4440180" y="3251407"/>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6ADCDA02-AB4F-47B4-A3E6-BAB4CA983275}"/>
              </a:ext>
            </a:extLst>
          </p:cNvPr>
          <p:cNvSpPr/>
          <p:nvPr/>
        </p:nvSpPr>
        <p:spPr>
          <a:xfrm>
            <a:off x="3353327" y="1422611"/>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FD3ADA82-3EAF-463B-AFE9-E161DF33F8C7}"/>
              </a:ext>
            </a:extLst>
          </p:cNvPr>
          <p:cNvSpPr/>
          <p:nvPr/>
        </p:nvSpPr>
        <p:spPr>
          <a:xfrm>
            <a:off x="3353327" y="246534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D8CB03D4-95DB-459A-A672-1BE565DE86D6}"/>
              </a:ext>
            </a:extLst>
          </p:cNvPr>
          <p:cNvSpPr/>
          <p:nvPr/>
        </p:nvSpPr>
        <p:spPr>
          <a:xfrm>
            <a:off x="1909537" y="2008146"/>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2AAB4652-6395-444F-9DB1-4FF0356E8B3C}"/>
              </a:ext>
            </a:extLst>
          </p:cNvPr>
          <p:cNvSpPr/>
          <p:nvPr/>
        </p:nvSpPr>
        <p:spPr>
          <a:xfrm>
            <a:off x="5595211" y="1422611"/>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CC18453B-033C-4FE9-B8F9-D55D16EFF9C6}"/>
              </a:ext>
            </a:extLst>
          </p:cNvPr>
          <p:cNvSpPr/>
          <p:nvPr/>
        </p:nvSpPr>
        <p:spPr>
          <a:xfrm>
            <a:off x="5666601" y="246534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0D0D70B1-626A-469D-93E9-0C03A12143E9}"/>
              </a:ext>
            </a:extLst>
          </p:cNvPr>
          <p:cNvSpPr/>
          <p:nvPr/>
        </p:nvSpPr>
        <p:spPr>
          <a:xfrm>
            <a:off x="7034989" y="1887830"/>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05FE420E-E773-49BD-9082-9D6BFBE037EB}"/>
              </a:ext>
            </a:extLst>
          </p:cNvPr>
          <p:cNvSpPr txBox="1"/>
          <p:nvPr/>
        </p:nvSpPr>
        <p:spPr>
          <a:xfrm>
            <a:off x="1587926" y="944450"/>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20196ABD-AF1D-40C1-9CF3-12DA847D4B5B}"/>
              </a:ext>
            </a:extLst>
          </p:cNvPr>
          <p:cNvSpPr txBox="1"/>
          <p:nvPr/>
        </p:nvSpPr>
        <p:spPr>
          <a:xfrm>
            <a:off x="7347810" y="900696"/>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28121FCA-ECBB-4823-B353-8ADB6A7A1DF7}"/>
              </a:ext>
            </a:extLst>
          </p:cNvPr>
          <p:cNvSpPr txBox="1"/>
          <p:nvPr/>
        </p:nvSpPr>
        <p:spPr>
          <a:xfrm>
            <a:off x="5563924" y="395554"/>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72213446-4DB4-4371-9D1A-12183F64BDFD}"/>
              </a:ext>
            </a:extLst>
          </p:cNvPr>
          <p:cNvSpPr/>
          <p:nvPr/>
        </p:nvSpPr>
        <p:spPr>
          <a:xfrm>
            <a:off x="4456221" y="900696"/>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2" name="Tekstvak 21">
            <a:extLst>
              <a:ext uri="{FF2B5EF4-FFF2-40B4-BE49-F238E27FC236}">
                <a16:creationId xmlns:a16="http://schemas.microsoft.com/office/drawing/2014/main" id="{52211E49-6C56-41A9-9B0A-66BD3ECB63A3}"/>
              </a:ext>
            </a:extLst>
          </p:cNvPr>
          <p:cNvSpPr txBox="1"/>
          <p:nvPr/>
        </p:nvSpPr>
        <p:spPr>
          <a:xfrm>
            <a:off x="672208" y="4712004"/>
            <a:ext cx="3343864" cy="923330"/>
          </a:xfrm>
          <a:prstGeom prst="rect">
            <a:avLst/>
          </a:prstGeom>
          <a:noFill/>
        </p:spPr>
        <p:txBody>
          <a:bodyPr wrap="none" rtlCol="0">
            <a:spAutoFit/>
          </a:bodyPr>
          <a:lstStyle/>
          <a:p>
            <a:r>
              <a:rPr lang="nl-BE" dirty="0"/>
              <a:t>2015-2016: 303 dagen in school 4</a:t>
            </a:r>
          </a:p>
          <a:p>
            <a:r>
              <a:rPr lang="nl-BE" dirty="0"/>
              <a:t>2016-2017: 303 dagen in school 4</a:t>
            </a:r>
          </a:p>
          <a:p>
            <a:r>
              <a:rPr lang="nl-BE" dirty="0"/>
              <a:t>2018-2019: 303 dagen in school 4</a:t>
            </a:r>
          </a:p>
        </p:txBody>
      </p:sp>
      <p:sp>
        <p:nvSpPr>
          <p:cNvPr id="23" name="Tekstvak 22">
            <a:extLst>
              <a:ext uri="{FF2B5EF4-FFF2-40B4-BE49-F238E27FC236}">
                <a16:creationId xmlns:a16="http://schemas.microsoft.com/office/drawing/2014/main" id="{4CE2A494-481D-4B14-8890-FE9C7DC7E7C8}"/>
              </a:ext>
            </a:extLst>
          </p:cNvPr>
          <p:cNvSpPr txBox="1"/>
          <p:nvPr/>
        </p:nvSpPr>
        <p:spPr>
          <a:xfrm>
            <a:off x="4753001" y="4796290"/>
            <a:ext cx="4292355" cy="646331"/>
          </a:xfrm>
          <a:prstGeom prst="rect">
            <a:avLst/>
          </a:prstGeom>
          <a:noFill/>
        </p:spPr>
        <p:txBody>
          <a:bodyPr wrap="square" rtlCol="0">
            <a:spAutoFit/>
          </a:bodyPr>
          <a:lstStyle/>
          <a:p>
            <a:r>
              <a:rPr lang="nl-BE" dirty="0"/>
              <a:t>Recht op TADD?</a:t>
            </a:r>
          </a:p>
          <a:p>
            <a:r>
              <a:rPr lang="nl-BE" dirty="0"/>
              <a:t>Ja, 909 dagen DA in SG</a:t>
            </a:r>
            <a:r>
              <a:rPr lang="nl-BE" baseline="-25000" dirty="0"/>
              <a:t>1 </a:t>
            </a:r>
          </a:p>
        </p:txBody>
      </p:sp>
      <p:sp>
        <p:nvSpPr>
          <p:cNvPr id="20" name="Rechthoek 19">
            <a:extLst>
              <a:ext uri="{FF2B5EF4-FFF2-40B4-BE49-F238E27FC236}">
                <a16:creationId xmlns:a16="http://schemas.microsoft.com/office/drawing/2014/main" id="{1C371F97-6EFD-4206-81F8-E780CD11E4F3}"/>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391461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F0B58387-7CCB-44FA-AE14-A72A09417EC2}"/>
              </a:ext>
            </a:extLst>
          </p:cNvPr>
          <p:cNvSpPr>
            <a:spLocks noGrp="1"/>
          </p:cNvSpPr>
          <p:nvPr>
            <p:ph idx="1"/>
          </p:nvPr>
        </p:nvSpPr>
        <p:spPr>
          <a:xfrm>
            <a:off x="457200" y="332657"/>
            <a:ext cx="8229600" cy="5793508"/>
          </a:xfrm>
        </p:spPr>
        <p:txBody>
          <a:bodyPr>
            <a:normAutofit fontScale="92500" lnSpcReduction="10000"/>
          </a:bodyPr>
          <a:lstStyle/>
          <a:p>
            <a:r>
              <a:rPr lang="nl-BE" sz="2600"/>
              <a:t>Onderscheid tussen de ambten van de verschillende niveaus en binnen de niveaus ook tussen gewoon en buitengewoon met uitzondering van:</a:t>
            </a:r>
          </a:p>
          <a:p>
            <a:pPr lvl="1"/>
            <a:r>
              <a:rPr lang="nl-BE"/>
              <a:t>administratief medewerker, ICT-coördinator en zorgcoördinator zowel in </a:t>
            </a:r>
            <a:r>
              <a:rPr lang="nl-BE" err="1"/>
              <a:t>BaO</a:t>
            </a:r>
            <a:r>
              <a:rPr lang="nl-BE"/>
              <a:t> en </a:t>
            </a:r>
            <a:r>
              <a:rPr lang="nl-BE" err="1"/>
              <a:t>BuBaO</a:t>
            </a:r>
            <a:endParaRPr lang="nl-BE"/>
          </a:p>
          <a:p>
            <a:pPr lvl="1"/>
            <a:r>
              <a:rPr lang="nl-BE"/>
              <a:t>leraar en godsdienstleraar zowel in SO als in </a:t>
            </a:r>
            <a:r>
              <a:rPr lang="nl-BE" err="1"/>
              <a:t>BuSO</a:t>
            </a:r>
            <a:r>
              <a:rPr lang="nl-BE"/>
              <a:t> OV4</a:t>
            </a:r>
          </a:p>
          <a:p>
            <a:pPr marL="628650" indent="-571500"/>
            <a:endParaRPr lang="nl-BE" sz="3600">
              <a:solidFill>
                <a:schemeClr val="tx1"/>
              </a:solidFill>
            </a:endParaRPr>
          </a:p>
          <a:p>
            <a:pPr marL="628650" indent="-571500"/>
            <a:r>
              <a:rPr lang="nl-BE" sz="2600">
                <a:solidFill>
                  <a:schemeClr val="tx1"/>
                </a:solidFill>
              </a:rPr>
              <a:t>Mogelijkheid voor een SB</a:t>
            </a:r>
          </a:p>
          <a:p>
            <a:pPr lvl="1"/>
            <a:r>
              <a:rPr lang="nl-BE"/>
              <a:t>de diensten die een PL opgebouwd heeft in een wervingsambt van het buitengewoon onderwijs</a:t>
            </a:r>
          </a:p>
          <a:p>
            <a:pPr lvl="1"/>
            <a:r>
              <a:rPr lang="nl-BE"/>
              <a:t>in aanmerking nemen in het gewoon onderwijs</a:t>
            </a:r>
          </a:p>
          <a:p>
            <a:pPr lvl="1"/>
            <a:r>
              <a:rPr lang="nl-BE"/>
              <a:t>mits een vereist bekwaamheidsbewijs (VE)</a:t>
            </a:r>
          </a:p>
        </p:txBody>
      </p:sp>
      <p:sp>
        <p:nvSpPr>
          <p:cNvPr id="4" name="Tijdelijke aanduiding voor datum 3">
            <a:extLst>
              <a:ext uri="{FF2B5EF4-FFF2-40B4-BE49-F238E27FC236}">
                <a16:creationId xmlns:a16="http://schemas.microsoft.com/office/drawing/2014/main" id="{0491D6CE-3E3A-4ECC-A31C-97DA622D62F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7BB77729-0D1D-4C41-AE87-AEF95F47B5D3}"/>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074757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781FD80F-6CCE-4FF3-9EE1-11149855A9F6}"/>
              </a:ext>
            </a:extLst>
          </p:cNvPr>
          <p:cNvSpPr>
            <a:spLocks noGrp="1"/>
          </p:cNvSpPr>
          <p:nvPr>
            <p:ph type="title"/>
          </p:nvPr>
        </p:nvSpPr>
        <p:spPr/>
        <p:txBody>
          <a:bodyPr>
            <a:normAutofit/>
          </a:bodyPr>
          <a:lstStyle/>
          <a:p>
            <a:pPr algn="l"/>
            <a:r>
              <a:rPr lang="nl-BE" sz="3200">
                <a:solidFill>
                  <a:srgbClr val="FF0000"/>
                </a:solidFill>
              </a:rPr>
              <a:t>1. School die voorheen niet tot een SG behoorde, treedt toe tot een SG</a:t>
            </a:r>
          </a:p>
        </p:txBody>
      </p:sp>
      <p:sp>
        <p:nvSpPr>
          <p:cNvPr id="4" name="Tijdelijke aanduiding voor datum 3">
            <a:extLst>
              <a:ext uri="{FF2B5EF4-FFF2-40B4-BE49-F238E27FC236}">
                <a16:creationId xmlns:a16="http://schemas.microsoft.com/office/drawing/2014/main" id="{9BA0B04C-A85D-41B1-A438-A3AC806795B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0A0D205-AB11-4AD6-9C84-097BC7FDA804}"/>
              </a:ext>
            </a:extLst>
          </p:cNvPr>
          <p:cNvSpPr>
            <a:spLocks noGrp="1"/>
          </p:cNvSpPr>
          <p:nvPr>
            <p:ph type="ftr" sz="quarter" idx="11"/>
          </p:nvPr>
        </p:nvSpPr>
        <p:spPr/>
        <p:txBody>
          <a:bodyPr/>
          <a:lstStyle/>
          <a:p>
            <a:r>
              <a:rPr lang="nl-BE"/>
              <a:t>Katholiek Onderwijs Vlaanderen</a:t>
            </a:r>
          </a:p>
        </p:txBody>
      </p:sp>
      <p:sp>
        <p:nvSpPr>
          <p:cNvPr id="2" name="Tekstvak 1">
            <a:extLst>
              <a:ext uri="{FF2B5EF4-FFF2-40B4-BE49-F238E27FC236}">
                <a16:creationId xmlns:a16="http://schemas.microsoft.com/office/drawing/2014/main" id="{8897584D-8DA8-4FE4-80CA-0A4D5AD94AB5}"/>
              </a:ext>
            </a:extLst>
          </p:cNvPr>
          <p:cNvSpPr txBox="1"/>
          <p:nvPr/>
        </p:nvSpPr>
        <p:spPr>
          <a:xfrm>
            <a:off x="678785" y="1439539"/>
            <a:ext cx="7786430" cy="369332"/>
          </a:xfrm>
          <a:prstGeom prst="rect">
            <a:avLst/>
          </a:prstGeom>
          <a:noFill/>
        </p:spPr>
        <p:txBody>
          <a:bodyPr wrap="square" rtlCol="0">
            <a:spAutoFit/>
          </a:bodyPr>
          <a:lstStyle/>
          <a:p>
            <a:r>
              <a:rPr lang="nl-BE">
                <a:latin typeface="Trebuchet MS" panose="020B0603020202020204" pitchFamily="34" charset="0"/>
              </a:rPr>
              <a:t>Gevolgen voor het personeel zijn vastgelegd in art. 74ter §1 van het DRP</a:t>
            </a:r>
          </a:p>
        </p:txBody>
      </p:sp>
      <p:sp>
        <p:nvSpPr>
          <p:cNvPr id="3" name="Ovaal 2">
            <a:extLst>
              <a:ext uri="{FF2B5EF4-FFF2-40B4-BE49-F238E27FC236}">
                <a16:creationId xmlns:a16="http://schemas.microsoft.com/office/drawing/2014/main" id="{AA5A9DD0-6989-42D0-A579-53289F7A0161}"/>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Tekstvak 5">
            <a:extLst>
              <a:ext uri="{FF2B5EF4-FFF2-40B4-BE49-F238E27FC236}">
                <a16:creationId xmlns:a16="http://schemas.microsoft.com/office/drawing/2014/main" id="{CEB5EBEE-35CE-4FAA-A575-A0EECB53838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7" name="Ovaal 6">
            <a:extLst>
              <a:ext uri="{FF2B5EF4-FFF2-40B4-BE49-F238E27FC236}">
                <a16:creationId xmlns:a16="http://schemas.microsoft.com/office/drawing/2014/main" id="{BE229713-DBEC-46FC-AE1F-9233A490D188}"/>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9" name="Ovaal 8">
            <a:extLst>
              <a:ext uri="{FF2B5EF4-FFF2-40B4-BE49-F238E27FC236}">
                <a16:creationId xmlns:a16="http://schemas.microsoft.com/office/drawing/2014/main" id="{3D43C820-801D-41D4-A671-D83E48708CED}"/>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0" name="Ovaal 9">
            <a:extLst>
              <a:ext uri="{FF2B5EF4-FFF2-40B4-BE49-F238E27FC236}">
                <a16:creationId xmlns:a16="http://schemas.microsoft.com/office/drawing/2014/main" id="{1DD5450E-3D2D-4882-BA5F-D84C7C136611}"/>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1" name="Ovaal 10">
            <a:extLst>
              <a:ext uri="{FF2B5EF4-FFF2-40B4-BE49-F238E27FC236}">
                <a16:creationId xmlns:a16="http://schemas.microsoft.com/office/drawing/2014/main" id="{FCAD1E95-D1C1-45A4-A801-407E99FB858C}"/>
              </a:ext>
            </a:extLst>
          </p:cNvPr>
          <p:cNvSpPr/>
          <p:nvPr/>
        </p:nvSpPr>
        <p:spPr>
          <a:xfrm>
            <a:off x="1619672" y="3442381"/>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Tree>
    <p:extLst>
      <p:ext uri="{BB962C8B-B14F-4D97-AF65-F5344CB8AC3E}">
        <p14:creationId xmlns:p14="http://schemas.microsoft.com/office/powerpoint/2010/main" val="265588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05556E-6 1.85185E-6 L 0.40955 0.10509 " pathEditMode="relative" rAng="0" ptsTypes="AA">
                                      <p:cBhvr>
                                        <p:cTn id="6" dur="2000" fill="hold"/>
                                        <p:tgtEl>
                                          <p:spTgt spid="11"/>
                                        </p:tgtEl>
                                        <p:attrNameLst>
                                          <p:attrName>ppt_x</p:attrName>
                                          <p:attrName>ppt_y</p:attrName>
                                        </p:attrNameLst>
                                      </p:cBhvr>
                                      <p:rCtr x="20469" y="5255"/>
                                    </p:animMotion>
                                  </p:childTnLst>
                                </p:cTn>
                              </p:par>
                              <p:par>
                                <p:cTn id="7" presetID="1" presetClass="emph" presetSubtype="2" fill="hold" nodeType="withEffect">
                                  <p:stCondLst>
                                    <p:cond delay="0"/>
                                  </p:stCondLst>
                                  <p:childTnLst>
                                    <p:animClr clrSpc="rgb" dir="cw">
                                      <p:cBhvr>
                                        <p:cTn id="8" dur="2000" fill="hold"/>
                                        <p:tgtEl>
                                          <p:spTgt spid="11"/>
                                        </p:tgtEl>
                                        <p:attrNameLst>
                                          <p:attrName>fillcolor</p:attrName>
                                        </p:attrNameLst>
                                      </p:cBhvr>
                                      <p:to>
                                        <a:srgbClr val="4F81BD"/>
                                      </p:to>
                                    </p:animClr>
                                    <p:set>
                                      <p:cBhvr>
                                        <p:cTn id="9" dur="2000" fill="hold"/>
                                        <p:tgtEl>
                                          <p:spTgt spid="11"/>
                                        </p:tgtEl>
                                        <p:attrNameLst>
                                          <p:attrName>fill.type</p:attrName>
                                        </p:attrNameLst>
                                      </p:cBhvr>
                                      <p:to>
                                        <p:strVal val="solid"/>
                                      </p:to>
                                    </p:set>
                                    <p:set>
                                      <p:cBhvr>
                                        <p:cTn id="10" dur="2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1.1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457200" y="1196753"/>
            <a:ext cx="8229600" cy="4929412"/>
          </a:xfrm>
        </p:spPr>
        <p:txBody>
          <a:bodyPr/>
          <a:lstStyle/>
          <a:p>
            <a:pPr marL="0" indent="0">
              <a:buNone/>
            </a:pPr>
            <a:r>
              <a:rPr lang="nl-BE" sz="2800"/>
              <a:t>Wanneer een instelling die voorheen niet tot een SG behoorde, toetreedt tot een SG, dan worden de diensten die voor de toetreding in de SG </a:t>
            </a:r>
            <a:r>
              <a:rPr lang="nl-BE" sz="2800">
                <a:solidFill>
                  <a:schemeClr val="accent3"/>
                </a:solidFill>
              </a:rPr>
              <a:t>in deze instelling </a:t>
            </a:r>
            <a:r>
              <a:rPr lang="nl-BE" sz="2800"/>
              <a:t>werden gepresteerd in een ambt, een betrekking, vak of specialiteit, geacht ook gepresteerd te zijn in dat ambt, deze betrekking, dat vak of deze specialiteit in deze SG.</a:t>
            </a:r>
          </a:p>
          <a:p>
            <a:pPr marL="0" indent="0">
              <a:buNone/>
            </a:pPr>
            <a:endParaRPr lang="nl-BE" sz="28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415183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619672" y="3442381"/>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11" name="Tekstvak 10">
            <a:extLst>
              <a:ext uri="{FF2B5EF4-FFF2-40B4-BE49-F238E27FC236}">
                <a16:creationId xmlns:a16="http://schemas.microsoft.com/office/drawing/2014/main" id="{573A128B-43ED-4B36-91DF-6073C97769D8}"/>
              </a:ext>
            </a:extLst>
          </p:cNvPr>
          <p:cNvSpPr txBox="1"/>
          <p:nvPr/>
        </p:nvSpPr>
        <p:spPr>
          <a:xfrm>
            <a:off x="525620" y="4913804"/>
            <a:ext cx="2597442" cy="369332"/>
          </a:xfrm>
          <a:prstGeom prst="rect">
            <a:avLst/>
          </a:prstGeom>
          <a:noFill/>
        </p:spPr>
        <p:txBody>
          <a:bodyPr wrap="none" rtlCol="0">
            <a:spAutoFit/>
          </a:bodyPr>
          <a:lstStyle/>
          <a:p>
            <a:r>
              <a:rPr lang="nl-BE"/>
              <a:t>304 dagen (SJ 2019-2020)</a:t>
            </a:r>
          </a:p>
        </p:txBody>
      </p:sp>
      <p:cxnSp>
        <p:nvCxnSpPr>
          <p:cNvPr id="22" name="Rechte verbindingslijn met pijl 21">
            <a:extLst>
              <a:ext uri="{FF2B5EF4-FFF2-40B4-BE49-F238E27FC236}">
                <a16:creationId xmlns:a16="http://schemas.microsoft.com/office/drawing/2014/main" id="{C688BA34-D198-447E-A22C-D4687E94561A}"/>
              </a:ext>
            </a:extLst>
          </p:cNvPr>
          <p:cNvCxnSpPr>
            <a:cxnSpLocks/>
            <a:stCxn id="18" idx="3"/>
          </p:cNvCxnSpPr>
          <p:nvPr/>
        </p:nvCxnSpPr>
        <p:spPr>
          <a:xfrm flipH="1">
            <a:off x="1142255" y="4057008"/>
            <a:ext cx="582870" cy="8718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a:extLst>
              <a:ext uri="{FF2B5EF4-FFF2-40B4-BE49-F238E27FC236}">
                <a16:creationId xmlns:a16="http://schemas.microsoft.com/office/drawing/2014/main" id="{95E2AFD1-ABDE-4953-B20F-9EB45C326931}"/>
              </a:ext>
            </a:extLst>
          </p:cNvPr>
          <p:cNvCxnSpPr>
            <a:cxnSpLocks/>
            <a:endCxn id="25" idx="0"/>
          </p:cNvCxnSpPr>
          <p:nvPr/>
        </p:nvCxnSpPr>
        <p:spPr>
          <a:xfrm flipH="1">
            <a:off x="3779912" y="3639571"/>
            <a:ext cx="1728192" cy="21822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E8082C19-80D8-44BA-824F-7EDDD540D81F}"/>
              </a:ext>
            </a:extLst>
          </p:cNvPr>
          <p:cNvSpPr txBox="1"/>
          <p:nvPr/>
        </p:nvSpPr>
        <p:spPr>
          <a:xfrm>
            <a:off x="1922544" y="5821863"/>
            <a:ext cx="3714735" cy="369332"/>
          </a:xfrm>
          <a:prstGeom prst="rect">
            <a:avLst/>
          </a:prstGeom>
          <a:noFill/>
        </p:spPr>
        <p:txBody>
          <a:bodyPr wrap="none" rtlCol="0">
            <a:spAutoFit/>
          </a:bodyPr>
          <a:lstStyle/>
          <a:p>
            <a:r>
              <a:rPr lang="nl-BE"/>
              <a:t>606 dagen (SJ 2017-2018, 2018-2019)</a:t>
            </a:r>
          </a:p>
        </p:txBody>
      </p:sp>
    </p:spTree>
    <p:extLst>
      <p:ext uri="{BB962C8B-B14F-4D97-AF65-F5344CB8AC3E}">
        <p14:creationId xmlns:p14="http://schemas.microsoft.com/office/powerpoint/2010/main" val="6795710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5508104" y="4100343"/>
            <a:ext cx="720080" cy="720080"/>
          </a:xfrm>
          <a:prstGeom prst="ellipse">
            <a:avLst/>
          </a:prstGeom>
          <a:solidFill>
            <a:schemeClr val="accent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11" name="Tekstvak 10">
            <a:extLst>
              <a:ext uri="{FF2B5EF4-FFF2-40B4-BE49-F238E27FC236}">
                <a16:creationId xmlns:a16="http://schemas.microsoft.com/office/drawing/2014/main" id="{573A128B-43ED-4B36-91DF-6073C97769D8}"/>
              </a:ext>
            </a:extLst>
          </p:cNvPr>
          <p:cNvSpPr txBox="1"/>
          <p:nvPr/>
        </p:nvSpPr>
        <p:spPr>
          <a:xfrm>
            <a:off x="1325805" y="4770527"/>
            <a:ext cx="1165384" cy="369332"/>
          </a:xfrm>
          <a:prstGeom prst="rect">
            <a:avLst/>
          </a:prstGeom>
          <a:noFill/>
        </p:spPr>
        <p:txBody>
          <a:bodyPr wrap="none" rtlCol="0">
            <a:spAutoFit/>
          </a:bodyPr>
          <a:lstStyle/>
          <a:p>
            <a:r>
              <a:rPr lang="nl-BE"/>
              <a:t>304 dagen</a:t>
            </a:r>
          </a:p>
        </p:txBody>
      </p:sp>
      <p:cxnSp>
        <p:nvCxnSpPr>
          <p:cNvPr id="22" name="Rechte verbindingslijn met pijl 21">
            <a:extLst>
              <a:ext uri="{FF2B5EF4-FFF2-40B4-BE49-F238E27FC236}">
                <a16:creationId xmlns:a16="http://schemas.microsoft.com/office/drawing/2014/main" id="{C688BA34-D198-447E-A22C-D4687E94561A}"/>
              </a:ext>
            </a:extLst>
          </p:cNvPr>
          <p:cNvCxnSpPr>
            <a:cxnSpLocks/>
            <a:endCxn id="11" idx="3"/>
          </p:cNvCxnSpPr>
          <p:nvPr/>
        </p:nvCxnSpPr>
        <p:spPr>
          <a:xfrm flipH="1">
            <a:off x="2491189" y="4712651"/>
            <a:ext cx="3010938" cy="2425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a:extLst>
              <a:ext uri="{FF2B5EF4-FFF2-40B4-BE49-F238E27FC236}">
                <a16:creationId xmlns:a16="http://schemas.microsoft.com/office/drawing/2014/main" id="{95E2AFD1-ABDE-4953-B20F-9EB45C326931}"/>
              </a:ext>
            </a:extLst>
          </p:cNvPr>
          <p:cNvCxnSpPr>
            <a:cxnSpLocks/>
            <a:stCxn id="15" idx="2"/>
            <a:endCxn id="25" idx="3"/>
          </p:cNvCxnSpPr>
          <p:nvPr/>
        </p:nvCxnSpPr>
        <p:spPr>
          <a:xfrm flipH="1">
            <a:off x="2491189" y="3429000"/>
            <a:ext cx="2728883" cy="267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E8082C19-80D8-44BA-824F-7EDDD540D81F}"/>
              </a:ext>
            </a:extLst>
          </p:cNvPr>
          <p:cNvSpPr txBox="1"/>
          <p:nvPr/>
        </p:nvSpPr>
        <p:spPr>
          <a:xfrm>
            <a:off x="1325805" y="3511839"/>
            <a:ext cx="1165384" cy="369332"/>
          </a:xfrm>
          <a:prstGeom prst="rect">
            <a:avLst/>
          </a:prstGeom>
          <a:noFill/>
        </p:spPr>
        <p:txBody>
          <a:bodyPr wrap="none" rtlCol="0">
            <a:spAutoFit/>
          </a:bodyPr>
          <a:lstStyle/>
          <a:p>
            <a:r>
              <a:rPr lang="nl-BE"/>
              <a:t>606 dagen</a:t>
            </a:r>
          </a:p>
        </p:txBody>
      </p:sp>
      <p:sp>
        <p:nvSpPr>
          <p:cNvPr id="21" name="Tekstvak 20">
            <a:extLst>
              <a:ext uri="{FF2B5EF4-FFF2-40B4-BE49-F238E27FC236}">
                <a16:creationId xmlns:a16="http://schemas.microsoft.com/office/drawing/2014/main" id="{2466BAF6-3FB2-475D-A727-0F17A9B29EF1}"/>
              </a:ext>
            </a:extLst>
          </p:cNvPr>
          <p:cNvSpPr txBox="1"/>
          <p:nvPr/>
        </p:nvSpPr>
        <p:spPr>
          <a:xfrm>
            <a:off x="1673829" y="4141183"/>
            <a:ext cx="377891" cy="369332"/>
          </a:xfrm>
          <a:prstGeom prst="rect">
            <a:avLst/>
          </a:prstGeom>
          <a:noFill/>
        </p:spPr>
        <p:txBody>
          <a:bodyPr wrap="square" rtlCol="0">
            <a:spAutoFit/>
          </a:bodyPr>
          <a:lstStyle/>
          <a:p>
            <a:pPr algn="ctr"/>
            <a:r>
              <a:rPr lang="nl-BE"/>
              <a:t>+</a:t>
            </a:r>
          </a:p>
        </p:txBody>
      </p:sp>
    </p:spTree>
    <p:extLst>
      <p:ext uri="{BB962C8B-B14F-4D97-AF65-F5344CB8AC3E}">
        <p14:creationId xmlns:p14="http://schemas.microsoft.com/office/powerpoint/2010/main" val="3297167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3" name="Tijdelijke aanduiding voor inhoud 2">
            <a:extLst>
              <a:ext uri="{FF2B5EF4-FFF2-40B4-BE49-F238E27FC236}">
                <a16:creationId xmlns:a16="http://schemas.microsoft.com/office/drawing/2014/main" id="{96C86548-9E83-49F9-A87A-E5A97BB0A71E}"/>
              </a:ext>
            </a:extLst>
          </p:cNvPr>
          <p:cNvSpPr>
            <a:spLocks noGrp="1"/>
          </p:cNvSpPr>
          <p:nvPr>
            <p:ph idx="1"/>
          </p:nvPr>
        </p:nvSpPr>
        <p:spPr>
          <a:xfrm>
            <a:off x="457200" y="3030154"/>
            <a:ext cx="8229600" cy="3459206"/>
          </a:xfrm>
        </p:spPr>
        <p:txBody>
          <a:bodyPr vert="horz" lIns="91440" tIns="45720" rIns="91440" bIns="45720" rtlCol="0" anchor="t">
            <a:normAutofit/>
          </a:bodyPr>
          <a:lstStyle/>
          <a:p>
            <a:r>
              <a:rPr lang="nl-BE" sz="2800" dirty="0">
                <a:latin typeface="Trebuchet MS"/>
              </a:rPr>
              <a:t>School 1 wordt opgenomen in SG x vanaf 1/09/2020</a:t>
            </a:r>
          </a:p>
          <a:p>
            <a:pPr marL="0" indent="0">
              <a:buNone/>
            </a:pPr>
            <a:r>
              <a:rPr lang="nl-BE" sz="2800" dirty="0">
                <a:latin typeface="Trebuchet MS"/>
              </a:rPr>
              <a:t>	Juf An heeft op 1 september 910 dagen 	dienstanciënniteit in SG x</a:t>
            </a:r>
          </a:p>
          <a:p>
            <a:pPr marL="0" indent="0">
              <a:buNone/>
            </a:pPr>
            <a:r>
              <a:rPr lang="nl-BE" sz="2800" dirty="0">
                <a:latin typeface="Trebuchet MS"/>
              </a:rPr>
              <a:t>	Juf An heeft recht op TADD in SG x vanaf 	schooljaar 	2021-2022 (mits 	kandidaatstelling)</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cxnSp>
        <p:nvCxnSpPr>
          <p:cNvPr id="10" name="Rechte verbindingslijn met pijl 9">
            <a:extLst>
              <a:ext uri="{FF2B5EF4-FFF2-40B4-BE49-F238E27FC236}">
                <a16:creationId xmlns:a16="http://schemas.microsoft.com/office/drawing/2014/main" id="{3EFE953D-AD6F-4ADC-88E2-B6D358037CD9}"/>
              </a:ext>
            </a:extLst>
          </p:cNvPr>
          <p:cNvCxnSpPr>
            <a:cxnSpLocks/>
          </p:cNvCxnSpPr>
          <p:nvPr/>
        </p:nvCxnSpPr>
        <p:spPr>
          <a:xfrm>
            <a:off x="777969" y="4221088"/>
            <a:ext cx="5655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Rechte verbindingslijn met pijl 13">
            <a:extLst>
              <a:ext uri="{FF2B5EF4-FFF2-40B4-BE49-F238E27FC236}">
                <a16:creationId xmlns:a16="http://schemas.microsoft.com/office/drawing/2014/main" id="{EFE60540-DA82-4C5F-8052-65D2C572B7B3}"/>
              </a:ext>
            </a:extLst>
          </p:cNvPr>
          <p:cNvCxnSpPr>
            <a:cxnSpLocks/>
          </p:cNvCxnSpPr>
          <p:nvPr/>
        </p:nvCxnSpPr>
        <p:spPr>
          <a:xfrm>
            <a:off x="760866" y="5157192"/>
            <a:ext cx="5655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23806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rmAutofit/>
          </a:bodyPr>
          <a:lstStyle/>
          <a:p>
            <a:pPr algn="l"/>
            <a:r>
              <a:rPr lang="nl-BE" sz="2800">
                <a:solidFill>
                  <a:srgbClr val="00B050"/>
                </a:solidFill>
              </a:rPr>
              <a:t>1.2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fontScale="92500"/>
          </a:bodyPr>
          <a:lstStyle/>
          <a:p>
            <a:pPr marL="0" indent="0">
              <a:buNone/>
            </a:pPr>
            <a:r>
              <a:rPr lang="nl-BE" sz="2800"/>
              <a:t>Als een personeelslid in een school die niet tot een SG behoorde voor doorlopende duur was aangesteld in het schooljaar dat voorafgaat aan de toetreding van deze school tot een SG, dan</a:t>
            </a:r>
          </a:p>
          <a:p>
            <a:pPr marL="0" indent="0">
              <a:buNone/>
            </a:pPr>
            <a:endParaRPr lang="nl-BE" sz="2800"/>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in alle scholen van de SG en in alle scholen van dat schoolbestuur die niet tot de SG behoren</a:t>
            </a:r>
            <a:r>
              <a:rPr lang="nl-BE"/>
              <a:t>.</a:t>
            </a:r>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319645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DF39C7-43C6-49F6-8994-70FBB2D12287}"/>
              </a:ext>
            </a:extLst>
          </p:cNvPr>
          <p:cNvSpPr>
            <a:spLocks noGrp="1"/>
          </p:cNvSpPr>
          <p:nvPr>
            <p:ph type="title"/>
          </p:nvPr>
        </p:nvSpPr>
        <p:spPr>
          <a:xfrm>
            <a:off x="457200" y="274638"/>
            <a:ext cx="8229600" cy="503109"/>
          </a:xfrm>
        </p:spPr>
        <p:txBody>
          <a:bodyPr>
            <a:normAutofit fontScale="90000"/>
          </a:bodyPr>
          <a:lstStyle/>
          <a:p>
            <a:r>
              <a:rPr lang="nl-BE"/>
              <a:t>voorbeeld</a:t>
            </a:r>
          </a:p>
        </p:txBody>
      </p:sp>
      <p:pic>
        <p:nvPicPr>
          <p:cNvPr id="7" name="Tijdelijke aanduiding voor inhoud 6" descr="Afbeelding met persoon, binnen, vrouw, muur&#10;&#10;Beschrijving is gegenereerd met zeer hoge betrouwbaarheid">
            <a:extLst>
              <a:ext uri="{FF2B5EF4-FFF2-40B4-BE49-F238E27FC236}">
                <a16:creationId xmlns:a16="http://schemas.microsoft.com/office/drawing/2014/main" id="{CC68384B-8C68-437D-A933-87C1EC6D276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383028" y="315506"/>
            <a:ext cx="2167293" cy="1442318"/>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C65F75BB-65C3-4C7C-BFA2-E9C3A72F431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9C828CC-20CC-4284-9253-62D5D4EA1A06}"/>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F4060BC0-0157-4AC7-A65F-E38A102C3963}"/>
              </a:ext>
            </a:extLst>
          </p:cNvPr>
          <p:cNvSpPr txBox="1"/>
          <p:nvPr/>
        </p:nvSpPr>
        <p:spPr>
          <a:xfrm>
            <a:off x="566037" y="1417638"/>
            <a:ext cx="8229600" cy="830997"/>
          </a:xfrm>
          <a:prstGeom prst="rect">
            <a:avLst/>
          </a:prstGeom>
          <a:noFill/>
          <a:ln>
            <a:noFill/>
          </a:ln>
        </p:spPr>
        <p:txBody>
          <a:bodyPr wrap="square" rtlCol="0">
            <a:spAutoFit/>
          </a:bodyPr>
          <a:lstStyle/>
          <a:p>
            <a:r>
              <a:rPr lang="nl-BE" sz="2400">
                <a:solidFill>
                  <a:srgbClr val="FF0000"/>
                </a:solidFill>
                <a:latin typeface="Trebuchet MS" panose="020B0603020202020204" pitchFamily="34" charset="0"/>
              </a:rPr>
              <a:t>Peter: leraar aardrijkskunde</a:t>
            </a:r>
          </a:p>
          <a:p>
            <a:pPr marL="342900" indent="-342900">
              <a:buFont typeface="Arial" panose="020B0604020202020204" pitchFamily="34" charset="0"/>
              <a:buChar char="•"/>
            </a:pPr>
            <a:r>
              <a:rPr lang="nl-BE" sz="2400">
                <a:solidFill>
                  <a:srgbClr val="FF0000"/>
                </a:solidFill>
                <a:latin typeface="Trebuchet MS" panose="020B0603020202020204" pitchFamily="34" charset="0"/>
              </a:rPr>
              <a:t>12 dagen aanstelling van doorlopende duur in school 1</a:t>
            </a:r>
          </a:p>
        </p:txBody>
      </p:sp>
      <p:sp>
        <p:nvSpPr>
          <p:cNvPr id="9" name="Tekstvak 8">
            <a:extLst>
              <a:ext uri="{FF2B5EF4-FFF2-40B4-BE49-F238E27FC236}">
                <a16:creationId xmlns:a16="http://schemas.microsoft.com/office/drawing/2014/main" id="{60A75D54-7A59-447B-A93B-0C76373A10FD}"/>
              </a:ext>
            </a:extLst>
          </p:cNvPr>
          <p:cNvSpPr txBox="1"/>
          <p:nvPr/>
        </p:nvSpPr>
        <p:spPr>
          <a:xfrm>
            <a:off x="715920" y="2393374"/>
            <a:ext cx="7712160" cy="830997"/>
          </a:xfrm>
          <a:prstGeom prst="rect">
            <a:avLst/>
          </a:prstGeom>
          <a:noFill/>
        </p:spPr>
        <p:txBody>
          <a:bodyPr wrap="square" rtlCol="0">
            <a:spAutoFit/>
          </a:bodyPr>
          <a:lstStyle/>
          <a:p>
            <a:r>
              <a:rPr lang="nl-BE" sz="2400">
                <a:latin typeface="Trebuchet MS" panose="020B0603020202020204" pitchFamily="34" charset="0"/>
              </a:rPr>
              <a:t>Het recht op TADD haalde Peter in school 7; zelfde SB</a:t>
            </a:r>
          </a:p>
          <a:p>
            <a:pPr marL="342900" indent="-342900">
              <a:buFont typeface="Arial" panose="020B0604020202020204" pitchFamily="34" charset="0"/>
              <a:buChar char="•"/>
            </a:pPr>
            <a:r>
              <a:rPr lang="nl-BE" sz="2400">
                <a:latin typeface="Trebuchet MS" panose="020B0603020202020204" pitchFamily="34" charset="0"/>
              </a:rPr>
              <a:t>School 1 wordt op 1/09/2020 opgenomen in SG x</a:t>
            </a:r>
          </a:p>
        </p:txBody>
      </p:sp>
    </p:spTree>
    <p:extLst>
      <p:ext uri="{BB962C8B-B14F-4D97-AF65-F5344CB8AC3E}">
        <p14:creationId xmlns:p14="http://schemas.microsoft.com/office/powerpoint/2010/main" val="16354793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al 2">
            <a:extLst>
              <a:ext uri="{FF2B5EF4-FFF2-40B4-BE49-F238E27FC236}">
                <a16:creationId xmlns:a16="http://schemas.microsoft.com/office/drawing/2014/main" id="{A58DC3D6-D275-4F38-A0DB-3AB6529BA217}"/>
              </a:ext>
            </a:extLst>
          </p:cNvPr>
          <p:cNvSpPr/>
          <p:nvPr/>
        </p:nvSpPr>
        <p:spPr>
          <a:xfrm>
            <a:off x="683568" y="3025980"/>
            <a:ext cx="3456384" cy="2389422"/>
          </a:xfrm>
          <a:prstGeom prst="ellipse">
            <a:avLst/>
          </a:prstGeom>
          <a:solidFill>
            <a:schemeClr val="bg1"/>
          </a:solidFill>
          <a:ln>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313789" y="3308827"/>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7</a:t>
            </a:r>
          </a:p>
        </p:txBody>
      </p:sp>
      <p:sp>
        <p:nvSpPr>
          <p:cNvPr id="19" name="Ovaal 18">
            <a:extLst>
              <a:ext uri="{FF2B5EF4-FFF2-40B4-BE49-F238E27FC236}">
                <a16:creationId xmlns:a16="http://schemas.microsoft.com/office/drawing/2014/main" id="{C8424179-73B2-4E48-9DED-CC698A4F11EB}"/>
              </a:ext>
            </a:extLst>
          </p:cNvPr>
          <p:cNvSpPr/>
          <p:nvPr/>
        </p:nvSpPr>
        <p:spPr>
          <a:xfrm>
            <a:off x="2795402" y="3789040"/>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8" name="Tekstvak 7">
            <a:extLst>
              <a:ext uri="{FF2B5EF4-FFF2-40B4-BE49-F238E27FC236}">
                <a16:creationId xmlns:a16="http://schemas.microsoft.com/office/drawing/2014/main" id="{9A9A3C36-9911-4AE8-9984-7DAA5965DCF3}"/>
              </a:ext>
            </a:extLst>
          </p:cNvPr>
          <p:cNvSpPr txBox="1"/>
          <p:nvPr/>
        </p:nvSpPr>
        <p:spPr>
          <a:xfrm>
            <a:off x="683568" y="2934236"/>
            <a:ext cx="415498" cy="369332"/>
          </a:xfrm>
          <a:prstGeom prst="rect">
            <a:avLst/>
          </a:prstGeom>
          <a:noFill/>
        </p:spPr>
        <p:txBody>
          <a:bodyPr wrap="none" rtlCol="0">
            <a:spAutoFit/>
          </a:bodyPr>
          <a:lstStyle/>
          <a:p>
            <a:r>
              <a:rPr lang="nl-BE"/>
              <a:t>SB</a:t>
            </a:r>
          </a:p>
        </p:txBody>
      </p:sp>
      <p:sp>
        <p:nvSpPr>
          <p:cNvPr id="20" name="Ovaal 19">
            <a:extLst>
              <a:ext uri="{FF2B5EF4-FFF2-40B4-BE49-F238E27FC236}">
                <a16:creationId xmlns:a16="http://schemas.microsoft.com/office/drawing/2014/main" id="{2D961F54-B924-4487-8BC1-4A19A4433696}"/>
              </a:ext>
            </a:extLst>
          </p:cNvPr>
          <p:cNvSpPr/>
          <p:nvPr/>
        </p:nvSpPr>
        <p:spPr>
          <a:xfrm>
            <a:off x="1608673" y="4191206"/>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6</a:t>
            </a:r>
          </a:p>
        </p:txBody>
      </p:sp>
      <p:sp>
        <p:nvSpPr>
          <p:cNvPr id="6" name="Tekstvak 5">
            <a:extLst>
              <a:ext uri="{FF2B5EF4-FFF2-40B4-BE49-F238E27FC236}">
                <a16:creationId xmlns:a16="http://schemas.microsoft.com/office/drawing/2014/main" id="{DE684AB9-40BF-4586-9EBB-39E4621A028E}"/>
              </a:ext>
            </a:extLst>
          </p:cNvPr>
          <p:cNvSpPr txBox="1"/>
          <p:nvPr/>
        </p:nvSpPr>
        <p:spPr>
          <a:xfrm>
            <a:off x="2987824" y="1114079"/>
            <a:ext cx="5450851" cy="646331"/>
          </a:xfrm>
          <a:prstGeom prst="rect">
            <a:avLst/>
          </a:prstGeom>
          <a:noFill/>
        </p:spPr>
        <p:txBody>
          <a:bodyPr wrap="none" rtlCol="0">
            <a:spAutoFit/>
          </a:bodyPr>
          <a:lstStyle/>
          <a:p>
            <a:r>
              <a:rPr lang="nl-BE"/>
              <a:t>TADD verworven in S</a:t>
            </a:r>
            <a:r>
              <a:rPr lang="nl-BE" baseline="-25000"/>
              <a:t>7</a:t>
            </a:r>
          </a:p>
          <a:p>
            <a:r>
              <a:rPr lang="nl-BE"/>
              <a:t>12 dagen TADD aangesteld in S</a:t>
            </a:r>
            <a:r>
              <a:rPr lang="nl-BE" baseline="-25000"/>
              <a:t>1</a:t>
            </a:r>
            <a:r>
              <a:rPr lang="nl-BE"/>
              <a:t> in schooljaar 2019-2020</a:t>
            </a:r>
          </a:p>
        </p:txBody>
      </p:sp>
      <p:sp>
        <p:nvSpPr>
          <p:cNvPr id="21" name="Tekstvak 20">
            <a:extLst>
              <a:ext uri="{FF2B5EF4-FFF2-40B4-BE49-F238E27FC236}">
                <a16:creationId xmlns:a16="http://schemas.microsoft.com/office/drawing/2014/main" id="{F000946D-3184-475E-80A9-0E8C884D12A7}"/>
              </a:ext>
            </a:extLst>
          </p:cNvPr>
          <p:cNvSpPr txBox="1"/>
          <p:nvPr/>
        </p:nvSpPr>
        <p:spPr>
          <a:xfrm>
            <a:off x="2987824" y="1819296"/>
            <a:ext cx="6067110" cy="646331"/>
          </a:xfrm>
          <a:prstGeom prst="rect">
            <a:avLst/>
          </a:prstGeom>
          <a:noFill/>
        </p:spPr>
        <p:txBody>
          <a:bodyPr wrap="none" rtlCol="0">
            <a:spAutoFit/>
          </a:bodyPr>
          <a:lstStyle/>
          <a:p>
            <a:r>
              <a:rPr lang="nl-BE"/>
              <a:t>Recht op TADD aanstelling in alle scholen van </a:t>
            </a:r>
            <a:r>
              <a:rPr lang="nl-BE" err="1"/>
              <a:t>SG</a:t>
            </a:r>
            <a:r>
              <a:rPr lang="nl-BE" baseline="-25000" err="1"/>
              <a:t>x</a:t>
            </a:r>
            <a:r>
              <a:rPr lang="nl-BE" baseline="-25000"/>
              <a:t> </a:t>
            </a:r>
            <a:r>
              <a:rPr lang="nl-BE"/>
              <a:t>en in alle</a:t>
            </a:r>
          </a:p>
          <a:p>
            <a:r>
              <a:rPr lang="nl-BE"/>
              <a:t>Scholen van SB die </a:t>
            </a:r>
            <a:r>
              <a:rPr lang="nl-BE" b="1"/>
              <a:t>niet</a:t>
            </a:r>
            <a:r>
              <a:rPr lang="nl-BE"/>
              <a:t> tot een scholengemeenschap behoren.</a:t>
            </a:r>
          </a:p>
        </p:txBody>
      </p:sp>
      <p:pic>
        <p:nvPicPr>
          <p:cNvPr id="9" name="Tijdelijke aanduiding voor inhoud 6" descr="Afbeelding met persoon, binnen, vrouw, muur&#10;&#10;Beschrijving is gegenereerd met zeer hoge betrouwbaarheid">
            <a:extLst>
              <a:ext uri="{FF2B5EF4-FFF2-40B4-BE49-F238E27FC236}">
                <a16:creationId xmlns:a16="http://schemas.microsoft.com/office/drawing/2014/main" id="{DDBA4CC4-CAB3-4969-A9E0-3CB78CB80CF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7707" y="272374"/>
            <a:ext cx="2167293" cy="1442318"/>
          </a:xfrm>
          <a:prstGeom prst="rect">
            <a:avLst/>
          </a:prstGeom>
          <a:ln>
            <a:noFill/>
          </a:ln>
          <a:effectLst>
            <a:softEdge rad="112500"/>
          </a:effectLst>
        </p:spPr>
      </p:pic>
    </p:spTree>
    <p:extLst>
      <p:ext uri="{BB962C8B-B14F-4D97-AF65-F5344CB8AC3E}">
        <p14:creationId xmlns:p14="http://schemas.microsoft.com/office/powerpoint/2010/main" val="243838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4.72222E-6 2.22222E-6 L 0.18107 0.06944 " pathEditMode="relative" rAng="0" ptsTypes="AA">
                                      <p:cBhvr>
                                        <p:cTn id="6" dur="2000" fill="hold"/>
                                        <p:tgtEl>
                                          <p:spTgt spid="3"/>
                                        </p:tgtEl>
                                        <p:attrNameLst>
                                          <p:attrName>ppt_x</p:attrName>
                                          <p:attrName>ppt_y</p:attrName>
                                        </p:attrNameLst>
                                      </p:cBhvr>
                                      <p:rCtr x="9045" y="3472"/>
                                    </p:animMotion>
                                  </p:childTnLst>
                                </p:cTn>
                              </p:par>
                              <p:par>
                                <p:cTn id="7" presetID="42" presetClass="path" presetSubtype="0" accel="50000" decel="50000" fill="hold" grpId="0" nodeType="withEffect">
                                  <p:stCondLst>
                                    <p:cond delay="0"/>
                                  </p:stCondLst>
                                  <p:childTnLst>
                                    <p:animMotion origin="layout" path="M 3.88889E-6 -3.7037E-6 L 0.18507 0.20926 " pathEditMode="relative" rAng="0" ptsTypes="AA">
                                      <p:cBhvr>
                                        <p:cTn id="8" dur="2000" fill="hold"/>
                                        <p:tgtEl>
                                          <p:spTgt spid="18"/>
                                        </p:tgtEl>
                                        <p:attrNameLst>
                                          <p:attrName>ppt_x</p:attrName>
                                          <p:attrName>ppt_y</p:attrName>
                                        </p:attrNameLst>
                                      </p:cBhvr>
                                      <p:rCtr x="9253" y="10463"/>
                                    </p:animMotion>
                                  </p:childTnLst>
                                </p:cTn>
                              </p:par>
                              <p:par>
                                <p:cTn id="9" presetID="42" presetClass="path" presetSubtype="0" accel="50000" decel="50000" fill="hold" grpId="0" nodeType="withEffect">
                                  <p:stCondLst>
                                    <p:cond delay="0"/>
                                  </p:stCondLst>
                                  <p:childTnLst>
                                    <p:animMotion origin="layout" path="M 2.22222E-6 2.59259E-6 L 0.26111 0.10509 " pathEditMode="relative" rAng="0" ptsTypes="AA">
                                      <p:cBhvr>
                                        <p:cTn id="10" dur="2000" fill="hold"/>
                                        <p:tgtEl>
                                          <p:spTgt spid="20"/>
                                        </p:tgtEl>
                                        <p:attrNameLst>
                                          <p:attrName>ppt_x</p:attrName>
                                          <p:attrName>ppt_y</p:attrName>
                                        </p:attrNameLst>
                                      </p:cBhvr>
                                      <p:rCtr x="13056" y="5255"/>
                                    </p:animMotion>
                                  </p:childTnLst>
                                </p:cTn>
                              </p:par>
                              <p:par>
                                <p:cTn id="11" presetID="42" presetClass="path" presetSubtype="0" accel="50000" decel="50000" fill="hold" grpId="0" nodeType="withEffect">
                                  <p:stCondLst>
                                    <p:cond delay="0"/>
                                  </p:stCondLst>
                                  <p:childTnLst>
                                    <p:animMotion origin="layout" path="M 4.16667E-6 3.7037E-7 L 0.18993 0.08194 " pathEditMode="relative" rAng="0" ptsTypes="AA">
                                      <p:cBhvr>
                                        <p:cTn id="12" dur="2000" fill="hold"/>
                                        <p:tgtEl>
                                          <p:spTgt spid="8"/>
                                        </p:tgtEl>
                                        <p:attrNameLst>
                                          <p:attrName>ppt_x</p:attrName>
                                          <p:attrName>ppt_y</p:attrName>
                                        </p:attrNameLst>
                                      </p:cBhvr>
                                      <p:rCtr x="9497" y="4097"/>
                                    </p:animMotion>
                                  </p:childTnLst>
                                </p:cTn>
                              </p:par>
                              <p:par>
                                <p:cTn id="13" presetID="42" presetClass="path" presetSubtype="0" accel="50000" decel="50000" fill="hold" grpId="0" nodeType="withEffect">
                                  <p:stCondLst>
                                    <p:cond delay="0"/>
                                  </p:stCondLst>
                                  <p:childTnLst>
                                    <p:animMotion origin="layout" path="M 4.72222E-6 -1.11111E-6 L 0.22586 0.06042 " pathEditMode="relative" rAng="0" ptsTypes="AA">
                                      <p:cBhvr>
                                        <p:cTn id="14" dur="2000" fill="hold"/>
                                        <p:tgtEl>
                                          <p:spTgt spid="19"/>
                                        </p:tgtEl>
                                        <p:attrNameLst>
                                          <p:attrName>ppt_x</p:attrName>
                                          <p:attrName>ppt_y</p:attrName>
                                        </p:attrNameLst>
                                      </p:cBhvr>
                                      <p:rCtr x="11285" y="3009"/>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8" grpId="0"/>
      <p:bldP spid="20" grpId="0" animBg="1"/>
      <p:bldP spid="2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1.3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lnSpcReduction="10000"/>
          </a:bodyPr>
          <a:lstStyle/>
          <a:p>
            <a:r>
              <a:rPr lang="nl-BE"/>
              <a:t>Als een personeelslid </a:t>
            </a:r>
            <a:r>
              <a:rPr lang="nl-BE" err="1"/>
              <a:t>vastbenoemd</a:t>
            </a:r>
            <a:r>
              <a:rPr lang="nl-BE"/>
              <a:t> en geaffecteerd is aan een school die toetreedt tot een SG behoudt dit personeelslid in deze SG alle rechten en plichten die verbonden zijn aan de vaste benoeming.</a:t>
            </a:r>
          </a:p>
          <a:p>
            <a:r>
              <a:rPr lang="nl-BE"/>
              <a:t>Een deeltijds </a:t>
            </a:r>
            <a:r>
              <a:rPr lang="nl-BE" err="1"/>
              <a:t>vastbenoemd</a:t>
            </a:r>
            <a:r>
              <a:rPr lang="nl-BE"/>
              <a:t> personeelslid kan uitbreiding van vaste benoeming krijgen mits een tijdelijke aanstelling van doorlopende duur van minimum 1 uur.</a:t>
            </a:r>
          </a:p>
          <a:p>
            <a:pPr marL="0" indent="0">
              <a:buNone/>
            </a:pPr>
            <a:endParaRPr lang="nl-BE"/>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1413088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A5628C-CB0A-4867-95FB-3DF5F8A4D4DF}"/>
              </a:ext>
            </a:extLst>
          </p:cNvPr>
          <p:cNvSpPr>
            <a:spLocks noGrp="1"/>
          </p:cNvSpPr>
          <p:nvPr>
            <p:ph type="title"/>
          </p:nvPr>
        </p:nvSpPr>
        <p:spPr>
          <a:xfrm>
            <a:off x="457200" y="274638"/>
            <a:ext cx="8229600" cy="634082"/>
          </a:xfrm>
        </p:spPr>
        <p:txBody>
          <a:bodyPr>
            <a:normAutofit fontScale="90000"/>
          </a:bodyPr>
          <a:lstStyle/>
          <a:p>
            <a:r>
              <a:rPr lang="nl-BE"/>
              <a:t>voorbeeld</a:t>
            </a:r>
          </a:p>
        </p:txBody>
      </p:sp>
      <p:pic>
        <p:nvPicPr>
          <p:cNvPr id="7" name="Tijdelijke aanduiding voor inhoud 6" descr="Afbeelding met persoon, binnen, vrouw, zitten&#10;&#10;Beschrijving is gegenereerd met zeer hoge betrouwbaarheid">
            <a:extLst>
              <a:ext uri="{FF2B5EF4-FFF2-40B4-BE49-F238E27FC236}">
                <a16:creationId xmlns:a16="http://schemas.microsoft.com/office/drawing/2014/main" id="{3893BEE8-3F78-40C6-9C8F-C73A2BAB3BB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778" y="636038"/>
            <a:ext cx="2226033" cy="1545034"/>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D9287EEC-C9D3-41B5-8323-A2A4B7241ED2}"/>
              </a:ext>
            </a:extLst>
          </p:cNvPr>
          <p:cNvSpPr>
            <a:spLocks noGrp="1"/>
          </p:cNvSpPr>
          <p:nvPr>
            <p:ph type="dt" sz="half" idx="10"/>
          </p:nvPr>
        </p:nvSpPr>
        <p:spPr>
          <a:xfrm>
            <a:off x="1108312" y="6489361"/>
            <a:ext cx="2122981"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A8CDB254-A166-4144-A9D3-01B21B5437CA}"/>
              </a:ext>
            </a:extLst>
          </p:cNvPr>
          <p:cNvSpPr>
            <a:spLocks noGrp="1"/>
          </p:cNvSpPr>
          <p:nvPr>
            <p:ph type="ftr" sz="quarter" idx="11"/>
          </p:nvPr>
        </p:nvSpPr>
        <p:spPr/>
        <p:txBody>
          <a:bodyPr/>
          <a:lstStyle/>
          <a:p>
            <a:r>
              <a:rPr lang="nl-BE"/>
              <a:t>Katholiek Onderwijs Vlaanderen</a:t>
            </a:r>
          </a:p>
        </p:txBody>
      </p:sp>
      <p:sp>
        <p:nvSpPr>
          <p:cNvPr id="9" name="Tekstvak 8">
            <a:extLst>
              <a:ext uri="{FF2B5EF4-FFF2-40B4-BE49-F238E27FC236}">
                <a16:creationId xmlns:a16="http://schemas.microsoft.com/office/drawing/2014/main" id="{39772981-27AA-4D00-824A-90391FB92D2F}"/>
              </a:ext>
            </a:extLst>
          </p:cNvPr>
          <p:cNvSpPr txBox="1"/>
          <p:nvPr/>
        </p:nvSpPr>
        <p:spPr>
          <a:xfrm>
            <a:off x="3290759" y="1002487"/>
            <a:ext cx="5362594" cy="1200329"/>
          </a:xfrm>
          <a:prstGeom prst="rect">
            <a:avLst/>
          </a:prstGeom>
          <a:noFill/>
        </p:spPr>
        <p:txBody>
          <a:bodyPr wrap="square" rtlCol="0">
            <a:spAutoFit/>
          </a:bodyPr>
          <a:lstStyle/>
          <a:p>
            <a:r>
              <a:rPr lang="nl-BE" sz="2400">
                <a:solidFill>
                  <a:srgbClr val="FF0000"/>
                </a:solidFill>
                <a:latin typeface="Trebuchet MS" panose="020B0603020202020204" pitchFamily="34" charset="0"/>
              </a:rPr>
              <a:t>Sylvie: administratief medewerker</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DVB in school 1</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TADD in school 1 </a:t>
            </a:r>
          </a:p>
        </p:txBody>
      </p:sp>
      <p:sp>
        <p:nvSpPr>
          <p:cNvPr id="10" name="Tekstvak 9">
            <a:extLst>
              <a:ext uri="{FF2B5EF4-FFF2-40B4-BE49-F238E27FC236}">
                <a16:creationId xmlns:a16="http://schemas.microsoft.com/office/drawing/2014/main" id="{84FEB0F4-AABC-4E0A-80F9-66E7E7FED51C}"/>
              </a:ext>
            </a:extLst>
          </p:cNvPr>
          <p:cNvSpPr txBox="1"/>
          <p:nvPr/>
        </p:nvSpPr>
        <p:spPr>
          <a:xfrm>
            <a:off x="578113" y="2257065"/>
            <a:ext cx="8075240" cy="1015663"/>
          </a:xfrm>
          <a:prstGeom prst="rect">
            <a:avLst/>
          </a:prstGeom>
          <a:noFill/>
        </p:spPr>
        <p:txBody>
          <a:bodyPr wrap="square" rtlCol="0">
            <a:spAutoFit/>
          </a:bodyPr>
          <a:lstStyle/>
          <a:p>
            <a:pPr marL="342900" indent="-342900">
              <a:buFont typeface="Arial" panose="020B0604020202020204" pitchFamily="34" charset="0"/>
              <a:buChar char="•"/>
            </a:pPr>
            <a:r>
              <a:rPr lang="nl-BE" sz="2000">
                <a:latin typeface="Trebuchet MS" panose="020B0603020202020204" pitchFamily="34" charset="0"/>
              </a:rPr>
              <a:t>1 september 2020: school 1 treedt toe tot SG x</a:t>
            </a:r>
          </a:p>
          <a:p>
            <a:pPr marL="342900" indent="-342900">
              <a:buFont typeface="Arial" panose="020B0604020202020204" pitchFamily="34" charset="0"/>
              <a:buChar char="•"/>
            </a:pPr>
            <a:r>
              <a:rPr lang="nl-BE" sz="2000">
                <a:latin typeface="Trebuchet MS" panose="020B0603020202020204" pitchFamily="34" charset="0"/>
              </a:rPr>
              <a:t>School 7 behoort tot hetzelfde SB van school 1 maar treedt niet toe tot de SG.</a:t>
            </a:r>
          </a:p>
        </p:txBody>
      </p:sp>
    </p:spTree>
    <p:extLst>
      <p:ext uri="{BB962C8B-B14F-4D97-AF65-F5344CB8AC3E}">
        <p14:creationId xmlns:p14="http://schemas.microsoft.com/office/powerpoint/2010/main" val="41101558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al 2">
            <a:extLst>
              <a:ext uri="{FF2B5EF4-FFF2-40B4-BE49-F238E27FC236}">
                <a16:creationId xmlns:a16="http://schemas.microsoft.com/office/drawing/2014/main" id="{A58DC3D6-D275-4F38-A0DB-3AB6529BA217}"/>
              </a:ext>
            </a:extLst>
          </p:cNvPr>
          <p:cNvSpPr/>
          <p:nvPr/>
        </p:nvSpPr>
        <p:spPr>
          <a:xfrm>
            <a:off x="683568" y="3025980"/>
            <a:ext cx="3456384" cy="2389422"/>
          </a:xfrm>
          <a:prstGeom prst="ellipse">
            <a:avLst/>
          </a:prstGeom>
          <a:solidFill>
            <a:schemeClr val="bg1"/>
          </a:solidFill>
          <a:ln>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313789" y="3308827"/>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7</a:t>
            </a:r>
          </a:p>
        </p:txBody>
      </p:sp>
      <p:sp>
        <p:nvSpPr>
          <p:cNvPr id="19" name="Ovaal 18">
            <a:extLst>
              <a:ext uri="{FF2B5EF4-FFF2-40B4-BE49-F238E27FC236}">
                <a16:creationId xmlns:a16="http://schemas.microsoft.com/office/drawing/2014/main" id="{C8424179-73B2-4E48-9DED-CC698A4F11EB}"/>
              </a:ext>
            </a:extLst>
          </p:cNvPr>
          <p:cNvSpPr/>
          <p:nvPr/>
        </p:nvSpPr>
        <p:spPr>
          <a:xfrm>
            <a:off x="2795402" y="3789040"/>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8" name="Tekstvak 7">
            <a:extLst>
              <a:ext uri="{FF2B5EF4-FFF2-40B4-BE49-F238E27FC236}">
                <a16:creationId xmlns:a16="http://schemas.microsoft.com/office/drawing/2014/main" id="{9A9A3C36-9911-4AE8-9984-7DAA5965DCF3}"/>
              </a:ext>
            </a:extLst>
          </p:cNvPr>
          <p:cNvSpPr txBox="1"/>
          <p:nvPr/>
        </p:nvSpPr>
        <p:spPr>
          <a:xfrm>
            <a:off x="683568" y="2934236"/>
            <a:ext cx="415498" cy="369332"/>
          </a:xfrm>
          <a:prstGeom prst="rect">
            <a:avLst/>
          </a:prstGeom>
          <a:noFill/>
        </p:spPr>
        <p:txBody>
          <a:bodyPr wrap="none" rtlCol="0">
            <a:spAutoFit/>
          </a:bodyPr>
          <a:lstStyle/>
          <a:p>
            <a:r>
              <a:rPr lang="nl-BE"/>
              <a:t>SB</a:t>
            </a:r>
          </a:p>
        </p:txBody>
      </p:sp>
      <p:sp>
        <p:nvSpPr>
          <p:cNvPr id="20" name="Ovaal 19">
            <a:extLst>
              <a:ext uri="{FF2B5EF4-FFF2-40B4-BE49-F238E27FC236}">
                <a16:creationId xmlns:a16="http://schemas.microsoft.com/office/drawing/2014/main" id="{2D961F54-B924-4487-8BC1-4A19A4433696}"/>
              </a:ext>
            </a:extLst>
          </p:cNvPr>
          <p:cNvSpPr/>
          <p:nvPr/>
        </p:nvSpPr>
        <p:spPr>
          <a:xfrm>
            <a:off x="1608673" y="4191206"/>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6</a:t>
            </a:r>
          </a:p>
        </p:txBody>
      </p:sp>
      <p:sp>
        <p:nvSpPr>
          <p:cNvPr id="6" name="Tekstvak 5">
            <a:extLst>
              <a:ext uri="{FF2B5EF4-FFF2-40B4-BE49-F238E27FC236}">
                <a16:creationId xmlns:a16="http://schemas.microsoft.com/office/drawing/2014/main" id="{DE684AB9-40BF-4586-9EBB-39E4621A028E}"/>
              </a:ext>
            </a:extLst>
          </p:cNvPr>
          <p:cNvSpPr txBox="1"/>
          <p:nvPr/>
        </p:nvSpPr>
        <p:spPr>
          <a:xfrm>
            <a:off x="2802615" y="965125"/>
            <a:ext cx="5851410" cy="553998"/>
          </a:xfrm>
          <a:prstGeom prst="rect">
            <a:avLst/>
          </a:prstGeom>
          <a:noFill/>
        </p:spPr>
        <p:txBody>
          <a:bodyPr wrap="none" rtlCol="0">
            <a:spAutoFit/>
          </a:bodyPr>
          <a:lstStyle/>
          <a:p>
            <a:r>
              <a:rPr lang="nl-BE"/>
              <a:t>DVB in school 1 en TADD in school 1 in schooljaar 2019-2020</a:t>
            </a:r>
          </a:p>
          <a:p>
            <a:endParaRPr lang="nl-BE" baseline="-25000"/>
          </a:p>
        </p:txBody>
      </p:sp>
      <p:sp>
        <p:nvSpPr>
          <p:cNvPr id="21" name="Tekstvak 20">
            <a:extLst>
              <a:ext uri="{FF2B5EF4-FFF2-40B4-BE49-F238E27FC236}">
                <a16:creationId xmlns:a16="http://schemas.microsoft.com/office/drawing/2014/main" id="{F000946D-3184-475E-80A9-0E8C884D12A7}"/>
              </a:ext>
            </a:extLst>
          </p:cNvPr>
          <p:cNvSpPr txBox="1"/>
          <p:nvPr/>
        </p:nvSpPr>
        <p:spPr>
          <a:xfrm>
            <a:off x="2795402" y="1248206"/>
            <a:ext cx="6447406" cy="2031325"/>
          </a:xfrm>
          <a:prstGeom prst="rect">
            <a:avLst/>
          </a:prstGeom>
          <a:noFill/>
        </p:spPr>
        <p:txBody>
          <a:bodyPr wrap="none" rtlCol="0">
            <a:spAutoFit/>
          </a:bodyPr>
          <a:lstStyle/>
          <a:p>
            <a:r>
              <a:rPr lang="nl-BE"/>
              <a:t>1 september 2020:</a:t>
            </a:r>
          </a:p>
          <a:p>
            <a:pPr marL="285750" indent="-285750">
              <a:buFontTx/>
              <a:buChar char="-"/>
            </a:pPr>
            <a:r>
              <a:rPr lang="nl-BE"/>
              <a:t>DVB in S1</a:t>
            </a:r>
          </a:p>
          <a:p>
            <a:pPr marL="285750" indent="-285750">
              <a:buFontTx/>
              <a:buChar char="-"/>
            </a:pPr>
            <a:r>
              <a:rPr lang="nl-BE"/>
              <a:t>Recht op uitbreiding DVB in </a:t>
            </a:r>
            <a:r>
              <a:rPr lang="nl-BE" err="1"/>
              <a:t>SG</a:t>
            </a:r>
            <a:r>
              <a:rPr lang="nl-BE" baseline="-25000" err="1"/>
              <a:t>x</a:t>
            </a:r>
            <a:endParaRPr lang="nl-BE" baseline="-25000"/>
          </a:p>
          <a:p>
            <a:pPr marL="285750" indent="-285750">
              <a:buFontTx/>
              <a:buChar char="-"/>
            </a:pPr>
            <a:r>
              <a:rPr lang="nl-BE"/>
              <a:t>Recht op TADD in </a:t>
            </a:r>
            <a:r>
              <a:rPr lang="nl-BE" err="1"/>
              <a:t>SG</a:t>
            </a:r>
            <a:r>
              <a:rPr lang="nl-BE" baseline="-25000" err="1"/>
              <a:t>x</a:t>
            </a:r>
            <a:r>
              <a:rPr lang="nl-BE"/>
              <a:t> en scholen van het SB die niet tot een SG </a:t>
            </a:r>
          </a:p>
          <a:p>
            <a:r>
              <a:rPr lang="nl-BE"/>
              <a:t>      behoren.</a:t>
            </a:r>
          </a:p>
          <a:p>
            <a:pPr marL="285750" indent="-285750">
              <a:buFontTx/>
              <a:buChar char="-"/>
            </a:pPr>
            <a:endParaRPr lang="nl-BE"/>
          </a:p>
          <a:p>
            <a:endParaRPr lang="nl-BE"/>
          </a:p>
        </p:txBody>
      </p:sp>
      <p:pic>
        <p:nvPicPr>
          <p:cNvPr id="9" name="Afbeelding 8">
            <a:extLst>
              <a:ext uri="{FF2B5EF4-FFF2-40B4-BE49-F238E27FC236}">
                <a16:creationId xmlns:a16="http://schemas.microsoft.com/office/drawing/2014/main" id="{BB9F07BF-DC77-49A7-BC3A-494641D36050}"/>
              </a:ext>
            </a:extLst>
          </p:cNvPr>
          <p:cNvPicPr>
            <a:picLocks noChangeAspect="1"/>
          </p:cNvPicPr>
          <p:nvPr/>
        </p:nvPicPr>
        <p:blipFill>
          <a:blip r:embed="rId2"/>
          <a:stretch>
            <a:fillRect/>
          </a:stretch>
        </p:blipFill>
        <p:spPr>
          <a:xfrm>
            <a:off x="507030" y="227771"/>
            <a:ext cx="2231329" cy="1548518"/>
          </a:xfrm>
          <a:prstGeom prst="rect">
            <a:avLst/>
          </a:prstGeom>
        </p:spPr>
      </p:pic>
    </p:spTree>
    <p:extLst>
      <p:ext uri="{BB962C8B-B14F-4D97-AF65-F5344CB8AC3E}">
        <p14:creationId xmlns:p14="http://schemas.microsoft.com/office/powerpoint/2010/main" val="28262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4.72222E-6 2.22222E-6 L 0.18107 0.06944 " pathEditMode="relative" rAng="0" ptsTypes="AA">
                                      <p:cBhvr>
                                        <p:cTn id="6" dur="2000" fill="hold"/>
                                        <p:tgtEl>
                                          <p:spTgt spid="3"/>
                                        </p:tgtEl>
                                        <p:attrNameLst>
                                          <p:attrName>ppt_x</p:attrName>
                                          <p:attrName>ppt_y</p:attrName>
                                        </p:attrNameLst>
                                      </p:cBhvr>
                                      <p:rCtr x="9045" y="3472"/>
                                    </p:animMotion>
                                  </p:childTnLst>
                                </p:cTn>
                              </p:par>
                              <p:par>
                                <p:cTn id="7" presetID="42" presetClass="path" presetSubtype="0" accel="50000" decel="50000" fill="hold" grpId="0" nodeType="withEffect">
                                  <p:stCondLst>
                                    <p:cond delay="0"/>
                                  </p:stCondLst>
                                  <p:childTnLst>
                                    <p:animMotion origin="layout" path="M 3.88889E-6 -3.7037E-6 L 0.18507 0.20926 " pathEditMode="relative" rAng="0" ptsTypes="AA">
                                      <p:cBhvr>
                                        <p:cTn id="8" dur="2000" fill="hold"/>
                                        <p:tgtEl>
                                          <p:spTgt spid="18"/>
                                        </p:tgtEl>
                                        <p:attrNameLst>
                                          <p:attrName>ppt_x</p:attrName>
                                          <p:attrName>ppt_y</p:attrName>
                                        </p:attrNameLst>
                                      </p:cBhvr>
                                      <p:rCtr x="9253" y="10463"/>
                                    </p:animMotion>
                                  </p:childTnLst>
                                </p:cTn>
                              </p:par>
                              <p:par>
                                <p:cTn id="9" presetID="42" presetClass="path" presetSubtype="0" accel="50000" decel="50000" fill="hold" grpId="0" nodeType="withEffect">
                                  <p:stCondLst>
                                    <p:cond delay="0"/>
                                  </p:stCondLst>
                                  <p:childTnLst>
                                    <p:animMotion origin="layout" path="M 2.22222E-6 2.59259E-6 L 0.26111 0.10509 " pathEditMode="relative" rAng="0" ptsTypes="AA">
                                      <p:cBhvr>
                                        <p:cTn id="10" dur="2000" fill="hold"/>
                                        <p:tgtEl>
                                          <p:spTgt spid="20"/>
                                        </p:tgtEl>
                                        <p:attrNameLst>
                                          <p:attrName>ppt_x</p:attrName>
                                          <p:attrName>ppt_y</p:attrName>
                                        </p:attrNameLst>
                                      </p:cBhvr>
                                      <p:rCtr x="13056" y="5255"/>
                                    </p:animMotion>
                                  </p:childTnLst>
                                </p:cTn>
                              </p:par>
                              <p:par>
                                <p:cTn id="11" presetID="42" presetClass="path" presetSubtype="0" accel="50000" decel="50000" fill="hold" grpId="0" nodeType="withEffect">
                                  <p:stCondLst>
                                    <p:cond delay="0"/>
                                  </p:stCondLst>
                                  <p:childTnLst>
                                    <p:animMotion origin="layout" path="M 4.16667E-6 3.7037E-7 L 0.18993 0.08194 " pathEditMode="relative" rAng="0" ptsTypes="AA">
                                      <p:cBhvr>
                                        <p:cTn id="12" dur="2000" fill="hold"/>
                                        <p:tgtEl>
                                          <p:spTgt spid="8"/>
                                        </p:tgtEl>
                                        <p:attrNameLst>
                                          <p:attrName>ppt_x</p:attrName>
                                          <p:attrName>ppt_y</p:attrName>
                                        </p:attrNameLst>
                                      </p:cBhvr>
                                      <p:rCtr x="9497" y="4097"/>
                                    </p:animMotion>
                                  </p:childTnLst>
                                </p:cTn>
                              </p:par>
                              <p:par>
                                <p:cTn id="13" presetID="42" presetClass="path" presetSubtype="0" accel="50000" decel="50000" fill="hold" grpId="0" nodeType="withEffect">
                                  <p:stCondLst>
                                    <p:cond delay="0"/>
                                  </p:stCondLst>
                                  <p:childTnLst>
                                    <p:animMotion origin="layout" path="M 4.72222E-6 -1.11111E-6 L 0.22586 0.06042 " pathEditMode="relative" rAng="0" ptsTypes="AA">
                                      <p:cBhvr>
                                        <p:cTn id="14" dur="2000" fill="hold"/>
                                        <p:tgtEl>
                                          <p:spTgt spid="19"/>
                                        </p:tgtEl>
                                        <p:attrNameLst>
                                          <p:attrName>ppt_x</p:attrName>
                                          <p:attrName>ppt_y</p:attrName>
                                        </p:attrNameLst>
                                      </p:cBhvr>
                                      <p:rCtr x="11285" y="3009"/>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8" grpId="0"/>
      <p:bldP spid="20" grpId="0" animBg="1"/>
      <p:bldP spid="2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A5628C-CB0A-4867-95FB-3DF5F8A4D4DF}"/>
              </a:ext>
            </a:extLst>
          </p:cNvPr>
          <p:cNvSpPr>
            <a:spLocks noGrp="1"/>
          </p:cNvSpPr>
          <p:nvPr>
            <p:ph type="title"/>
          </p:nvPr>
        </p:nvSpPr>
        <p:spPr>
          <a:xfrm>
            <a:off x="457200" y="274638"/>
            <a:ext cx="8229600" cy="634082"/>
          </a:xfrm>
        </p:spPr>
        <p:txBody>
          <a:bodyPr>
            <a:normAutofit fontScale="90000"/>
          </a:bodyPr>
          <a:lstStyle/>
          <a:p>
            <a:r>
              <a:rPr lang="nl-BE"/>
              <a:t>voorbeeld</a:t>
            </a:r>
          </a:p>
        </p:txBody>
      </p:sp>
      <p:pic>
        <p:nvPicPr>
          <p:cNvPr id="7" name="Tijdelijke aanduiding voor inhoud 6" descr="Afbeelding met persoon, binnen, vrouw, zitten&#10;&#10;Beschrijving is gegenereerd met zeer hoge betrouwbaarheid">
            <a:extLst>
              <a:ext uri="{FF2B5EF4-FFF2-40B4-BE49-F238E27FC236}">
                <a16:creationId xmlns:a16="http://schemas.microsoft.com/office/drawing/2014/main" id="{3893BEE8-3F78-40C6-9C8F-C73A2BAB3BB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778" y="636038"/>
            <a:ext cx="2226033" cy="1545034"/>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D9287EEC-C9D3-41B5-8323-A2A4B7241ED2}"/>
              </a:ext>
            </a:extLst>
          </p:cNvPr>
          <p:cNvSpPr>
            <a:spLocks noGrp="1"/>
          </p:cNvSpPr>
          <p:nvPr>
            <p:ph type="dt" sz="half" idx="10"/>
          </p:nvPr>
        </p:nvSpPr>
        <p:spPr>
          <a:xfrm>
            <a:off x="1108312" y="6489361"/>
            <a:ext cx="2122981"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A8CDB254-A166-4144-A9D3-01B21B5437CA}"/>
              </a:ext>
            </a:extLst>
          </p:cNvPr>
          <p:cNvSpPr>
            <a:spLocks noGrp="1"/>
          </p:cNvSpPr>
          <p:nvPr>
            <p:ph type="ftr" sz="quarter" idx="11"/>
          </p:nvPr>
        </p:nvSpPr>
        <p:spPr/>
        <p:txBody>
          <a:bodyPr/>
          <a:lstStyle/>
          <a:p>
            <a:r>
              <a:rPr lang="nl-BE"/>
              <a:t>Katholiek Onderwijs Vlaanderen</a:t>
            </a:r>
          </a:p>
        </p:txBody>
      </p:sp>
      <p:sp>
        <p:nvSpPr>
          <p:cNvPr id="9" name="Tekstvak 8">
            <a:extLst>
              <a:ext uri="{FF2B5EF4-FFF2-40B4-BE49-F238E27FC236}">
                <a16:creationId xmlns:a16="http://schemas.microsoft.com/office/drawing/2014/main" id="{39772981-27AA-4D00-824A-90391FB92D2F}"/>
              </a:ext>
            </a:extLst>
          </p:cNvPr>
          <p:cNvSpPr txBox="1"/>
          <p:nvPr/>
        </p:nvSpPr>
        <p:spPr>
          <a:xfrm>
            <a:off x="3290759" y="1002487"/>
            <a:ext cx="5362594" cy="1200329"/>
          </a:xfrm>
          <a:prstGeom prst="rect">
            <a:avLst/>
          </a:prstGeom>
          <a:noFill/>
        </p:spPr>
        <p:txBody>
          <a:bodyPr wrap="square" rtlCol="0">
            <a:spAutoFit/>
          </a:bodyPr>
          <a:lstStyle/>
          <a:p>
            <a:r>
              <a:rPr lang="nl-BE" sz="2400">
                <a:solidFill>
                  <a:srgbClr val="FF0000"/>
                </a:solidFill>
                <a:latin typeface="Trebuchet MS" panose="020B0603020202020204" pitchFamily="34" charset="0"/>
              </a:rPr>
              <a:t>Sylvie: administratief medewerker</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DVB in school 1</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TADD in school 1 </a:t>
            </a:r>
          </a:p>
        </p:txBody>
      </p:sp>
      <p:sp>
        <p:nvSpPr>
          <p:cNvPr id="10" name="Tekstvak 9">
            <a:extLst>
              <a:ext uri="{FF2B5EF4-FFF2-40B4-BE49-F238E27FC236}">
                <a16:creationId xmlns:a16="http://schemas.microsoft.com/office/drawing/2014/main" id="{84FEB0F4-AABC-4E0A-80F9-66E7E7FED51C}"/>
              </a:ext>
            </a:extLst>
          </p:cNvPr>
          <p:cNvSpPr txBox="1"/>
          <p:nvPr/>
        </p:nvSpPr>
        <p:spPr>
          <a:xfrm>
            <a:off x="578113" y="2257065"/>
            <a:ext cx="8075240" cy="2554545"/>
          </a:xfrm>
          <a:prstGeom prst="rect">
            <a:avLst/>
          </a:prstGeom>
          <a:noFill/>
        </p:spPr>
        <p:txBody>
          <a:bodyPr wrap="square" rtlCol="0">
            <a:spAutoFit/>
          </a:bodyPr>
          <a:lstStyle/>
          <a:p>
            <a:pPr marL="342900" indent="-342900">
              <a:buFont typeface="Arial" panose="020B0604020202020204" pitchFamily="34" charset="0"/>
              <a:buChar char="•"/>
            </a:pPr>
            <a:r>
              <a:rPr lang="nl-BE" sz="2000">
                <a:latin typeface="Trebuchet MS" panose="020B0603020202020204" pitchFamily="34" charset="0"/>
              </a:rPr>
              <a:t>1 september 2020: school 1 treedt toe tot SG x</a:t>
            </a:r>
          </a:p>
          <a:p>
            <a:pPr marL="342900" indent="-342900">
              <a:buFont typeface="Arial" panose="020B0604020202020204" pitchFamily="34" charset="0"/>
              <a:buChar char="•"/>
            </a:pPr>
            <a:r>
              <a:rPr lang="nl-BE" sz="2000">
                <a:latin typeface="Trebuchet MS" panose="020B0603020202020204" pitchFamily="34" charset="0"/>
              </a:rPr>
              <a:t>School 7 behoort tot hetzelfde SB van school 1 maar treedt niet toe tot de SG.</a:t>
            </a:r>
          </a:p>
          <a:p>
            <a:r>
              <a:rPr lang="nl-BE" sz="2000">
                <a:latin typeface="Trebuchet MS" panose="020B0603020202020204" pitchFamily="34" charset="0"/>
              </a:rPr>
              <a:t>	behoudt DVB in school 1</a:t>
            </a:r>
          </a:p>
          <a:p>
            <a:r>
              <a:rPr lang="nl-BE" sz="2000">
                <a:latin typeface="Trebuchet MS" panose="020B0603020202020204" pitchFamily="34" charset="0"/>
              </a:rPr>
              <a:t>	recht op TADD geldt in SG x en in school 7 van hetzelfde SB</a:t>
            </a:r>
          </a:p>
          <a:p>
            <a:r>
              <a:rPr lang="nl-BE" sz="2000">
                <a:latin typeface="Trebuchet MS" panose="020B0603020202020204" pitchFamily="34" charset="0"/>
              </a:rPr>
              <a:t>	Uitbreiding van vaste benoeming is enkel mogelijk in de 	scholen van SG x, niet in school 7 van haar eigen 	schoolbestuur.</a:t>
            </a:r>
            <a:endParaRPr lang="nl-BE" sz="2400">
              <a:latin typeface="Trebuchet MS" panose="020B0603020202020204" pitchFamily="34" charset="0"/>
            </a:endParaRPr>
          </a:p>
        </p:txBody>
      </p:sp>
      <p:cxnSp>
        <p:nvCxnSpPr>
          <p:cNvPr id="6" name="Rechte verbindingslijn met pijl 5">
            <a:extLst>
              <a:ext uri="{FF2B5EF4-FFF2-40B4-BE49-F238E27FC236}">
                <a16:creationId xmlns:a16="http://schemas.microsoft.com/office/drawing/2014/main" id="{13A1B492-5EA7-471A-97DF-5206377437DA}"/>
              </a:ext>
            </a:extLst>
          </p:cNvPr>
          <p:cNvCxnSpPr>
            <a:cxnSpLocks/>
          </p:cNvCxnSpPr>
          <p:nvPr/>
        </p:nvCxnSpPr>
        <p:spPr>
          <a:xfrm>
            <a:off x="855130" y="3429000"/>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65DD80C9-A42C-4D9E-A860-531AFBB034B1}"/>
              </a:ext>
            </a:extLst>
          </p:cNvPr>
          <p:cNvCxnSpPr>
            <a:cxnSpLocks/>
          </p:cNvCxnSpPr>
          <p:nvPr/>
        </p:nvCxnSpPr>
        <p:spPr>
          <a:xfrm>
            <a:off x="855130" y="3717032"/>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E7E36D40-C2AF-4B92-A435-81D42821F1E9}"/>
              </a:ext>
            </a:extLst>
          </p:cNvPr>
          <p:cNvCxnSpPr>
            <a:cxnSpLocks/>
          </p:cNvCxnSpPr>
          <p:nvPr/>
        </p:nvCxnSpPr>
        <p:spPr>
          <a:xfrm>
            <a:off x="855130" y="4005064"/>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913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4EFF10-789B-4AB9-B907-7A8E2AE1B3E2}"/>
              </a:ext>
            </a:extLst>
          </p:cNvPr>
          <p:cNvSpPr>
            <a:spLocks noGrp="1"/>
          </p:cNvSpPr>
          <p:nvPr>
            <p:ph type="title"/>
          </p:nvPr>
        </p:nvSpPr>
        <p:spPr/>
        <p:txBody>
          <a:bodyPr>
            <a:normAutofit/>
          </a:bodyPr>
          <a:lstStyle/>
          <a:p>
            <a:pPr algn="l"/>
            <a:r>
              <a:rPr lang="nl-BE" sz="2800">
                <a:solidFill>
                  <a:srgbClr val="00B050"/>
                </a:solidFill>
              </a:rPr>
              <a:t>1.4	kandidaatstelling voor aanstelling van   	doorlopende duur</a:t>
            </a:r>
          </a:p>
        </p:txBody>
      </p:sp>
      <p:sp>
        <p:nvSpPr>
          <p:cNvPr id="3" name="Tijdelijke aanduiding voor inhoud 2">
            <a:extLst>
              <a:ext uri="{FF2B5EF4-FFF2-40B4-BE49-F238E27FC236}">
                <a16:creationId xmlns:a16="http://schemas.microsoft.com/office/drawing/2014/main" id="{CE1400F0-0677-4CA5-862C-E287DDA0192B}"/>
              </a:ext>
            </a:extLst>
          </p:cNvPr>
          <p:cNvSpPr>
            <a:spLocks noGrp="1"/>
          </p:cNvSpPr>
          <p:nvPr>
            <p:ph idx="1"/>
          </p:nvPr>
        </p:nvSpPr>
        <p:spPr/>
        <p:txBody>
          <a:bodyPr>
            <a:normAutofit fontScale="92500"/>
          </a:bodyPr>
          <a:lstStyle/>
          <a:p>
            <a:pPr marL="0" indent="0">
              <a:buNone/>
            </a:pPr>
            <a:r>
              <a:rPr lang="nl-BE"/>
              <a:t>Kandidaatstelling voor doorlopende duur bij het schoolbestuur waarvan 1 school nog niet tot een SG behoorde, telt als kandidaatstelling voor alle scholen van de SG waar de school instapt. </a:t>
            </a:r>
          </a:p>
          <a:p>
            <a:pPr marL="0" indent="0">
              <a:buNone/>
            </a:pPr>
            <a:endParaRPr lang="nl-BE"/>
          </a:p>
          <a:p>
            <a:pPr marL="0" indent="0">
              <a:buNone/>
            </a:pPr>
            <a:r>
              <a:rPr lang="nl-BE"/>
              <a:t>Maar: enkel rechtsgeldig als het personeelslid ook de nodige dienstanciënniteit in aanmerking kan nemen in de SG.</a:t>
            </a:r>
          </a:p>
        </p:txBody>
      </p:sp>
      <p:sp>
        <p:nvSpPr>
          <p:cNvPr id="4" name="Tijdelijke aanduiding voor datum 3">
            <a:extLst>
              <a:ext uri="{FF2B5EF4-FFF2-40B4-BE49-F238E27FC236}">
                <a16:creationId xmlns:a16="http://schemas.microsoft.com/office/drawing/2014/main" id="{FC9B559A-ABD5-40F8-BC2B-28B76DFE416E}"/>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45D6144-1009-4D3B-86E2-93B25F1ACFF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0129870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290EBD-3225-42E2-937E-D2E60AB69021}"/>
              </a:ext>
            </a:extLst>
          </p:cNvPr>
          <p:cNvSpPr>
            <a:spLocks noGrp="1"/>
          </p:cNvSpPr>
          <p:nvPr>
            <p:ph type="title"/>
          </p:nvPr>
        </p:nvSpPr>
        <p:spPr>
          <a:xfrm>
            <a:off x="457200" y="274638"/>
            <a:ext cx="8229600" cy="962366"/>
          </a:xfrm>
        </p:spPr>
        <p:txBody>
          <a:bodyPr>
            <a:normAutofit/>
          </a:bodyPr>
          <a:lstStyle/>
          <a:p>
            <a:pPr algn="l"/>
            <a:r>
              <a:rPr lang="nl-BE" sz="2800">
                <a:solidFill>
                  <a:srgbClr val="00B050"/>
                </a:solidFill>
              </a:rPr>
              <a:t>1.5 Reaffectatie en wedertewerkstelling</a:t>
            </a:r>
          </a:p>
        </p:txBody>
      </p:sp>
      <p:sp>
        <p:nvSpPr>
          <p:cNvPr id="3" name="Tijdelijke aanduiding voor inhoud 2">
            <a:extLst>
              <a:ext uri="{FF2B5EF4-FFF2-40B4-BE49-F238E27FC236}">
                <a16:creationId xmlns:a16="http://schemas.microsoft.com/office/drawing/2014/main" id="{FACD9D2B-E8DC-4D26-B356-3ABBDF2E9B86}"/>
              </a:ext>
            </a:extLst>
          </p:cNvPr>
          <p:cNvSpPr>
            <a:spLocks noGrp="1"/>
          </p:cNvSpPr>
          <p:nvPr>
            <p:ph idx="1"/>
          </p:nvPr>
        </p:nvSpPr>
        <p:spPr/>
        <p:txBody>
          <a:bodyPr/>
          <a:lstStyle/>
          <a:p>
            <a:pPr marL="0" indent="0">
              <a:buNone/>
            </a:pPr>
            <a:r>
              <a:rPr lang="nl-BE"/>
              <a:t>Als een school voor de eerste keer toetreedt tot een SG, dan zijn de verplichtingen i.v.m. reaffectatie en wedertewerkstelling vanaf dan bepaald door de grenzen van de SG.</a:t>
            </a:r>
          </a:p>
          <a:p>
            <a:pPr marL="0" indent="0">
              <a:buNone/>
            </a:pPr>
            <a:endParaRPr lang="nl-BE"/>
          </a:p>
        </p:txBody>
      </p:sp>
      <p:sp>
        <p:nvSpPr>
          <p:cNvPr id="4" name="Tijdelijke aanduiding voor datum 3">
            <a:extLst>
              <a:ext uri="{FF2B5EF4-FFF2-40B4-BE49-F238E27FC236}">
                <a16:creationId xmlns:a16="http://schemas.microsoft.com/office/drawing/2014/main" id="{EB4889FF-E8A6-427B-9EE5-B008842F6BF8}"/>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795CF1-A3A7-44AA-BFDE-D4DA220438B1}"/>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7855625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F9F7B8A6-8CEE-4DC4-AB60-7D72A74543F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00581" y="99468"/>
            <a:ext cx="2143125" cy="1057275"/>
          </a:xfrm>
          <a:prstGeom prst="rect">
            <a:avLst/>
          </a:prstGeom>
        </p:spPr>
      </p:pic>
    </p:spTree>
    <p:extLst>
      <p:ext uri="{BB962C8B-B14F-4D97-AF65-F5344CB8AC3E}">
        <p14:creationId xmlns:p14="http://schemas.microsoft.com/office/powerpoint/2010/main" val="6807763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6170714"/>
          </a:xfrm>
        </p:spPr>
        <p:txBody>
          <a:bodyPr>
            <a:normAutofit fontScale="85000" lnSpcReduction="10000"/>
          </a:bodyPr>
          <a:lstStyle/>
          <a:p>
            <a:pPr marL="0" indent="0">
              <a:buNone/>
            </a:pPr>
            <a:r>
              <a:rPr lang="nl-BE" sz="3800" b="1">
                <a:solidFill>
                  <a:srgbClr val="FF6600"/>
                </a:solidFill>
              </a:rPr>
              <a:t>Let op!</a:t>
            </a:r>
          </a:p>
          <a:p>
            <a:pPr marL="0" indent="0">
              <a:buNone/>
            </a:pPr>
            <a:endParaRPr lang="nl-BE"/>
          </a:p>
          <a:p>
            <a:pPr marL="0" indent="0">
              <a:buNone/>
            </a:pPr>
            <a:r>
              <a:rPr lang="nl-BE"/>
              <a:t>Reaffectatie en WTW zijn bestendig.</a:t>
            </a:r>
          </a:p>
          <a:p>
            <a:pPr marL="0" indent="0">
              <a:buNone/>
            </a:pPr>
            <a:r>
              <a:rPr lang="nl-BE"/>
              <a:t>De toetreding tot een SG stelt geen einde aan de R/W die een personeelslid reeds eerder had.</a:t>
            </a:r>
          </a:p>
          <a:p>
            <a:pPr marL="0" indent="0">
              <a:buNone/>
            </a:pPr>
            <a:endParaRPr lang="nl-BE"/>
          </a:p>
          <a:p>
            <a:pPr marL="0" indent="0">
              <a:buNone/>
            </a:pPr>
            <a:r>
              <a:rPr lang="nl-BE"/>
              <a:t>Bij twijfel zeker contact nemen met de school waar het personeelslid een R/W werd toegewezen door de Vlaamse Reaffectatiecommissie.</a:t>
            </a:r>
          </a:p>
          <a:p>
            <a:pPr marL="0" indent="0">
              <a:buNone/>
            </a:pPr>
            <a:endParaRPr lang="nl-BE"/>
          </a:p>
          <a:p>
            <a:pPr marL="0" indent="0">
              <a:buNone/>
            </a:pPr>
            <a:r>
              <a:rPr lang="nl-BE"/>
              <a:t>Een R/W in een niet-organieke betrekking is geen grond om een nieuwe toewijzing te weigeren.</a:t>
            </a:r>
          </a:p>
          <a:p>
            <a:pPr marL="0" indent="0">
              <a:buNone/>
            </a:pPr>
            <a:r>
              <a:rPr lang="nl-BE"/>
              <a:t>Een vacante betrekking in hetzelfde ambt bij het eigen SB en binnen de nieuwe SG is verplicht.</a:t>
            </a:r>
          </a:p>
          <a:p>
            <a:pPr marL="0" indent="0">
              <a:buNone/>
            </a:pPr>
            <a:endParaRPr lang="nl-BE"/>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B27B1593-7CC6-4563-AACC-3326E08AB1F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44342" y="0"/>
            <a:ext cx="2569029" cy="1445079"/>
          </a:xfrm>
          <a:prstGeom prst="rect">
            <a:avLst/>
          </a:prstGeom>
        </p:spPr>
      </p:pic>
    </p:spTree>
    <p:extLst>
      <p:ext uri="{BB962C8B-B14F-4D97-AF65-F5344CB8AC3E}">
        <p14:creationId xmlns:p14="http://schemas.microsoft.com/office/powerpoint/2010/main" val="18518863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D3DAC-B2CC-40E8-A2E5-670340034F38}"/>
              </a:ext>
            </a:extLst>
          </p:cNvPr>
          <p:cNvSpPr>
            <a:spLocks noGrp="1"/>
          </p:cNvSpPr>
          <p:nvPr>
            <p:ph type="title"/>
          </p:nvPr>
        </p:nvSpPr>
        <p:spPr/>
        <p:txBody>
          <a:bodyPr>
            <a:noAutofit/>
          </a:bodyPr>
          <a:lstStyle/>
          <a:p>
            <a:pPr algn="l"/>
            <a:r>
              <a:rPr lang="nl-BE" sz="3000">
                <a:solidFill>
                  <a:srgbClr val="FF0000"/>
                </a:solidFill>
              </a:rPr>
              <a:t>2. Een school die voorheen tot een SG behoorde, treedt toe tot een andere SG.</a:t>
            </a: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3B10F79D-4EBB-41C3-A6FB-0C703C607B85}"/>
              </a:ext>
            </a:extLst>
          </p:cNvPr>
          <p:cNvSpPr txBox="1"/>
          <p:nvPr/>
        </p:nvSpPr>
        <p:spPr>
          <a:xfrm>
            <a:off x="539552" y="1449556"/>
            <a:ext cx="7786431" cy="369332"/>
          </a:xfrm>
          <a:prstGeom prst="rect">
            <a:avLst/>
          </a:prstGeom>
          <a:noFill/>
        </p:spPr>
        <p:txBody>
          <a:bodyPr wrap="square" rtlCol="0">
            <a:spAutoFit/>
          </a:bodyPr>
          <a:lstStyle/>
          <a:p>
            <a:r>
              <a:rPr lang="nl-BE">
                <a:latin typeface="Trebuchet MS" panose="020B0603020202020204" pitchFamily="34" charset="0"/>
              </a:rPr>
              <a:t>Gevolgen voor het personeel zijn vastgelegd in art. 74ter § 2 van het DRP</a:t>
            </a:r>
          </a:p>
        </p:txBody>
      </p:sp>
      <p:sp>
        <p:nvSpPr>
          <p:cNvPr id="7" name="Ovaal 5">
            <a:extLst>
              <a:ext uri="{FF2B5EF4-FFF2-40B4-BE49-F238E27FC236}">
                <a16:creationId xmlns:a16="http://schemas.microsoft.com/office/drawing/2014/main" id="{96849DDC-F969-4423-BB2C-D0708E57BBAF}"/>
              </a:ext>
            </a:extLst>
          </p:cNvPr>
          <p:cNvSpPr/>
          <p:nvPr/>
        </p:nvSpPr>
        <p:spPr>
          <a:xfrm>
            <a:off x="831560" y="259545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6">
            <a:extLst>
              <a:ext uri="{FF2B5EF4-FFF2-40B4-BE49-F238E27FC236}">
                <a16:creationId xmlns:a16="http://schemas.microsoft.com/office/drawing/2014/main" id="{D3F779ED-8DEC-43DC-988F-10AF8250B725}"/>
              </a:ext>
            </a:extLst>
          </p:cNvPr>
          <p:cNvSpPr/>
          <p:nvPr/>
        </p:nvSpPr>
        <p:spPr>
          <a:xfrm>
            <a:off x="2869006" y="399961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9" name="Ovaal 7">
            <a:extLst>
              <a:ext uri="{FF2B5EF4-FFF2-40B4-BE49-F238E27FC236}">
                <a16:creationId xmlns:a16="http://schemas.microsoft.com/office/drawing/2014/main" id="{1A0CC4E1-CA62-45D4-BBDE-897C3D6F8DFA}"/>
              </a:ext>
            </a:extLst>
          </p:cNvPr>
          <p:cNvSpPr/>
          <p:nvPr/>
        </p:nvSpPr>
        <p:spPr>
          <a:xfrm>
            <a:off x="6714856" y="291507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1" name="Ovaal 8">
            <a:extLst>
              <a:ext uri="{FF2B5EF4-FFF2-40B4-BE49-F238E27FC236}">
                <a16:creationId xmlns:a16="http://schemas.microsoft.com/office/drawing/2014/main" id="{66DB8E47-08EE-4838-B3F0-A5DCDE539CEB}"/>
              </a:ext>
            </a:extLst>
          </p:cNvPr>
          <p:cNvSpPr/>
          <p:nvPr/>
        </p:nvSpPr>
        <p:spPr>
          <a:xfrm>
            <a:off x="5796136" y="399961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2" name="Tekstvak 12">
            <a:extLst>
              <a:ext uri="{FF2B5EF4-FFF2-40B4-BE49-F238E27FC236}">
                <a16:creationId xmlns:a16="http://schemas.microsoft.com/office/drawing/2014/main" id="{32DD238F-E1E2-4FB7-BAE1-7B3720436811}"/>
              </a:ext>
            </a:extLst>
          </p:cNvPr>
          <p:cNvSpPr txBox="1"/>
          <p:nvPr/>
        </p:nvSpPr>
        <p:spPr>
          <a:xfrm>
            <a:off x="580625" y="247734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3" name="Tekstvak 13">
            <a:extLst>
              <a:ext uri="{FF2B5EF4-FFF2-40B4-BE49-F238E27FC236}">
                <a16:creationId xmlns:a16="http://schemas.microsoft.com/office/drawing/2014/main" id="{3AD0275C-7B24-420F-862B-0016211E3556}"/>
              </a:ext>
            </a:extLst>
          </p:cNvPr>
          <p:cNvSpPr txBox="1"/>
          <p:nvPr/>
        </p:nvSpPr>
        <p:spPr>
          <a:xfrm>
            <a:off x="4978066" y="2477539"/>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4" name="Ovaal 15">
            <a:extLst>
              <a:ext uri="{FF2B5EF4-FFF2-40B4-BE49-F238E27FC236}">
                <a16:creationId xmlns:a16="http://schemas.microsoft.com/office/drawing/2014/main" id="{F008BD25-E695-46D4-8EBB-D80EC7C98263}"/>
              </a:ext>
            </a:extLst>
          </p:cNvPr>
          <p:cNvSpPr/>
          <p:nvPr/>
        </p:nvSpPr>
        <p:spPr>
          <a:xfrm>
            <a:off x="4978066" y="2595453"/>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Ovaal 16">
            <a:extLst>
              <a:ext uri="{FF2B5EF4-FFF2-40B4-BE49-F238E27FC236}">
                <a16:creationId xmlns:a16="http://schemas.microsoft.com/office/drawing/2014/main" id="{30D9BA23-F4D4-4D7A-8D37-770757D0FF07}"/>
              </a:ext>
            </a:extLst>
          </p:cNvPr>
          <p:cNvSpPr/>
          <p:nvPr/>
        </p:nvSpPr>
        <p:spPr>
          <a:xfrm>
            <a:off x="1910300" y="290565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Tree>
    <p:extLst>
      <p:ext uri="{BB962C8B-B14F-4D97-AF65-F5344CB8AC3E}">
        <p14:creationId xmlns:p14="http://schemas.microsoft.com/office/powerpoint/2010/main" val="313683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88889E-6 2.59259E-6 L 0.40921 0.03264 " pathEditMode="relative" rAng="0" ptsTypes="AA">
                                      <p:cBhvr>
                                        <p:cTn id="6" dur="2000" fill="hold"/>
                                        <p:tgtEl>
                                          <p:spTgt spid="15"/>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5"/>
                                        </p:tgtEl>
                                        <p:attrNameLst>
                                          <p:attrName>fillcolor</p:attrName>
                                        </p:attrNameLst>
                                      </p:cBhvr>
                                      <p:to>
                                        <a:srgbClr val="4F81BD"/>
                                      </p:to>
                                    </p:animClr>
                                    <p:set>
                                      <p:cBhvr>
                                        <p:cTn id="9" dur="2000" fill="hold"/>
                                        <p:tgtEl>
                                          <p:spTgt spid="15"/>
                                        </p:tgtEl>
                                        <p:attrNameLst>
                                          <p:attrName>fill.type</p:attrName>
                                        </p:attrNameLst>
                                      </p:cBhvr>
                                      <p:to>
                                        <p:strVal val="solid"/>
                                      </p:to>
                                    </p:set>
                                    <p:set>
                                      <p:cBhvr>
                                        <p:cTn id="10" dur="2000" fill="hold"/>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2.1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755576" y="1277343"/>
            <a:ext cx="8229600" cy="4929412"/>
          </a:xfrm>
        </p:spPr>
        <p:txBody>
          <a:bodyPr>
            <a:normAutofit fontScale="92500"/>
          </a:bodyPr>
          <a:lstStyle/>
          <a:p>
            <a:pPr marL="0" indent="0">
              <a:buNone/>
            </a:pPr>
            <a:r>
              <a:rPr lang="nl-BE" sz="2800"/>
              <a:t>Een PL presteerde diensten in een bepaald ambt (vak en specialiteit voor SO) in een school van een SG. Die school treedt nu toe tot een andere SG</a:t>
            </a:r>
          </a:p>
          <a:p>
            <a:pPr marL="0" indent="0">
              <a:buNone/>
            </a:pPr>
            <a:endParaRPr lang="nl-BE" sz="2800"/>
          </a:p>
          <a:p>
            <a:r>
              <a:rPr lang="nl-BE" sz="2800"/>
              <a:t>Diensten gepresteerd in de school die toetreedt tot de nieuwe SG komen in aanmerking in de nieuwe SG (niet de diensten die zouden gepresteerd zijn in de scholen die niet toetreden)</a:t>
            </a:r>
          </a:p>
          <a:p>
            <a:r>
              <a:rPr lang="nl-BE" sz="2800"/>
              <a:t>Diensten blijven in aanmerking komen in de vroegere SG</a:t>
            </a:r>
          </a:p>
          <a:p>
            <a:pPr marL="0" indent="0">
              <a:buNone/>
            </a:pPr>
            <a:endParaRPr lang="nl-BE" sz="24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9806895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pic>
        <p:nvPicPr>
          <p:cNvPr id="7" name="Tijdelijke aanduiding voor inhoud 6" descr="Afbeelding met binnen, sport, vloer, muur&#10;&#10;Beschrijving is gegenereerd met zeer hoge betrouwbaarheid">
            <a:extLst>
              <a:ext uri="{FF2B5EF4-FFF2-40B4-BE49-F238E27FC236}">
                <a16:creationId xmlns:a16="http://schemas.microsoft.com/office/drawing/2014/main" id="{CA10828C-7927-4BAA-B032-4A307EB48B0A}"/>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971600" y="980728"/>
            <a:ext cx="1487792" cy="1117899"/>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98DEE96D-BF52-4EA8-B1F2-EE2B495EF75A}"/>
              </a:ext>
            </a:extLst>
          </p:cNvPr>
          <p:cNvSpPr txBox="1"/>
          <p:nvPr/>
        </p:nvSpPr>
        <p:spPr>
          <a:xfrm>
            <a:off x="2980470" y="1337381"/>
            <a:ext cx="4906888" cy="1200329"/>
          </a:xfrm>
          <a:prstGeom prst="rect">
            <a:avLst/>
          </a:prstGeom>
          <a:noFill/>
        </p:spPr>
        <p:txBody>
          <a:bodyPr wrap="square" rtlCol="0">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9" name="Tekstvak 8">
            <a:extLst>
              <a:ext uri="{FF2B5EF4-FFF2-40B4-BE49-F238E27FC236}">
                <a16:creationId xmlns:a16="http://schemas.microsoft.com/office/drawing/2014/main" id="{C5B08701-AFE9-46E6-9B27-E11A2B4A9544}"/>
              </a:ext>
            </a:extLst>
          </p:cNvPr>
          <p:cNvSpPr txBox="1"/>
          <p:nvPr/>
        </p:nvSpPr>
        <p:spPr>
          <a:xfrm>
            <a:off x="1108312" y="2643930"/>
            <a:ext cx="7352120" cy="1477328"/>
          </a:xfrm>
          <a:prstGeom prst="rect">
            <a:avLst/>
          </a:prstGeom>
          <a:noFill/>
        </p:spPr>
        <p:txBody>
          <a:bodyPr wrap="square" rtlCol="0">
            <a:spAutoFit/>
          </a:bodyPr>
          <a:lstStyle/>
          <a:p>
            <a:pPr marL="285750" indent="-285750">
              <a:buFont typeface="Arial" panose="020B0604020202020204" pitchFamily="34" charset="0"/>
              <a:buChar char="•"/>
            </a:pPr>
            <a:r>
              <a:rPr lang="nl-BE" dirty="0">
                <a:latin typeface="Trebuchet MS" panose="020B0603020202020204" pitchFamily="34" charset="0"/>
              </a:rPr>
              <a:t>School 1 treedt toe tot SG </a:t>
            </a:r>
            <a:r>
              <a:rPr lang="nl-BE" dirty="0" err="1">
                <a:latin typeface="Trebuchet MS" panose="020B0603020202020204" pitchFamily="34" charset="0"/>
              </a:rPr>
              <a:t>z</a:t>
            </a:r>
            <a:endParaRPr lang="nl-BE" dirty="0">
              <a:latin typeface="Trebuchet MS" panose="020B0603020202020204" pitchFamily="34" charset="0"/>
            </a:endParaRPr>
          </a:p>
          <a:p>
            <a:r>
              <a:rPr lang="nl-BE" dirty="0">
                <a:latin typeface="Trebuchet MS" panose="020B0603020202020204" pitchFamily="34" charset="0"/>
              </a:rPr>
              <a:t>	In SG </a:t>
            </a:r>
            <a:r>
              <a:rPr lang="nl-BE" dirty="0" err="1">
                <a:latin typeface="Trebuchet MS" panose="020B0603020202020204" pitchFamily="34" charset="0"/>
              </a:rPr>
              <a:t>z</a:t>
            </a:r>
            <a:r>
              <a:rPr lang="nl-BE" dirty="0">
                <a:latin typeface="Trebuchet MS" panose="020B0603020202020204" pitchFamily="34" charset="0"/>
              </a:rPr>
              <a:t> kan Nathalie nu al 404 dagen in aanmerking nemen 	voor het recht op TADD. De 105 dagen opgebouwd in school 	2 tellen niet mee.</a:t>
            </a:r>
          </a:p>
          <a:p>
            <a:r>
              <a:rPr lang="nl-BE" dirty="0">
                <a:latin typeface="Trebuchet MS" panose="020B0603020202020204" pitchFamily="34" charset="0"/>
              </a:rPr>
              <a:t>	In SG y blijven de 454 dagen behouden.</a:t>
            </a:r>
          </a:p>
        </p:txBody>
      </p:sp>
      <p:cxnSp>
        <p:nvCxnSpPr>
          <p:cNvPr id="11" name="Rechte verbindingslijn met pijl 10">
            <a:extLst>
              <a:ext uri="{FF2B5EF4-FFF2-40B4-BE49-F238E27FC236}">
                <a16:creationId xmlns:a16="http://schemas.microsoft.com/office/drawing/2014/main" id="{18DD2EC0-75D6-4DB1-BE41-08DFDE171AB2}"/>
              </a:ext>
            </a:extLst>
          </p:cNvPr>
          <p:cNvCxnSpPr/>
          <p:nvPr/>
        </p:nvCxnSpPr>
        <p:spPr>
          <a:xfrm>
            <a:off x="1532834" y="3140968"/>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2DF216BE-4932-4066-857B-9140984FBF66}"/>
              </a:ext>
            </a:extLst>
          </p:cNvPr>
          <p:cNvCxnSpPr/>
          <p:nvPr/>
        </p:nvCxnSpPr>
        <p:spPr>
          <a:xfrm>
            <a:off x="1532834" y="393305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59304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F402CED2-724D-4726-861C-ADCE25DBA611}"/>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FE05F0C6-C709-4869-815A-90CD781C27E7}"/>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96849DDC-F969-4423-BB2C-D0708E57BBAF}"/>
              </a:ext>
            </a:extLst>
          </p:cNvPr>
          <p:cNvSpPr/>
          <p:nvPr/>
        </p:nvSpPr>
        <p:spPr>
          <a:xfrm>
            <a:off x="831560" y="259545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D3F779ED-8DEC-43DC-988F-10AF8250B725}"/>
              </a:ext>
            </a:extLst>
          </p:cNvPr>
          <p:cNvSpPr/>
          <p:nvPr/>
        </p:nvSpPr>
        <p:spPr>
          <a:xfrm>
            <a:off x="2869006" y="399961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8" name="Ovaal 7">
            <a:extLst>
              <a:ext uri="{FF2B5EF4-FFF2-40B4-BE49-F238E27FC236}">
                <a16:creationId xmlns:a16="http://schemas.microsoft.com/office/drawing/2014/main" id="{1A0CC4E1-CA62-45D4-BBDE-897C3D6F8DFA}"/>
              </a:ext>
            </a:extLst>
          </p:cNvPr>
          <p:cNvSpPr/>
          <p:nvPr/>
        </p:nvSpPr>
        <p:spPr>
          <a:xfrm>
            <a:off x="6714856" y="291507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9" name="Ovaal 8">
            <a:extLst>
              <a:ext uri="{FF2B5EF4-FFF2-40B4-BE49-F238E27FC236}">
                <a16:creationId xmlns:a16="http://schemas.microsoft.com/office/drawing/2014/main" id="{66DB8E47-08EE-4838-B3F0-A5DCDE539CEB}"/>
              </a:ext>
            </a:extLst>
          </p:cNvPr>
          <p:cNvSpPr/>
          <p:nvPr/>
        </p:nvSpPr>
        <p:spPr>
          <a:xfrm>
            <a:off x="5796136" y="399961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2" name="Rechthoek 11">
            <a:extLst>
              <a:ext uri="{FF2B5EF4-FFF2-40B4-BE49-F238E27FC236}">
                <a16:creationId xmlns:a16="http://schemas.microsoft.com/office/drawing/2014/main" id="{F79EB7A5-B455-4618-BB50-C4F1E07DBBB8}"/>
              </a:ext>
            </a:extLst>
          </p:cNvPr>
          <p:cNvSpPr/>
          <p:nvPr/>
        </p:nvSpPr>
        <p:spPr>
          <a:xfrm>
            <a:off x="583006" y="43439"/>
            <a:ext cx="4572000" cy="1477328"/>
          </a:xfrm>
          <a:prstGeom prst="rect">
            <a:avLst/>
          </a:prstGeom>
        </p:spPr>
        <p:txBody>
          <a:bodyPr>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13" name="Tekstvak 12">
            <a:extLst>
              <a:ext uri="{FF2B5EF4-FFF2-40B4-BE49-F238E27FC236}">
                <a16:creationId xmlns:a16="http://schemas.microsoft.com/office/drawing/2014/main" id="{32DD238F-E1E2-4FB7-BAE1-7B3720436811}"/>
              </a:ext>
            </a:extLst>
          </p:cNvPr>
          <p:cNvSpPr txBox="1"/>
          <p:nvPr/>
        </p:nvSpPr>
        <p:spPr>
          <a:xfrm>
            <a:off x="580625" y="247734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4" name="Tekstvak 13">
            <a:extLst>
              <a:ext uri="{FF2B5EF4-FFF2-40B4-BE49-F238E27FC236}">
                <a16:creationId xmlns:a16="http://schemas.microsoft.com/office/drawing/2014/main" id="{3AD0275C-7B24-420F-862B-0016211E3556}"/>
              </a:ext>
            </a:extLst>
          </p:cNvPr>
          <p:cNvSpPr txBox="1"/>
          <p:nvPr/>
        </p:nvSpPr>
        <p:spPr>
          <a:xfrm>
            <a:off x="4978066" y="2477539"/>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6" name="Ovaal 15">
            <a:extLst>
              <a:ext uri="{FF2B5EF4-FFF2-40B4-BE49-F238E27FC236}">
                <a16:creationId xmlns:a16="http://schemas.microsoft.com/office/drawing/2014/main" id="{F008BD25-E695-46D4-8EBB-D80EC7C98263}"/>
              </a:ext>
            </a:extLst>
          </p:cNvPr>
          <p:cNvSpPr/>
          <p:nvPr/>
        </p:nvSpPr>
        <p:spPr>
          <a:xfrm>
            <a:off x="4978066" y="2595453"/>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Ovaal 16">
            <a:extLst>
              <a:ext uri="{FF2B5EF4-FFF2-40B4-BE49-F238E27FC236}">
                <a16:creationId xmlns:a16="http://schemas.microsoft.com/office/drawing/2014/main" id="{30D9BA23-F4D4-4D7A-8D37-770757D0FF07}"/>
              </a:ext>
            </a:extLst>
          </p:cNvPr>
          <p:cNvSpPr/>
          <p:nvPr/>
        </p:nvSpPr>
        <p:spPr>
          <a:xfrm>
            <a:off x="1910300" y="290565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8" name="Tekstvak 17">
            <a:extLst>
              <a:ext uri="{FF2B5EF4-FFF2-40B4-BE49-F238E27FC236}">
                <a16:creationId xmlns:a16="http://schemas.microsoft.com/office/drawing/2014/main" id="{94613A25-D58C-4477-BE64-C3991C205B79}"/>
              </a:ext>
            </a:extLst>
          </p:cNvPr>
          <p:cNvSpPr txBox="1"/>
          <p:nvPr/>
        </p:nvSpPr>
        <p:spPr>
          <a:xfrm>
            <a:off x="1858630" y="5497606"/>
            <a:ext cx="1543499" cy="369332"/>
          </a:xfrm>
          <a:prstGeom prst="rect">
            <a:avLst/>
          </a:prstGeom>
          <a:noFill/>
        </p:spPr>
        <p:txBody>
          <a:bodyPr wrap="none" rtlCol="0">
            <a:spAutoFit/>
          </a:bodyPr>
          <a:lstStyle/>
          <a:p>
            <a:r>
              <a:rPr lang="nl-BE"/>
              <a:t>454 dagen DA</a:t>
            </a:r>
          </a:p>
        </p:txBody>
      </p:sp>
      <p:sp>
        <p:nvSpPr>
          <p:cNvPr id="20" name="Tekstvak 19">
            <a:extLst>
              <a:ext uri="{FF2B5EF4-FFF2-40B4-BE49-F238E27FC236}">
                <a16:creationId xmlns:a16="http://schemas.microsoft.com/office/drawing/2014/main" id="{D0E46EDB-C680-480D-B545-1DCFF4C3B4F8}"/>
              </a:ext>
            </a:extLst>
          </p:cNvPr>
          <p:cNvSpPr txBox="1"/>
          <p:nvPr/>
        </p:nvSpPr>
        <p:spPr>
          <a:xfrm>
            <a:off x="6031585" y="5497606"/>
            <a:ext cx="1490601" cy="369332"/>
          </a:xfrm>
          <a:prstGeom prst="rect">
            <a:avLst/>
          </a:prstGeom>
          <a:noFill/>
        </p:spPr>
        <p:txBody>
          <a:bodyPr wrap="none" rtlCol="0">
            <a:spAutoFit/>
          </a:bodyPr>
          <a:lstStyle/>
          <a:p>
            <a:r>
              <a:rPr lang="nl-BE"/>
              <a:t>404 dagen DA</a:t>
            </a:r>
          </a:p>
        </p:txBody>
      </p:sp>
      <p:pic>
        <p:nvPicPr>
          <p:cNvPr id="2" name="Tijdelijke aanduiding voor inhoud 6" descr="Afbeelding met binnen, sport, vloer, muur&#10;&#10;Beschrijving is gegenereerd met zeer hoge betrouwbaarheid">
            <a:extLst>
              <a:ext uri="{FF2B5EF4-FFF2-40B4-BE49-F238E27FC236}">
                <a16:creationId xmlns:a16="http://schemas.microsoft.com/office/drawing/2014/main" id="{D7617D0B-A323-4C04-AA1B-8C63B4EB6D22}"/>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6161826" y="405634"/>
            <a:ext cx="1487792" cy="1117899"/>
          </a:xfrm>
          <a:prstGeom prst="rect">
            <a:avLst/>
          </a:prstGeom>
          <a:ln>
            <a:noFill/>
          </a:ln>
          <a:effectLst>
            <a:softEdge rad="112500"/>
          </a:effectLst>
        </p:spPr>
      </p:pic>
    </p:spTree>
    <p:extLst>
      <p:ext uri="{BB962C8B-B14F-4D97-AF65-F5344CB8AC3E}">
        <p14:creationId xmlns:p14="http://schemas.microsoft.com/office/powerpoint/2010/main" val="2191372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88889E-6 2.59259E-6 L 0.40921 0.03264 " pathEditMode="relative" rAng="0" ptsTypes="AA">
                                      <p:cBhvr>
                                        <p:cTn id="6" dur="2000" fill="hold"/>
                                        <p:tgtEl>
                                          <p:spTgt spid="17"/>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7"/>
                                        </p:tgtEl>
                                        <p:attrNameLst>
                                          <p:attrName>fillcolor</p:attrName>
                                        </p:attrNameLst>
                                      </p:cBhvr>
                                      <p:to>
                                        <a:srgbClr val="4F81BD"/>
                                      </p:to>
                                    </p:animClr>
                                    <p:set>
                                      <p:cBhvr>
                                        <p:cTn id="9" dur="2000" fill="hold"/>
                                        <p:tgtEl>
                                          <p:spTgt spid="17"/>
                                        </p:tgtEl>
                                        <p:attrNameLst>
                                          <p:attrName>fill.type</p:attrName>
                                        </p:attrNameLst>
                                      </p:cBhvr>
                                      <p:to>
                                        <p:strVal val="solid"/>
                                      </p:to>
                                    </p:set>
                                    <p:set>
                                      <p:cBhvr>
                                        <p:cTn id="10" dur="2000" fill="hold"/>
                                        <p:tgtEl>
                                          <p:spTgt spid="17"/>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2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pic>
        <p:nvPicPr>
          <p:cNvPr id="7" name="Tijdelijke aanduiding voor inhoud 6" descr="Afbeelding met binnen, sport, vloer, muur&#10;&#10;Beschrijving is gegenereerd met zeer hoge betrouwbaarheid">
            <a:extLst>
              <a:ext uri="{FF2B5EF4-FFF2-40B4-BE49-F238E27FC236}">
                <a16:creationId xmlns:a16="http://schemas.microsoft.com/office/drawing/2014/main" id="{CA10828C-7927-4BAA-B032-4A307EB48B0A}"/>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971600" y="980728"/>
            <a:ext cx="1487792" cy="1117899"/>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98DEE96D-BF52-4EA8-B1F2-EE2B495EF75A}"/>
              </a:ext>
            </a:extLst>
          </p:cNvPr>
          <p:cNvSpPr txBox="1"/>
          <p:nvPr/>
        </p:nvSpPr>
        <p:spPr>
          <a:xfrm>
            <a:off x="2980470" y="1337381"/>
            <a:ext cx="4906888" cy="1200329"/>
          </a:xfrm>
          <a:prstGeom prst="rect">
            <a:avLst/>
          </a:prstGeom>
          <a:noFill/>
        </p:spPr>
        <p:txBody>
          <a:bodyPr wrap="square" rtlCol="0">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9" name="Tekstvak 8">
            <a:extLst>
              <a:ext uri="{FF2B5EF4-FFF2-40B4-BE49-F238E27FC236}">
                <a16:creationId xmlns:a16="http://schemas.microsoft.com/office/drawing/2014/main" id="{C5B08701-AFE9-46E6-9B27-E11A2B4A9544}"/>
              </a:ext>
            </a:extLst>
          </p:cNvPr>
          <p:cNvSpPr txBox="1"/>
          <p:nvPr/>
        </p:nvSpPr>
        <p:spPr>
          <a:xfrm>
            <a:off x="1108312" y="2643930"/>
            <a:ext cx="7352120" cy="1477328"/>
          </a:xfrm>
          <a:prstGeom prst="rect">
            <a:avLst/>
          </a:prstGeom>
          <a:noFill/>
        </p:spPr>
        <p:txBody>
          <a:bodyPr wrap="square" rtlCol="0">
            <a:spAutoFit/>
          </a:bodyPr>
          <a:lstStyle/>
          <a:p>
            <a:pPr marL="285750" indent="-285750">
              <a:buFont typeface="Arial" panose="020B0604020202020204" pitchFamily="34" charset="0"/>
              <a:buChar char="•"/>
            </a:pPr>
            <a:r>
              <a:rPr lang="nl-BE" dirty="0">
                <a:latin typeface="Trebuchet MS" panose="020B0603020202020204" pitchFamily="34" charset="0"/>
              </a:rPr>
              <a:t>School 1 treedt toe tot SG </a:t>
            </a:r>
            <a:r>
              <a:rPr lang="nl-BE" dirty="0" err="1">
                <a:latin typeface="Trebuchet MS" panose="020B0603020202020204" pitchFamily="34" charset="0"/>
              </a:rPr>
              <a:t>z</a:t>
            </a:r>
            <a:endParaRPr lang="nl-BE" dirty="0">
              <a:latin typeface="Trebuchet MS" panose="020B0603020202020204" pitchFamily="34" charset="0"/>
            </a:endParaRPr>
          </a:p>
          <a:p>
            <a:r>
              <a:rPr lang="nl-BE" dirty="0">
                <a:latin typeface="Trebuchet MS" panose="020B0603020202020204" pitchFamily="34" charset="0"/>
              </a:rPr>
              <a:t>	In SG </a:t>
            </a:r>
            <a:r>
              <a:rPr lang="nl-BE" dirty="0" err="1">
                <a:latin typeface="Trebuchet MS" panose="020B0603020202020204" pitchFamily="34" charset="0"/>
              </a:rPr>
              <a:t>z</a:t>
            </a:r>
            <a:r>
              <a:rPr lang="nl-BE" dirty="0">
                <a:latin typeface="Trebuchet MS" panose="020B0603020202020204" pitchFamily="34" charset="0"/>
              </a:rPr>
              <a:t> kan Nathalie nu al 404 dagen in aanmerking nemen 	voor het recht op TADD. De 105 dagen opgebouwd in school 	2 tellen niet mee.</a:t>
            </a:r>
          </a:p>
          <a:p>
            <a:r>
              <a:rPr lang="nl-BE" dirty="0">
                <a:latin typeface="Trebuchet MS" panose="020B0603020202020204" pitchFamily="34" charset="0"/>
              </a:rPr>
              <a:t>	In SG y blijven de 454 dagen behouden.</a:t>
            </a:r>
          </a:p>
        </p:txBody>
      </p:sp>
      <p:cxnSp>
        <p:nvCxnSpPr>
          <p:cNvPr id="11" name="Rechte verbindingslijn met pijl 10">
            <a:extLst>
              <a:ext uri="{FF2B5EF4-FFF2-40B4-BE49-F238E27FC236}">
                <a16:creationId xmlns:a16="http://schemas.microsoft.com/office/drawing/2014/main" id="{18DD2EC0-75D6-4DB1-BE41-08DFDE171AB2}"/>
              </a:ext>
            </a:extLst>
          </p:cNvPr>
          <p:cNvCxnSpPr/>
          <p:nvPr/>
        </p:nvCxnSpPr>
        <p:spPr>
          <a:xfrm>
            <a:off x="1532834" y="3140968"/>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2DF216BE-4932-4066-857B-9140984FBF66}"/>
              </a:ext>
            </a:extLst>
          </p:cNvPr>
          <p:cNvCxnSpPr/>
          <p:nvPr/>
        </p:nvCxnSpPr>
        <p:spPr>
          <a:xfrm>
            <a:off x="1532834" y="393305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26084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Autofit/>
          </a:bodyPr>
          <a:lstStyle/>
          <a:p>
            <a:pPr algn="l"/>
            <a:r>
              <a:rPr lang="nl-BE" sz="2800">
                <a:solidFill>
                  <a:srgbClr val="00B050"/>
                </a:solidFill>
              </a:rPr>
              <a:t>2.2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a:bodyPr>
          <a:lstStyle/>
          <a:p>
            <a:pPr marL="0" indent="0">
              <a:buNone/>
            </a:pPr>
            <a:r>
              <a:rPr lang="nl-BE" sz="2800"/>
              <a:t>Als een personeelslid in een school binnen een SG was aangesteld voor doorlopende duur in het schooljaar dat voorafgaat aan de toetreding van deze school tot een andere SG, dan</a:t>
            </a:r>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zowel in de vroegere SG als in de nieuwe SG</a:t>
            </a:r>
            <a:endParaRPr lang="nl-BE"/>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34248564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pic>
        <p:nvPicPr>
          <p:cNvPr id="11" name="Afbeelding 10" descr="Afbeelding met buiten, persoon, hek, man&#10;&#10;Beschrijving is gegenereerd met zeer hoge betrouwbaarheid">
            <a:extLst>
              <a:ext uri="{FF2B5EF4-FFF2-40B4-BE49-F238E27FC236}">
                <a16:creationId xmlns:a16="http://schemas.microsoft.com/office/drawing/2014/main" id="{D1A99D73-CD23-46C4-934A-F1E8C155A4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728" y="248816"/>
            <a:ext cx="2195736" cy="1463824"/>
          </a:xfrm>
          <a:prstGeom prst="rect">
            <a:avLst/>
          </a:prstGeom>
          <a:ln>
            <a:noFill/>
          </a:ln>
          <a:effectLst>
            <a:softEdge rad="112500"/>
          </a:effectLst>
        </p:spPr>
      </p:pic>
      <p:sp>
        <p:nvSpPr>
          <p:cNvPr id="12" name="Tekstvak 11">
            <a:extLst>
              <a:ext uri="{FF2B5EF4-FFF2-40B4-BE49-F238E27FC236}">
                <a16:creationId xmlns:a16="http://schemas.microsoft.com/office/drawing/2014/main" id="{578990C7-3FE4-4C0E-A1AE-1AFAECF8A731}"/>
              </a:ext>
            </a:extLst>
          </p:cNvPr>
          <p:cNvSpPr txBox="1"/>
          <p:nvPr/>
        </p:nvSpPr>
        <p:spPr>
          <a:xfrm>
            <a:off x="3231293" y="977352"/>
            <a:ext cx="4896544" cy="923330"/>
          </a:xfrm>
          <a:prstGeom prst="rect">
            <a:avLst/>
          </a:prstGeom>
          <a:noFill/>
        </p:spPr>
        <p:txBody>
          <a:bodyPr wrap="square" rtlCol="0">
            <a:spAutoFit/>
          </a:bodyPr>
          <a:lstStyle/>
          <a:p>
            <a:r>
              <a:rPr lang="nl-BE">
                <a:solidFill>
                  <a:srgbClr val="FF0000"/>
                </a:solidFill>
                <a:latin typeface="Trebuchet MS" panose="020B0603020202020204" pitchFamily="34" charset="0"/>
              </a:rPr>
              <a:t>Patrick:  opvoeder secundair onderwijs</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 in een vacante betrekking.</a:t>
            </a:r>
          </a:p>
        </p:txBody>
      </p:sp>
      <p:sp>
        <p:nvSpPr>
          <p:cNvPr id="10" name="Ovaal 9">
            <a:extLst>
              <a:ext uri="{FF2B5EF4-FFF2-40B4-BE49-F238E27FC236}">
                <a16:creationId xmlns:a16="http://schemas.microsoft.com/office/drawing/2014/main" id="{5AE8B4C7-FF7E-4367-8C6A-A06DAB1BA9B8}"/>
              </a:ext>
            </a:extLst>
          </p:cNvPr>
          <p:cNvSpPr/>
          <p:nvPr/>
        </p:nvSpPr>
        <p:spPr>
          <a:xfrm>
            <a:off x="741142" y="3246903"/>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Ovaal 13">
            <a:extLst>
              <a:ext uri="{FF2B5EF4-FFF2-40B4-BE49-F238E27FC236}">
                <a16:creationId xmlns:a16="http://schemas.microsoft.com/office/drawing/2014/main" id="{63CEAAE8-1D47-4922-854E-A07281CCA8C2}"/>
              </a:ext>
            </a:extLst>
          </p:cNvPr>
          <p:cNvSpPr/>
          <p:nvPr/>
        </p:nvSpPr>
        <p:spPr>
          <a:xfrm>
            <a:off x="2778588" y="465106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7" name="Ovaal 16">
            <a:extLst>
              <a:ext uri="{FF2B5EF4-FFF2-40B4-BE49-F238E27FC236}">
                <a16:creationId xmlns:a16="http://schemas.microsoft.com/office/drawing/2014/main" id="{0C04EDF1-B361-41AB-AF5D-0B30CEEF4951}"/>
              </a:ext>
            </a:extLst>
          </p:cNvPr>
          <p:cNvSpPr/>
          <p:nvPr/>
        </p:nvSpPr>
        <p:spPr>
          <a:xfrm>
            <a:off x="6624438" y="356652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8" name="Ovaal 17">
            <a:extLst>
              <a:ext uri="{FF2B5EF4-FFF2-40B4-BE49-F238E27FC236}">
                <a16:creationId xmlns:a16="http://schemas.microsoft.com/office/drawing/2014/main" id="{EAE64D24-D40A-4257-A35B-28F90A2B23B9}"/>
              </a:ext>
            </a:extLst>
          </p:cNvPr>
          <p:cNvSpPr/>
          <p:nvPr/>
        </p:nvSpPr>
        <p:spPr>
          <a:xfrm>
            <a:off x="5705718" y="46510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9" name="Tekstvak 18">
            <a:extLst>
              <a:ext uri="{FF2B5EF4-FFF2-40B4-BE49-F238E27FC236}">
                <a16:creationId xmlns:a16="http://schemas.microsoft.com/office/drawing/2014/main" id="{05881AA0-BA6D-4CA2-AB2D-A1A0DFADABB5}"/>
              </a:ext>
            </a:extLst>
          </p:cNvPr>
          <p:cNvSpPr txBox="1"/>
          <p:nvPr/>
        </p:nvSpPr>
        <p:spPr>
          <a:xfrm>
            <a:off x="490207" y="3128793"/>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20" name="Tekstvak 19">
            <a:extLst>
              <a:ext uri="{FF2B5EF4-FFF2-40B4-BE49-F238E27FC236}">
                <a16:creationId xmlns:a16="http://schemas.microsoft.com/office/drawing/2014/main" id="{67FDD441-737E-489A-9096-4021F5A69DFD}"/>
              </a:ext>
            </a:extLst>
          </p:cNvPr>
          <p:cNvSpPr txBox="1"/>
          <p:nvPr/>
        </p:nvSpPr>
        <p:spPr>
          <a:xfrm>
            <a:off x="4887648" y="3128988"/>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21" name="Ovaal 20">
            <a:extLst>
              <a:ext uri="{FF2B5EF4-FFF2-40B4-BE49-F238E27FC236}">
                <a16:creationId xmlns:a16="http://schemas.microsoft.com/office/drawing/2014/main" id="{C804C18C-8DB0-40F0-A6A9-26851EB825A4}"/>
              </a:ext>
            </a:extLst>
          </p:cNvPr>
          <p:cNvSpPr/>
          <p:nvPr/>
        </p:nvSpPr>
        <p:spPr>
          <a:xfrm>
            <a:off x="4887648" y="3246902"/>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2" name="Ovaal 21">
            <a:extLst>
              <a:ext uri="{FF2B5EF4-FFF2-40B4-BE49-F238E27FC236}">
                <a16:creationId xmlns:a16="http://schemas.microsoft.com/office/drawing/2014/main" id="{D809030F-843B-4906-8E30-A27877380DB4}"/>
              </a:ext>
            </a:extLst>
          </p:cNvPr>
          <p:cNvSpPr/>
          <p:nvPr/>
        </p:nvSpPr>
        <p:spPr>
          <a:xfrm>
            <a:off x="1819882" y="355710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3" name="Tekstvak 22">
            <a:extLst>
              <a:ext uri="{FF2B5EF4-FFF2-40B4-BE49-F238E27FC236}">
                <a16:creationId xmlns:a16="http://schemas.microsoft.com/office/drawing/2014/main" id="{94E8C2C6-A338-436C-8A3C-8CFEA790E17C}"/>
              </a:ext>
            </a:extLst>
          </p:cNvPr>
          <p:cNvSpPr txBox="1"/>
          <p:nvPr/>
        </p:nvSpPr>
        <p:spPr>
          <a:xfrm>
            <a:off x="1575596" y="5972456"/>
            <a:ext cx="1577548" cy="369332"/>
          </a:xfrm>
          <a:prstGeom prst="rect">
            <a:avLst/>
          </a:prstGeom>
          <a:noFill/>
        </p:spPr>
        <p:txBody>
          <a:bodyPr wrap="none" rtlCol="0">
            <a:spAutoFit/>
          </a:bodyPr>
          <a:lstStyle/>
          <a:p>
            <a:r>
              <a:rPr lang="nl-BE"/>
              <a:t>Recht op TADD</a:t>
            </a:r>
          </a:p>
        </p:txBody>
      </p:sp>
      <p:sp>
        <p:nvSpPr>
          <p:cNvPr id="24" name="Tekstvak 23">
            <a:extLst>
              <a:ext uri="{FF2B5EF4-FFF2-40B4-BE49-F238E27FC236}">
                <a16:creationId xmlns:a16="http://schemas.microsoft.com/office/drawing/2014/main" id="{4EDFB1A6-F080-4F68-B10D-8C58D8B5DDCF}"/>
              </a:ext>
            </a:extLst>
          </p:cNvPr>
          <p:cNvSpPr txBox="1"/>
          <p:nvPr/>
        </p:nvSpPr>
        <p:spPr>
          <a:xfrm>
            <a:off x="5835664" y="5969169"/>
            <a:ext cx="1577548" cy="369332"/>
          </a:xfrm>
          <a:prstGeom prst="rect">
            <a:avLst/>
          </a:prstGeom>
          <a:noFill/>
        </p:spPr>
        <p:txBody>
          <a:bodyPr wrap="none" rtlCol="0">
            <a:spAutoFit/>
          </a:bodyPr>
          <a:lstStyle/>
          <a:p>
            <a:r>
              <a:rPr lang="nl-BE"/>
              <a:t>Recht op TADD</a:t>
            </a:r>
          </a:p>
        </p:txBody>
      </p:sp>
    </p:spTree>
    <p:extLst>
      <p:ext uri="{BB962C8B-B14F-4D97-AF65-F5344CB8AC3E}">
        <p14:creationId xmlns:p14="http://schemas.microsoft.com/office/powerpoint/2010/main" val="152678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4.81481E-6 L 0.4092 0.03264 " pathEditMode="relative" rAng="0" ptsTypes="AA">
                                      <p:cBhvr>
                                        <p:cTn id="6" dur="2000" fill="hold"/>
                                        <p:tgtEl>
                                          <p:spTgt spid="22"/>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22"/>
                                        </p:tgtEl>
                                        <p:attrNameLst>
                                          <p:attrName>fillcolor</p:attrName>
                                        </p:attrNameLst>
                                      </p:cBhvr>
                                      <p:to>
                                        <a:srgbClr val="4F81BD"/>
                                      </p:to>
                                    </p:animClr>
                                    <p:set>
                                      <p:cBhvr>
                                        <p:cTn id="9" dur="2000" fill="hold"/>
                                        <p:tgtEl>
                                          <p:spTgt spid="22"/>
                                        </p:tgtEl>
                                        <p:attrNameLst>
                                          <p:attrName>fill.type</p:attrName>
                                        </p:attrNameLst>
                                      </p:cBhvr>
                                      <p:to>
                                        <p:strVal val="solid"/>
                                      </p:to>
                                    </p:set>
                                    <p:set>
                                      <p:cBhvr>
                                        <p:cTn id="10" dur="2000" fill="hold"/>
                                        <p:tgtEl>
                                          <p:spTgt spid="22"/>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pic>
        <p:nvPicPr>
          <p:cNvPr id="11" name="Afbeelding 10" descr="Afbeelding met buiten, persoon, hek, man&#10;&#10;Beschrijving is gegenereerd met zeer hoge betrouwbaarheid">
            <a:extLst>
              <a:ext uri="{FF2B5EF4-FFF2-40B4-BE49-F238E27FC236}">
                <a16:creationId xmlns:a16="http://schemas.microsoft.com/office/drawing/2014/main" id="{D1A99D73-CD23-46C4-934A-F1E8C155A4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728" y="248816"/>
            <a:ext cx="2195736" cy="1463824"/>
          </a:xfrm>
          <a:prstGeom prst="rect">
            <a:avLst/>
          </a:prstGeom>
          <a:ln>
            <a:noFill/>
          </a:ln>
          <a:effectLst>
            <a:softEdge rad="112500"/>
          </a:effectLst>
        </p:spPr>
      </p:pic>
      <p:sp>
        <p:nvSpPr>
          <p:cNvPr id="12" name="Tekstvak 11">
            <a:extLst>
              <a:ext uri="{FF2B5EF4-FFF2-40B4-BE49-F238E27FC236}">
                <a16:creationId xmlns:a16="http://schemas.microsoft.com/office/drawing/2014/main" id="{578990C7-3FE4-4C0E-A1AE-1AFAECF8A731}"/>
              </a:ext>
            </a:extLst>
          </p:cNvPr>
          <p:cNvSpPr txBox="1"/>
          <p:nvPr/>
        </p:nvSpPr>
        <p:spPr>
          <a:xfrm>
            <a:off x="3231293" y="977352"/>
            <a:ext cx="4896544" cy="923330"/>
          </a:xfrm>
          <a:prstGeom prst="rect">
            <a:avLst/>
          </a:prstGeom>
          <a:noFill/>
        </p:spPr>
        <p:txBody>
          <a:bodyPr wrap="square" rtlCol="0">
            <a:spAutoFit/>
          </a:bodyPr>
          <a:lstStyle/>
          <a:p>
            <a:r>
              <a:rPr lang="nl-BE">
                <a:solidFill>
                  <a:srgbClr val="FF0000"/>
                </a:solidFill>
                <a:latin typeface="Trebuchet MS" panose="020B0603020202020204" pitchFamily="34" charset="0"/>
              </a:rPr>
              <a:t>Patrick:  opvoeder secundair onderwijs</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 in een vacante betrekking.</a:t>
            </a:r>
          </a:p>
        </p:txBody>
      </p:sp>
      <p:sp>
        <p:nvSpPr>
          <p:cNvPr id="13" name="Tekstvak 12">
            <a:extLst>
              <a:ext uri="{FF2B5EF4-FFF2-40B4-BE49-F238E27FC236}">
                <a16:creationId xmlns:a16="http://schemas.microsoft.com/office/drawing/2014/main" id="{72C569DA-94B2-4553-94B6-AEFEE5A362DA}"/>
              </a:ext>
            </a:extLst>
          </p:cNvPr>
          <p:cNvSpPr txBox="1"/>
          <p:nvPr/>
        </p:nvSpPr>
        <p:spPr>
          <a:xfrm>
            <a:off x="1108312" y="2852936"/>
            <a:ext cx="6632040" cy="1477328"/>
          </a:xfrm>
          <a:prstGeom prst="rect">
            <a:avLst/>
          </a:prstGeom>
          <a:noFill/>
        </p:spPr>
        <p:txBody>
          <a:bodyPr wrap="square" rtlCol="0">
            <a:spAutoFit/>
          </a:bodyPr>
          <a:lstStyle/>
          <a:p>
            <a:pPr marL="285750" indent="-285750">
              <a:buFont typeface="Arial" panose="020B0604020202020204" pitchFamily="34" charset="0"/>
              <a:buChar char="•"/>
            </a:pPr>
            <a:r>
              <a:rPr lang="nl-BE">
                <a:latin typeface="Trebuchet MS" panose="020B0603020202020204" pitchFamily="34" charset="0"/>
              </a:rPr>
              <a:t>School 1 treedt toe tot SG </a:t>
            </a:r>
            <a:r>
              <a:rPr lang="nl-BE" err="1">
                <a:latin typeface="Trebuchet MS" panose="020B0603020202020204" pitchFamily="34" charset="0"/>
              </a:rPr>
              <a:t>z</a:t>
            </a:r>
            <a:endParaRPr lang="nl-BE">
              <a:latin typeface="Trebuchet MS" panose="020B0603020202020204" pitchFamily="34" charset="0"/>
            </a:endParaRPr>
          </a:p>
          <a:p>
            <a:r>
              <a:rPr lang="nl-BE">
                <a:latin typeface="Trebuchet MS" panose="020B0603020202020204" pitchFamily="34" charset="0"/>
              </a:rPr>
              <a:t>	Patrick behoudt aanstelling in school 1</a:t>
            </a:r>
          </a:p>
          <a:p>
            <a:r>
              <a:rPr lang="nl-BE">
                <a:latin typeface="Trebuchet MS" panose="020B0603020202020204" pitchFamily="34" charset="0"/>
              </a:rPr>
              <a:t>	Patrick heeft ook recht op TADD in alle scholen van 	SG y en SG </a:t>
            </a:r>
            <a:r>
              <a:rPr lang="nl-BE" err="1">
                <a:latin typeface="Trebuchet MS" panose="020B0603020202020204" pitchFamily="34" charset="0"/>
              </a:rPr>
              <a:t>z</a:t>
            </a:r>
            <a:endParaRPr lang="nl-BE">
              <a:latin typeface="Trebuchet MS" panose="020B0603020202020204" pitchFamily="34" charset="0"/>
            </a:endParaRPr>
          </a:p>
          <a:p>
            <a:endParaRPr lang="nl-BE">
              <a:latin typeface="Trebuchet MS" panose="020B0603020202020204" pitchFamily="34" charset="0"/>
            </a:endParaRPr>
          </a:p>
        </p:txBody>
      </p:sp>
      <p:cxnSp>
        <p:nvCxnSpPr>
          <p:cNvPr id="15" name="Rechte verbindingslijn met pijl 14">
            <a:extLst>
              <a:ext uri="{FF2B5EF4-FFF2-40B4-BE49-F238E27FC236}">
                <a16:creationId xmlns:a16="http://schemas.microsoft.com/office/drawing/2014/main" id="{42294189-B5C5-43C8-87D6-40054AFB9321}"/>
              </a:ext>
            </a:extLst>
          </p:cNvPr>
          <p:cNvCxnSpPr/>
          <p:nvPr/>
        </p:nvCxnSpPr>
        <p:spPr>
          <a:xfrm>
            <a:off x="1331640" y="328498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Rechte verbindingslijn met pijl 15">
            <a:extLst>
              <a:ext uri="{FF2B5EF4-FFF2-40B4-BE49-F238E27FC236}">
                <a16:creationId xmlns:a16="http://schemas.microsoft.com/office/drawing/2014/main" id="{150DF294-E6CD-43E6-B0A4-F41756907F1C}"/>
              </a:ext>
            </a:extLst>
          </p:cNvPr>
          <p:cNvCxnSpPr/>
          <p:nvPr/>
        </p:nvCxnSpPr>
        <p:spPr>
          <a:xfrm>
            <a:off x="1331640" y="3573016"/>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25148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2.3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a:bodyPr>
          <a:lstStyle/>
          <a:p>
            <a:r>
              <a:rPr lang="nl-BE" sz="2400"/>
              <a:t>Behoud van alle rechten en plichten verbonden aan de VB in de nieuwe SG</a:t>
            </a:r>
          </a:p>
          <a:p>
            <a:r>
              <a:rPr lang="nl-BE" sz="2400"/>
              <a:t>Voor deeltijds </a:t>
            </a:r>
            <a:r>
              <a:rPr lang="nl-BE" sz="2400" err="1"/>
              <a:t>vastbenoemden</a:t>
            </a:r>
            <a:r>
              <a:rPr lang="nl-BE" sz="2400"/>
              <a:t>:</a:t>
            </a:r>
          </a:p>
          <a:p>
            <a:pPr lvl="1"/>
            <a:r>
              <a:rPr lang="nl-BE" sz="2400"/>
              <a:t>Uitbreiding van vaste benoeming mits aanstelling van doorlopende duur van minstens 1 uur.</a:t>
            </a:r>
          </a:p>
          <a:p>
            <a:pPr lvl="1"/>
            <a:r>
              <a:rPr lang="nl-BE" sz="2400"/>
              <a:t>In de oorspronkelijke SG behoudt dit personeelslid de anciënniteit maar niet automatisch het recht op uitbreiding van vaste benoeming</a:t>
            </a:r>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4608062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5DCBF50-B068-476B-BCDC-1F77F59248D9}"/>
              </a:ext>
            </a:extLst>
          </p:cNvPr>
          <p:cNvSpPr txBox="1"/>
          <p:nvPr/>
        </p:nvSpPr>
        <p:spPr>
          <a:xfrm>
            <a:off x="4355976" y="980728"/>
            <a:ext cx="4176464" cy="923330"/>
          </a:xfrm>
          <a:prstGeom prst="rect">
            <a:avLst/>
          </a:prstGeom>
          <a:noFill/>
        </p:spPr>
        <p:txBody>
          <a:bodyPr wrap="square" rtlCol="0">
            <a:spAutoFit/>
          </a:bodyPr>
          <a:lstStyle/>
          <a:p>
            <a:r>
              <a:rPr lang="nl-BE">
                <a:solidFill>
                  <a:srgbClr val="FF0000"/>
                </a:solidFill>
                <a:latin typeface="Trebuchet MS" panose="020B0603020202020204" pitchFamily="34" charset="0"/>
              </a:rPr>
              <a:t>Thomas: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1(SG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a:t>
            </a:r>
          </a:p>
        </p:txBody>
      </p:sp>
      <p:pic>
        <p:nvPicPr>
          <p:cNvPr id="8" name="Afbeelding 7" descr="Afbeelding met binnen, plafond, persoon, muur&#10;&#10;Beschrijving is gegenereerd met zeer hoge betrouwbaarheid">
            <a:extLst>
              <a:ext uri="{FF2B5EF4-FFF2-40B4-BE49-F238E27FC236}">
                <a16:creationId xmlns:a16="http://schemas.microsoft.com/office/drawing/2014/main" id="{3760F28E-D378-4204-A759-648C89E2D9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830" y="384111"/>
            <a:ext cx="2133600" cy="1423416"/>
          </a:xfrm>
          <a:prstGeom prst="rect">
            <a:avLst/>
          </a:prstGeom>
          <a:ln>
            <a:noFill/>
          </a:ln>
          <a:effectLst>
            <a:softEdge rad="112500"/>
          </a:effectLst>
        </p:spPr>
      </p:pic>
      <p:sp>
        <p:nvSpPr>
          <p:cNvPr id="12" name="Ovaal 11">
            <a:extLst>
              <a:ext uri="{FF2B5EF4-FFF2-40B4-BE49-F238E27FC236}">
                <a16:creationId xmlns:a16="http://schemas.microsoft.com/office/drawing/2014/main" id="{8253704B-7DD0-4384-BD21-BEFA91AF825E}"/>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Ovaal 12">
            <a:extLst>
              <a:ext uri="{FF2B5EF4-FFF2-40B4-BE49-F238E27FC236}">
                <a16:creationId xmlns:a16="http://schemas.microsoft.com/office/drawing/2014/main" id="{9A655267-F91D-4161-804A-EAC223375242}"/>
              </a:ext>
            </a:extLst>
          </p:cNvPr>
          <p:cNvSpPr/>
          <p:nvPr/>
        </p:nvSpPr>
        <p:spPr>
          <a:xfrm>
            <a:off x="2825739" y="360902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4" name="Ovaal 13">
            <a:extLst>
              <a:ext uri="{FF2B5EF4-FFF2-40B4-BE49-F238E27FC236}">
                <a16:creationId xmlns:a16="http://schemas.microsoft.com/office/drawing/2014/main" id="{0D82C7BE-41F2-4D45-8E17-5FE66456B764}"/>
              </a:ext>
            </a:extLst>
          </p:cNvPr>
          <p:cNvSpPr/>
          <p:nvPr/>
        </p:nvSpPr>
        <p:spPr>
          <a:xfrm>
            <a:off x="6671589" y="2524483"/>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5" name="Ovaal 14">
            <a:extLst>
              <a:ext uri="{FF2B5EF4-FFF2-40B4-BE49-F238E27FC236}">
                <a16:creationId xmlns:a16="http://schemas.microsoft.com/office/drawing/2014/main" id="{20266D3C-897E-4CBF-A90B-B7E13CA6E5A5}"/>
              </a:ext>
            </a:extLst>
          </p:cNvPr>
          <p:cNvSpPr/>
          <p:nvPr/>
        </p:nvSpPr>
        <p:spPr>
          <a:xfrm>
            <a:off x="5752869" y="36090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6" name="Tekstvak 15">
            <a:extLst>
              <a:ext uri="{FF2B5EF4-FFF2-40B4-BE49-F238E27FC236}">
                <a16:creationId xmlns:a16="http://schemas.microsoft.com/office/drawing/2014/main" id="{67846AAD-BD38-4962-B63B-C74D1FB0F7F7}"/>
              </a:ext>
            </a:extLst>
          </p:cNvPr>
          <p:cNvSpPr txBox="1"/>
          <p:nvPr/>
        </p:nvSpPr>
        <p:spPr>
          <a:xfrm>
            <a:off x="537358" y="2086755"/>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7" name="Tekstvak 16">
            <a:extLst>
              <a:ext uri="{FF2B5EF4-FFF2-40B4-BE49-F238E27FC236}">
                <a16:creationId xmlns:a16="http://schemas.microsoft.com/office/drawing/2014/main" id="{A5D5C461-9203-46BC-BFA9-42F07421B640}"/>
              </a:ext>
            </a:extLst>
          </p:cNvPr>
          <p:cNvSpPr txBox="1"/>
          <p:nvPr/>
        </p:nvSpPr>
        <p:spPr>
          <a:xfrm>
            <a:off x="4934799" y="2086950"/>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8" name="Ovaal 17">
            <a:extLst>
              <a:ext uri="{FF2B5EF4-FFF2-40B4-BE49-F238E27FC236}">
                <a16:creationId xmlns:a16="http://schemas.microsoft.com/office/drawing/2014/main" id="{DE15870C-6190-488A-A076-486C9F50AFCA}"/>
              </a:ext>
            </a:extLst>
          </p:cNvPr>
          <p:cNvSpPr/>
          <p:nvPr/>
        </p:nvSpPr>
        <p:spPr>
          <a:xfrm>
            <a:off x="4934799" y="2204864"/>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Ovaal 18">
            <a:extLst>
              <a:ext uri="{FF2B5EF4-FFF2-40B4-BE49-F238E27FC236}">
                <a16:creationId xmlns:a16="http://schemas.microsoft.com/office/drawing/2014/main" id="{A018C512-E601-4EDB-9731-572D6CCA0E95}"/>
              </a:ext>
            </a:extLst>
          </p:cNvPr>
          <p:cNvSpPr/>
          <p:nvPr/>
        </p:nvSpPr>
        <p:spPr>
          <a:xfrm>
            <a:off x="1867033" y="2515063"/>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2" name="Tekstvak 21">
            <a:extLst>
              <a:ext uri="{FF2B5EF4-FFF2-40B4-BE49-F238E27FC236}">
                <a16:creationId xmlns:a16="http://schemas.microsoft.com/office/drawing/2014/main" id="{4BC6869C-0A63-4A4D-BBD2-855D3C214856}"/>
              </a:ext>
            </a:extLst>
          </p:cNvPr>
          <p:cNvSpPr txBox="1"/>
          <p:nvPr/>
        </p:nvSpPr>
        <p:spPr>
          <a:xfrm>
            <a:off x="5363715" y="4956523"/>
            <a:ext cx="2673732" cy="1200329"/>
          </a:xfrm>
          <a:prstGeom prst="rect">
            <a:avLst/>
          </a:prstGeom>
          <a:noFill/>
        </p:spPr>
        <p:txBody>
          <a:bodyPr wrap="square" rtlCol="0">
            <a:spAutoFit/>
          </a:bodyPr>
          <a:lstStyle/>
          <a:p>
            <a:pPr marL="285750" indent="-285750">
              <a:buFontTx/>
              <a:buChar char="-"/>
            </a:pPr>
            <a:r>
              <a:rPr lang="nl-BE"/>
              <a:t>Blijft DVB in S1</a:t>
            </a:r>
          </a:p>
          <a:p>
            <a:pPr marL="285750" indent="-285750">
              <a:buFontTx/>
              <a:buChar char="-"/>
            </a:pPr>
            <a:r>
              <a:rPr lang="nl-BE"/>
              <a:t>Recht op uitbreiding VB</a:t>
            </a:r>
          </a:p>
          <a:p>
            <a:pPr marL="285750" indent="-285750">
              <a:buFontTx/>
              <a:buChar char="-"/>
            </a:pPr>
            <a:r>
              <a:rPr lang="nl-BE"/>
              <a:t>Recht op TADD</a:t>
            </a:r>
          </a:p>
          <a:p>
            <a:endParaRPr lang="nl-BE"/>
          </a:p>
        </p:txBody>
      </p:sp>
      <p:sp>
        <p:nvSpPr>
          <p:cNvPr id="23" name="Tekstvak 22">
            <a:extLst>
              <a:ext uri="{FF2B5EF4-FFF2-40B4-BE49-F238E27FC236}">
                <a16:creationId xmlns:a16="http://schemas.microsoft.com/office/drawing/2014/main" id="{C8D21048-0E18-4601-9996-89226F7348E0}"/>
              </a:ext>
            </a:extLst>
          </p:cNvPr>
          <p:cNvSpPr txBox="1"/>
          <p:nvPr/>
        </p:nvSpPr>
        <p:spPr>
          <a:xfrm>
            <a:off x="1250247" y="5035615"/>
            <a:ext cx="2673732" cy="646331"/>
          </a:xfrm>
          <a:prstGeom prst="rect">
            <a:avLst/>
          </a:prstGeom>
          <a:noFill/>
        </p:spPr>
        <p:txBody>
          <a:bodyPr wrap="square" rtlCol="0">
            <a:spAutoFit/>
          </a:bodyPr>
          <a:lstStyle/>
          <a:p>
            <a:pPr marL="285750" indent="-285750">
              <a:buFontTx/>
              <a:buChar char="-"/>
            </a:pPr>
            <a:r>
              <a:rPr lang="nl-BE"/>
              <a:t>DA blijft behouden</a:t>
            </a:r>
          </a:p>
          <a:p>
            <a:endParaRPr lang="nl-BE"/>
          </a:p>
        </p:txBody>
      </p:sp>
    </p:spTree>
    <p:extLst>
      <p:ext uri="{BB962C8B-B14F-4D97-AF65-F5344CB8AC3E}">
        <p14:creationId xmlns:p14="http://schemas.microsoft.com/office/powerpoint/2010/main" val="61103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61111E-6 -2.96296E-6 L 0.4092 0.03264 " pathEditMode="relative" rAng="0" ptsTypes="AA">
                                      <p:cBhvr>
                                        <p:cTn id="6" dur="2000" fill="hold"/>
                                        <p:tgtEl>
                                          <p:spTgt spid="19"/>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9"/>
                                        </p:tgtEl>
                                        <p:attrNameLst>
                                          <p:attrName>fillcolor</p:attrName>
                                        </p:attrNameLst>
                                      </p:cBhvr>
                                      <p:to>
                                        <a:srgbClr val="4F81BD"/>
                                      </p:to>
                                    </p:animClr>
                                    <p:set>
                                      <p:cBhvr>
                                        <p:cTn id="9" dur="2000" fill="hold"/>
                                        <p:tgtEl>
                                          <p:spTgt spid="19"/>
                                        </p:tgtEl>
                                        <p:attrNameLst>
                                          <p:attrName>fill.type</p:attrName>
                                        </p:attrNameLst>
                                      </p:cBhvr>
                                      <p:to>
                                        <p:strVal val="solid"/>
                                      </p:to>
                                    </p:set>
                                    <p:set>
                                      <p:cBhvr>
                                        <p:cTn id="10" dur="2000" fill="hold"/>
                                        <p:tgtEl>
                                          <p:spTgt spid="19"/>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P spid="2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5DCBF50-B068-476B-BCDC-1F77F59248D9}"/>
              </a:ext>
            </a:extLst>
          </p:cNvPr>
          <p:cNvSpPr txBox="1"/>
          <p:nvPr/>
        </p:nvSpPr>
        <p:spPr>
          <a:xfrm>
            <a:off x="4355976" y="980728"/>
            <a:ext cx="4176464" cy="923330"/>
          </a:xfrm>
          <a:prstGeom prst="rect">
            <a:avLst/>
          </a:prstGeom>
          <a:noFill/>
        </p:spPr>
        <p:txBody>
          <a:bodyPr wrap="square" rtlCol="0">
            <a:spAutoFit/>
          </a:bodyPr>
          <a:lstStyle/>
          <a:p>
            <a:r>
              <a:rPr lang="nl-BE">
                <a:solidFill>
                  <a:srgbClr val="FF0000"/>
                </a:solidFill>
                <a:latin typeface="Trebuchet MS" panose="020B0603020202020204" pitchFamily="34" charset="0"/>
              </a:rPr>
              <a:t>Thomas: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1(SG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a:t>
            </a:r>
          </a:p>
        </p:txBody>
      </p:sp>
      <p:sp>
        <p:nvSpPr>
          <p:cNvPr id="6" name="Tekstvak 5">
            <a:extLst>
              <a:ext uri="{FF2B5EF4-FFF2-40B4-BE49-F238E27FC236}">
                <a16:creationId xmlns:a16="http://schemas.microsoft.com/office/drawing/2014/main" id="{AD6874B2-16FA-42F4-AA76-E4C963DC10D8}"/>
              </a:ext>
            </a:extLst>
          </p:cNvPr>
          <p:cNvSpPr txBox="1"/>
          <p:nvPr/>
        </p:nvSpPr>
        <p:spPr>
          <a:xfrm>
            <a:off x="796821" y="2090218"/>
            <a:ext cx="7859216" cy="2308324"/>
          </a:xfrm>
          <a:prstGeom prst="rect">
            <a:avLst/>
          </a:prstGeom>
          <a:noFill/>
        </p:spPr>
        <p:txBody>
          <a:bodyPr wrap="square" rtlCol="0">
            <a:spAutoFit/>
          </a:bodyPr>
          <a:lstStyle/>
          <a:p>
            <a:r>
              <a:rPr lang="nl-BE">
                <a:latin typeface="Trebuchet MS" panose="020B0603020202020204" pitchFamily="34" charset="0"/>
              </a:rPr>
              <a:t>School 1 treedt toe tot SG </a:t>
            </a:r>
            <a:r>
              <a:rPr lang="nl-BE" err="1">
                <a:latin typeface="Trebuchet MS" panose="020B0603020202020204" pitchFamily="34" charset="0"/>
              </a:rPr>
              <a:t>z</a:t>
            </a:r>
            <a:endParaRPr lang="nl-BE">
              <a:latin typeface="Trebuchet MS" panose="020B0603020202020204" pitchFamily="34" charset="0"/>
            </a:endParaRPr>
          </a:p>
          <a:p>
            <a:r>
              <a:rPr lang="nl-BE">
                <a:latin typeface="Trebuchet MS" panose="020B0603020202020204" pitchFamily="34" charset="0"/>
              </a:rPr>
              <a:t>	Thomas behoudt zijn VB in school 1 die nu tot SG </a:t>
            </a:r>
            <a:r>
              <a:rPr lang="nl-BE" err="1">
                <a:latin typeface="Trebuchet MS" panose="020B0603020202020204" pitchFamily="34" charset="0"/>
              </a:rPr>
              <a:t>z</a:t>
            </a:r>
            <a:r>
              <a:rPr lang="nl-BE">
                <a:latin typeface="Trebuchet MS" panose="020B0603020202020204" pitchFamily="34" charset="0"/>
              </a:rPr>
              <a:t> behoort</a:t>
            </a:r>
          </a:p>
          <a:p>
            <a:r>
              <a:rPr lang="nl-BE">
                <a:latin typeface="Trebuchet MS" panose="020B0603020202020204" pitchFamily="34" charset="0"/>
              </a:rPr>
              <a:t>	Dienstanciënniteit die Thomas opbouwde in school 1 blijft gelden 	in alle scholen van SG y. Echter heeft hij in deze SG geen 	voorrangsrecht meer voor uitbreiding van VB</a:t>
            </a:r>
          </a:p>
          <a:p>
            <a:r>
              <a:rPr lang="nl-BE">
                <a:latin typeface="Trebuchet MS" panose="020B0603020202020204" pitchFamily="34" charset="0"/>
              </a:rPr>
              <a:t>	Thomas behoudt zijn TADD in school 1 en heeft ook in alle 	scholen van SG </a:t>
            </a:r>
            <a:r>
              <a:rPr lang="nl-BE" err="1">
                <a:latin typeface="Trebuchet MS" panose="020B0603020202020204" pitchFamily="34" charset="0"/>
              </a:rPr>
              <a:t>z</a:t>
            </a:r>
            <a:r>
              <a:rPr lang="nl-BE">
                <a:latin typeface="Trebuchet MS" panose="020B0603020202020204" pitchFamily="34" charset="0"/>
              </a:rPr>
              <a:t> recht op TADD en recht op uitbreiding van VB</a:t>
            </a:r>
          </a:p>
          <a:p>
            <a:endParaRPr lang="nl-BE">
              <a:latin typeface="Trebuchet MS" panose="020B0603020202020204" pitchFamily="34" charset="0"/>
            </a:endParaRPr>
          </a:p>
        </p:txBody>
      </p:sp>
      <p:cxnSp>
        <p:nvCxnSpPr>
          <p:cNvPr id="9" name="Rechte verbindingslijn met pijl 8">
            <a:extLst>
              <a:ext uri="{FF2B5EF4-FFF2-40B4-BE49-F238E27FC236}">
                <a16:creationId xmlns:a16="http://schemas.microsoft.com/office/drawing/2014/main" id="{E0F7BBFB-83C9-48D8-9939-B28B0A084727}"/>
              </a:ext>
            </a:extLst>
          </p:cNvPr>
          <p:cNvCxnSpPr/>
          <p:nvPr/>
        </p:nvCxnSpPr>
        <p:spPr>
          <a:xfrm>
            <a:off x="892027" y="256490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629500D3-1D9F-43CA-9B63-D364FC2ED501}"/>
              </a:ext>
            </a:extLst>
          </p:cNvPr>
          <p:cNvCxnSpPr/>
          <p:nvPr/>
        </p:nvCxnSpPr>
        <p:spPr>
          <a:xfrm>
            <a:off x="873169" y="2852936"/>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C55307B6-1626-4287-ABD4-80FDD2575C5E}"/>
              </a:ext>
            </a:extLst>
          </p:cNvPr>
          <p:cNvCxnSpPr/>
          <p:nvPr/>
        </p:nvCxnSpPr>
        <p:spPr>
          <a:xfrm>
            <a:off x="892027" y="364502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binnen, plafond, persoon, muur&#10;&#10;Beschrijving is gegenereerd met zeer hoge betrouwbaarheid">
            <a:extLst>
              <a:ext uri="{FF2B5EF4-FFF2-40B4-BE49-F238E27FC236}">
                <a16:creationId xmlns:a16="http://schemas.microsoft.com/office/drawing/2014/main" id="{3760F28E-D378-4204-A759-648C89E2D9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830" y="384111"/>
            <a:ext cx="2133600" cy="1423416"/>
          </a:xfrm>
          <a:prstGeom prst="rect">
            <a:avLst/>
          </a:prstGeom>
          <a:ln>
            <a:noFill/>
          </a:ln>
          <a:effectLst>
            <a:softEdge rad="112500"/>
          </a:effectLst>
        </p:spPr>
      </p:pic>
    </p:spTree>
    <p:extLst>
      <p:ext uri="{BB962C8B-B14F-4D97-AF65-F5344CB8AC3E}">
        <p14:creationId xmlns:p14="http://schemas.microsoft.com/office/powerpoint/2010/main" val="301735514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7CACCD-31D9-4511-A05A-6CD6D74FFE8F}"/>
              </a:ext>
            </a:extLst>
          </p:cNvPr>
          <p:cNvSpPr>
            <a:spLocks noGrp="1"/>
          </p:cNvSpPr>
          <p:nvPr>
            <p:ph type="title"/>
          </p:nvPr>
        </p:nvSpPr>
        <p:spPr/>
        <p:txBody>
          <a:bodyPr>
            <a:normAutofit/>
          </a:bodyPr>
          <a:lstStyle/>
          <a:p>
            <a:pPr algn="l"/>
            <a:r>
              <a:rPr lang="nl-BE" sz="2800">
                <a:solidFill>
                  <a:srgbClr val="00B050"/>
                </a:solidFill>
              </a:rPr>
              <a:t>2.4	kandidaatstelling voor aanstelling voor 	doorlopende duur</a:t>
            </a:r>
          </a:p>
        </p:txBody>
      </p:sp>
      <p:sp>
        <p:nvSpPr>
          <p:cNvPr id="3" name="Tijdelijke aanduiding voor inhoud 2">
            <a:extLst>
              <a:ext uri="{FF2B5EF4-FFF2-40B4-BE49-F238E27FC236}">
                <a16:creationId xmlns:a16="http://schemas.microsoft.com/office/drawing/2014/main" id="{FE48B3BC-EF2A-4087-95DC-7C9F44ABAFDA}"/>
              </a:ext>
            </a:extLst>
          </p:cNvPr>
          <p:cNvSpPr>
            <a:spLocks noGrp="1"/>
          </p:cNvSpPr>
          <p:nvPr>
            <p:ph idx="1"/>
          </p:nvPr>
        </p:nvSpPr>
        <p:spPr/>
        <p:txBody>
          <a:bodyPr/>
          <a:lstStyle/>
          <a:p>
            <a:r>
              <a:rPr lang="nl-BE"/>
              <a:t>Kandidaatstelling geldt zowel in de vorige als in de nieuwe SG</a:t>
            </a:r>
          </a:p>
          <a:p>
            <a:r>
              <a:rPr lang="nl-BE"/>
              <a:t>Maar: enkel rechtsgeldig als het personeelslid ook de nodige dienstanciënniteit in aanmerking kan nemen in de SG.</a:t>
            </a:r>
          </a:p>
          <a:p>
            <a:pPr marL="0" indent="0">
              <a:buNone/>
            </a:pPr>
            <a:endParaRPr lang="nl-BE"/>
          </a:p>
        </p:txBody>
      </p:sp>
      <p:sp>
        <p:nvSpPr>
          <p:cNvPr id="4" name="Tijdelijke aanduiding voor datum 3">
            <a:extLst>
              <a:ext uri="{FF2B5EF4-FFF2-40B4-BE49-F238E27FC236}">
                <a16:creationId xmlns:a16="http://schemas.microsoft.com/office/drawing/2014/main" id="{BC2E04CF-118A-4B59-ADD3-7953D59B177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DFBF1DF3-500B-468A-91E3-A9B6C74AB5B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58565609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6D2810-AE80-4E89-8925-FA41BD654FA7}"/>
              </a:ext>
            </a:extLst>
          </p:cNvPr>
          <p:cNvSpPr>
            <a:spLocks noGrp="1"/>
          </p:cNvSpPr>
          <p:nvPr>
            <p:ph type="title"/>
          </p:nvPr>
        </p:nvSpPr>
        <p:spPr/>
        <p:txBody>
          <a:bodyPr/>
          <a:lstStyle/>
          <a:p>
            <a:r>
              <a:rPr lang="nl-BE"/>
              <a:t>voorbeeld</a:t>
            </a:r>
          </a:p>
        </p:txBody>
      </p:sp>
      <p:sp>
        <p:nvSpPr>
          <p:cNvPr id="7" name="Tijdelijke aanduiding voor inhoud 6">
            <a:extLst>
              <a:ext uri="{FF2B5EF4-FFF2-40B4-BE49-F238E27FC236}">
                <a16:creationId xmlns:a16="http://schemas.microsoft.com/office/drawing/2014/main" id="{ECFA8E7F-C572-4740-A477-B1EBE1ED7A1C}"/>
              </a:ext>
            </a:extLst>
          </p:cNvPr>
          <p:cNvSpPr>
            <a:spLocks noGrp="1"/>
          </p:cNvSpPr>
          <p:nvPr>
            <p:ph idx="1"/>
          </p:nvPr>
        </p:nvSpPr>
        <p:spPr>
          <a:xfrm>
            <a:off x="457200" y="1600201"/>
            <a:ext cx="8489852" cy="4525963"/>
          </a:xfrm>
        </p:spPr>
        <p:txBody>
          <a:bodyPr>
            <a:normAutofit/>
          </a:bodyPr>
          <a:lstStyle/>
          <a:p>
            <a:pPr marL="0" indent="0">
              <a:buNone/>
            </a:pPr>
            <a:r>
              <a:rPr lang="nl-BE" dirty="0"/>
              <a:t>SG A bestaat uit de scholen 1,2,3 en 4</a:t>
            </a:r>
          </a:p>
          <a:p>
            <a:pPr marL="0" indent="0">
              <a:buNone/>
            </a:pPr>
            <a:r>
              <a:rPr lang="nl-BE" dirty="0"/>
              <a:t>SG B bestaat uit de scholen 5,6 en 7</a:t>
            </a:r>
          </a:p>
          <a:p>
            <a:pPr marL="0" indent="0">
              <a:buNone/>
            </a:pPr>
            <a:r>
              <a:rPr lang="nl-BE" dirty="0"/>
              <a:t>School 4 stapt uit SG A en treedt toe tot SG B</a:t>
            </a:r>
          </a:p>
          <a:p>
            <a:pPr marL="0" indent="0">
              <a:buNone/>
            </a:pPr>
            <a:r>
              <a:rPr lang="nl-BE" dirty="0"/>
              <a:t>PL dient kandidaatstelling voor TADD in bij het schoolbestuur van 1,2,3 en 4</a:t>
            </a:r>
          </a:p>
          <a:p>
            <a:pPr marL="0" indent="0">
              <a:buNone/>
            </a:pPr>
            <a:endParaRPr lang="nl-BE" dirty="0"/>
          </a:p>
        </p:txBody>
      </p:sp>
      <p:sp>
        <p:nvSpPr>
          <p:cNvPr id="4" name="Tijdelijke aanduiding voor datum 3">
            <a:extLst>
              <a:ext uri="{FF2B5EF4-FFF2-40B4-BE49-F238E27FC236}">
                <a16:creationId xmlns:a16="http://schemas.microsoft.com/office/drawing/2014/main" id="{0BB8ED76-9166-4CC0-8791-5787168B0513}"/>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B3CB2C-5DF9-4FAD-99CC-64BB290BA4D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692930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nl-BE"/>
          </a:p>
        </p:txBody>
      </p:sp>
      <p:sp>
        <p:nvSpPr>
          <p:cNvPr id="4" name="Date Placeholder 3"/>
          <p:cNvSpPr>
            <a:spLocks noGrp="1"/>
          </p:cNvSpPr>
          <p:nvPr>
            <p:ph type="dt" sz="half" idx="10"/>
          </p:nvPr>
        </p:nvSpPr>
        <p:spPr/>
        <p:txBody>
          <a:bodyPr/>
          <a:lstStyle/>
          <a:p>
            <a:r>
              <a:rPr lang="nl-BE"/>
              <a:t>mei 2019</a:t>
            </a:r>
          </a:p>
        </p:txBody>
      </p:sp>
      <p:sp>
        <p:nvSpPr>
          <p:cNvPr id="5" name="Footer Placeholder 4"/>
          <p:cNvSpPr>
            <a:spLocks noGrp="1"/>
          </p:cNvSpPr>
          <p:nvPr>
            <p:ph type="ftr" sz="quarter" idx="11"/>
          </p:nvPr>
        </p:nvSpPr>
        <p:spPr/>
        <p:txBody>
          <a:bodyPr/>
          <a:lstStyle/>
          <a:p>
            <a:r>
              <a:rPr lang="nl-BE"/>
              <a:t>Katholiek Onderwijs Vlaanderen</a:t>
            </a:r>
          </a:p>
        </p:txBody>
      </p:sp>
      <p:sp>
        <p:nvSpPr>
          <p:cNvPr id="6" name="Ovaal 11">
            <a:extLst>
              <a:ext uri="{FF2B5EF4-FFF2-40B4-BE49-F238E27FC236}">
                <a16:creationId xmlns:a16="http://schemas.microsoft.com/office/drawing/2014/main" id="{8253704B-7DD0-4384-BD21-BEFA91AF825E}"/>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12">
            <a:extLst>
              <a:ext uri="{FF2B5EF4-FFF2-40B4-BE49-F238E27FC236}">
                <a16:creationId xmlns:a16="http://schemas.microsoft.com/office/drawing/2014/main" id="{9A655267-F91D-4161-804A-EAC223375242}"/>
              </a:ext>
            </a:extLst>
          </p:cNvPr>
          <p:cNvSpPr/>
          <p:nvPr/>
        </p:nvSpPr>
        <p:spPr>
          <a:xfrm>
            <a:off x="1278821" y="352173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8" name="Ovaal 13">
            <a:extLst>
              <a:ext uri="{FF2B5EF4-FFF2-40B4-BE49-F238E27FC236}">
                <a16:creationId xmlns:a16="http://schemas.microsoft.com/office/drawing/2014/main" id="{0D82C7BE-41F2-4D45-8E17-5FE66456B764}"/>
              </a:ext>
            </a:extLst>
          </p:cNvPr>
          <p:cNvSpPr/>
          <p:nvPr/>
        </p:nvSpPr>
        <p:spPr>
          <a:xfrm>
            <a:off x="2951982" y="2515063"/>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S3</a:t>
            </a:r>
          </a:p>
        </p:txBody>
      </p:sp>
      <p:sp>
        <p:nvSpPr>
          <p:cNvPr id="9" name="Ovaal 14">
            <a:extLst>
              <a:ext uri="{FF2B5EF4-FFF2-40B4-BE49-F238E27FC236}">
                <a16:creationId xmlns:a16="http://schemas.microsoft.com/office/drawing/2014/main" id="{20266D3C-897E-4CBF-A90B-B7E13CA6E5A5}"/>
              </a:ext>
            </a:extLst>
          </p:cNvPr>
          <p:cNvSpPr/>
          <p:nvPr/>
        </p:nvSpPr>
        <p:spPr>
          <a:xfrm>
            <a:off x="2797956" y="366233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S4</a:t>
            </a:r>
          </a:p>
        </p:txBody>
      </p:sp>
      <p:sp>
        <p:nvSpPr>
          <p:cNvPr id="10" name="Tekstvak 15">
            <a:extLst>
              <a:ext uri="{FF2B5EF4-FFF2-40B4-BE49-F238E27FC236}">
                <a16:creationId xmlns:a16="http://schemas.microsoft.com/office/drawing/2014/main" id="{67846AAD-BD38-4962-B63B-C74D1FB0F7F7}"/>
              </a:ext>
            </a:extLst>
          </p:cNvPr>
          <p:cNvSpPr txBox="1"/>
          <p:nvPr/>
        </p:nvSpPr>
        <p:spPr>
          <a:xfrm>
            <a:off x="537358" y="2086755"/>
            <a:ext cx="526106" cy="369332"/>
          </a:xfrm>
          <a:prstGeom prst="rect">
            <a:avLst/>
          </a:prstGeom>
          <a:noFill/>
        </p:spPr>
        <p:txBody>
          <a:bodyPr wrap="none" rtlCol="0">
            <a:spAutoFit/>
          </a:bodyPr>
          <a:lstStyle/>
          <a:p>
            <a:r>
              <a:rPr lang="nl-BE"/>
              <a:t>SG</a:t>
            </a:r>
            <a:r>
              <a:rPr lang="nl-BE" baseline="-25000"/>
              <a:t>A</a:t>
            </a:r>
          </a:p>
        </p:txBody>
      </p:sp>
      <p:sp>
        <p:nvSpPr>
          <p:cNvPr id="11" name="Tekstvak 16">
            <a:extLst>
              <a:ext uri="{FF2B5EF4-FFF2-40B4-BE49-F238E27FC236}">
                <a16:creationId xmlns:a16="http://schemas.microsoft.com/office/drawing/2014/main" id="{A5D5C461-9203-46BC-BFA9-42F07421B640}"/>
              </a:ext>
            </a:extLst>
          </p:cNvPr>
          <p:cNvSpPr txBox="1"/>
          <p:nvPr/>
        </p:nvSpPr>
        <p:spPr>
          <a:xfrm>
            <a:off x="4934799" y="2086950"/>
            <a:ext cx="519694" cy="369332"/>
          </a:xfrm>
          <a:prstGeom prst="rect">
            <a:avLst/>
          </a:prstGeom>
          <a:noFill/>
        </p:spPr>
        <p:txBody>
          <a:bodyPr wrap="none" rtlCol="0">
            <a:spAutoFit/>
          </a:bodyPr>
          <a:lstStyle/>
          <a:p>
            <a:r>
              <a:rPr lang="nl-BE"/>
              <a:t>SG</a:t>
            </a:r>
            <a:r>
              <a:rPr lang="nl-BE" baseline="-25000"/>
              <a:t>B</a:t>
            </a:r>
          </a:p>
        </p:txBody>
      </p:sp>
      <p:sp>
        <p:nvSpPr>
          <p:cNvPr id="12" name="Ovaal 17">
            <a:extLst>
              <a:ext uri="{FF2B5EF4-FFF2-40B4-BE49-F238E27FC236}">
                <a16:creationId xmlns:a16="http://schemas.microsoft.com/office/drawing/2014/main" id="{DE15870C-6190-488A-A076-486C9F50AFCA}"/>
              </a:ext>
            </a:extLst>
          </p:cNvPr>
          <p:cNvSpPr/>
          <p:nvPr/>
        </p:nvSpPr>
        <p:spPr>
          <a:xfrm>
            <a:off x="4934799" y="2204864"/>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Ovaal 18">
            <a:extLst>
              <a:ext uri="{FF2B5EF4-FFF2-40B4-BE49-F238E27FC236}">
                <a16:creationId xmlns:a16="http://schemas.microsoft.com/office/drawing/2014/main" id="{A018C512-E601-4EDB-9731-572D6CCA0E95}"/>
              </a:ext>
            </a:extLst>
          </p:cNvPr>
          <p:cNvSpPr/>
          <p:nvPr/>
        </p:nvSpPr>
        <p:spPr>
          <a:xfrm>
            <a:off x="1518030" y="250326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4" name="Ovaal 14">
            <a:extLst>
              <a:ext uri="{FF2B5EF4-FFF2-40B4-BE49-F238E27FC236}">
                <a16:creationId xmlns:a16="http://schemas.microsoft.com/office/drawing/2014/main" id="{20266D3C-897E-4CBF-A90B-B7E13CA6E5A5}"/>
              </a:ext>
            </a:extLst>
          </p:cNvPr>
          <p:cNvSpPr/>
          <p:nvPr/>
        </p:nvSpPr>
        <p:spPr>
          <a:xfrm>
            <a:off x="5454493" y="265035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5</a:t>
            </a:r>
          </a:p>
        </p:txBody>
      </p:sp>
      <p:sp>
        <p:nvSpPr>
          <p:cNvPr id="15" name="Ovaal 14">
            <a:extLst>
              <a:ext uri="{FF2B5EF4-FFF2-40B4-BE49-F238E27FC236}">
                <a16:creationId xmlns:a16="http://schemas.microsoft.com/office/drawing/2014/main" id="{20266D3C-897E-4CBF-A90B-B7E13CA6E5A5}"/>
              </a:ext>
            </a:extLst>
          </p:cNvPr>
          <p:cNvSpPr/>
          <p:nvPr/>
        </p:nvSpPr>
        <p:spPr>
          <a:xfrm>
            <a:off x="6611341" y="366233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6</a:t>
            </a:r>
          </a:p>
        </p:txBody>
      </p:sp>
      <p:sp>
        <p:nvSpPr>
          <p:cNvPr id="16" name="Ovaal 14">
            <a:extLst>
              <a:ext uri="{FF2B5EF4-FFF2-40B4-BE49-F238E27FC236}">
                <a16:creationId xmlns:a16="http://schemas.microsoft.com/office/drawing/2014/main" id="{20266D3C-897E-4CBF-A90B-B7E13CA6E5A5}"/>
              </a:ext>
            </a:extLst>
          </p:cNvPr>
          <p:cNvSpPr/>
          <p:nvPr/>
        </p:nvSpPr>
        <p:spPr>
          <a:xfrm>
            <a:off x="6971381" y="2801656"/>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17" name="TextBox 16"/>
          <p:cNvSpPr txBox="1"/>
          <p:nvPr/>
        </p:nvSpPr>
        <p:spPr>
          <a:xfrm>
            <a:off x="1063464" y="4950818"/>
            <a:ext cx="2962542" cy="369332"/>
          </a:xfrm>
          <a:prstGeom prst="rect">
            <a:avLst/>
          </a:prstGeom>
          <a:noFill/>
        </p:spPr>
        <p:txBody>
          <a:bodyPr wrap="none" rtlCol="0">
            <a:spAutoFit/>
          </a:bodyPr>
          <a:lstStyle/>
          <a:p>
            <a:r>
              <a:rPr lang="en-US" err="1"/>
              <a:t>Kandidaatstelling</a:t>
            </a:r>
            <a:r>
              <a:rPr lang="en-US"/>
              <a:t> </a:t>
            </a:r>
            <a:r>
              <a:rPr lang="en-US" err="1"/>
              <a:t>blijft</a:t>
            </a:r>
            <a:r>
              <a:rPr lang="en-US"/>
              <a:t> </a:t>
            </a:r>
            <a:r>
              <a:rPr lang="en-US" err="1"/>
              <a:t>gelden</a:t>
            </a:r>
            <a:endParaRPr lang="nl-BE"/>
          </a:p>
        </p:txBody>
      </p:sp>
      <p:sp>
        <p:nvSpPr>
          <p:cNvPr id="18" name="TextBox 17"/>
          <p:cNvSpPr txBox="1"/>
          <p:nvPr/>
        </p:nvSpPr>
        <p:spPr>
          <a:xfrm>
            <a:off x="5313887" y="4920258"/>
            <a:ext cx="2773388" cy="646331"/>
          </a:xfrm>
          <a:prstGeom prst="rect">
            <a:avLst/>
          </a:prstGeom>
          <a:noFill/>
        </p:spPr>
        <p:txBody>
          <a:bodyPr wrap="none" rtlCol="0">
            <a:spAutoFit/>
          </a:bodyPr>
          <a:lstStyle/>
          <a:p>
            <a:r>
              <a:rPr lang="en-US" err="1"/>
              <a:t>Kandidaatstelling</a:t>
            </a:r>
            <a:r>
              <a:rPr lang="en-US"/>
              <a:t> </a:t>
            </a:r>
            <a:r>
              <a:rPr lang="en-US" err="1"/>
              <a:t>geldig</a:t>
            </a:r>
            <a:r>
              <a:rPr lang="nl-BE"/>
              <a:t> als</a:t>
            </a:r>
            <a:r>
              <a:rPr lang="en-US"/>
              <a:t>:</a:t>
            </a:r>
          </a:p>
          <a:p>
            <a:r>
              <a:rPr lang="en-US"/>
              <a:t>- </a:t>
            </a:r>
            <a:r>
              <a:rPr lang="en-US" err="1"/>
              <a:t>Voldoende</a:t>
            </a:r>
            <a:r>
              <a:rPr lang="en-US"/>
              <a:t> DA in SG</a:t>
            </a:r>
            <a:r>
              <a:rPr lang="en-US" baseline="-25000"/>
              <a:t>B</a:t>
            </a:r>
            <a:endParaRPr lang="nl-BE" baseline="-25000"/>
          </a:p>
        </p:txBody>
      </p:sp>
    </p:spTree>
    <p:extLst>
      <p:ext uri="{BB962C8B-B14F-4D97-AF65-F5344CB8AC3E}">
        <p14:creationId xmlns:p14="http://schemas.microsoft.com/office/powerpoint/2010/main" val="303409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5E-6 -4.07407E-6 L 0.2967 -0.01597 " pathEditMode="relative" rAng="0" ptsTypes="AA">
                                      <p:cBhvr>
                                        <p:cTn id="6" dur="2000" fill="hold"/>
                                        <p:tgtEl>
                                          <p:spTgt spid="9"/>
                                        </p:tgtEl>
                                        <p:attrNameLst>
                                          <p:attrName>ppt_x</p:attrName>
                                          <p:attrName>ppt_y</p:attrName>
                                        </p:attrNameLst>
                                      </p:cBhvr>
                                      <p:rCtr x="14826" y="-810"/>
                                    </p:animMotion>
                                  </p:childTnLst>
                                </p:cTn>
                              </p:par>
                              <p:par>
                                <p:cTn id="7" presetID="1" presetClass="emph" presetSubtype="2" fill="hold" nodeType="withEffect">
                                  <p:stCondLst>
                                    <p:cond delay="0"/>
                                  </p:stCondLst>
                                  <p:childTnLst>
                                    <p:animClr clrSpc="rgb" dir="cw">
                                      <p:cBhvr>
                                        <p:cTn id="8" dur="2000" fill="hold"/>
                                        <p:tgtEl>
                                          <p:spTgt spid="9"/>
                                        </p:tgtEl>
                                        <p:attrNameLst>
                                          <p:attrName>fillcolor</p:attrName>
                                        </p:attrNameLst>
                                      </p:cBhvr>
                                      <p:to>
                                        <a:srgbClr val="4F81BD"/>
                                      </p:to>
                                    </p:animClr>
                                    <p:set>
                                      <p:cBhvr>
                                        <p:cTn id="9" dur="2000" fill="hold"/>
                                        <p:tgtEl>
                                          <p:spTgt spid="9"/>
                                        </p:tgtEl>
                                        <p:attrNameLst>
                                          <p:attrName>fill.type</p:attrName>
                                        </p:attrNameLst>
                                      </p:cBhvr>
                                      <p:to>
                                        <p:strVal val="solid"/>
                                      </p:to>
                                    </p:set>
                                    <p:set>
                                      <p:cBhvr>
                                        <p:cTn id="10" dur="2000" fill="hold"/>
                                        <p:tgtEl>
                                          <p:spTgt spid="9"/>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p:bldP spid="1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6D2810-AE80-4E89-8925-FA41BD654FA7}"/>
              </a:ext>
            </a:extLst>
          </p:cNvPr>
          <p:cNvSpPr>
            <a:spLocks noGrp="1"/>
          </p:cNvSpPr>
          <p:nvPr>
            <p:ph type="title"/>
          </p:nvPr>
        </p:nvSpPr>
        <p:spPr/>
        <p:txBody>
          <a:bodyPr/>
          <a:lstStyle/>
          <a:p>
            <a:r>
              <a:rPr lang="nl-BE"/>
              <a:t>voorbeeld</a:t>
            </a:r>
          </a:p>
        </p:txBody>
      </p:sp>
      <p:sp>
        <p:nvSpPr>
          <p:cNvPr id="7" name="Tijdelijke aanduiding voor inhoud 6">
            <a:extLst>
              <a:ext uri="{FF2B5EF4-FFF2-40B4-BE49-F238E27FC236}">
                <a16:creationId xmlns:a16="http://schemas.microsoft.com/office/drawing/2014/main" id="{ECFA8E7F-C572-4740-A477-B1EBE1ED7A1C}"/>
              </a:ext>
            </a:extLst>
          </p:cNvPr>
          <p:cNvSpPr>
            <a:spLocks noGrp="1"/>
          </p:cNvSpPr>
          <p:nvPr>
            <p:ph idx="1"/>
          </p:nvPr>
        </p:nvSpPr>
        <p:spPr>
          <a:xfrm>
            <a:off x="457200" y="1600201"/>
            <a:ext cx="8435280" cy="4525963"/>
          </a:xfrm>
        </p:spPr>
        <p:txBody>
          <a:bodyPr>
            <a:normAutofit fontScale="85000" lnSpcReduction="20000"/>
          </a:bodyPr>
          <a:lstStyle/>
          <a:p>
            <a:pPr marL="0" indent="0">
              <a:buNone/>
            </a:pPr>
            <a:r>
              <a:rPr lang="nl-BE" dirty="0"/>
              <a:t>SG A bestaat uit de scholen 1,2,3 en 4</a:t>
            </a:r>
          </a:p>
          <a:p>
            <a:pPr marL="0" indent="0">
              <a:buNone/>
            </a:pPr>
            <a:r>
              <a:rPr lang="nl-BE" dirty="0"/>
              <a:t>SG B bestaat uit de scholen 5,6 en 7</a:t>
            </a:r>
          </a:p>
          <a:p>
            <a:pPr marL="0" indent="0">
              <a:buNone/>
            </a:pPr>
            <a:r>
              <a:rPr lang="nl-BE" dirty="0"/>
              <a:t>School 4 stapt uit SG A en treedt toe tot SG B</a:t>
            </a:r>
          </a:p>
          <a:p>
            <a:pPr marL="0" indent="0">
              <a:buNone/>
            </a:pPr>
            <a:r>
              <a:rPr lang="nl-BE" dirty="0"/>
              <a:t>PL dient kandidaatstelling voor TADD in bij het schoolbestuur van 1,2,3 en 4</a:t>
            </a:r>
          </a:p>
          <a:p>
            <a:r>
              <a:rPr lang="nl-BE" dirty="0"/>
              <a:t>Kandidaatstelling geldt voor de scholen 1,2 en 3 die bij SG 1 blijven</a:t>
            </a:r>
          </a:p>
          <a:p>
            <a:r>
              <a:rPr lang="nl-BE" dirty="0"/>
              <a:t>Kandidaatstelling geldt ook voor de scholen 4,5,6 en 7 die nu tot SG B behoren. Maar enkel rechtsgeldig als PL de nodige dienstanciënniteit in aanmerking kan nemen in SG B of indien PL reeds een TADD had in school 4.</a:t>
            </a:r>
          </a:p>
          <a:p>
            <a:pPr marL="0" indent="0">
              <a:buNone/>
            </a:pPr>
            <a:endParaRPr lang="nl-BE" dirty="0"/>
          </a:p>
        </p:txBody>
      </p:sp>
      <p:sp>
        <p:nvSpPr>
          <p:cNvPr id="4" name="Tijdelijke aanduiding voor datum 3">
            <a:extLst>
              <a:ext uri="{FF2B5EF4-FFF2-40B4-BE49-F238E27FC236}">
                <a16:creationId xmlns:a16="http://schemas.microsoft.com/office/drawing/2014/main" id="{0BB8ED76-9166-4CC0-8791-5787168B0513}"/>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B3CB2C-5DF9-4FAD-99CC-64BB290BA4D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42652540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98B6CF-1129-4049-9D77-51B09952B6CA}"/>
              </a:ext>
            </a:extLst>
          </p:cNvPr>
          <p:cNvSpPr>
            <a:spLocks noGrp="1"/>
          </p:cNvSpPr>
          <p:nvPr>
            <p:ph type="title"/>
          </p:nvPr>
        </p:nvSpPr>
        <p:spPr>
          <a:xfrm>
            <a:off x="457200" y="274638"/>
            <a:ext cx="8507288" cy="1143000"/>
          </a:xfrm>
        </p:spPr>
        <p:txBody>
          <a:bodyPr>
            <a:noAutofit/>
          </a:bodyPr>
          <a:lstStyle/>
          <a:p>
            <a:pPr algn="l"/>
            <a:r>
              <a:rPr lang="nl-BE" sz="2800">
                <a:solidFill>
                  <a:srgbClr val="00B050"/>
                </a:solidFill>
              </a:rPr>
              <a:t>2.5 reaffectatie en wedertewerkstelling</a:t>
            </a:r>
          </a:p>
        </p:txBody>
      </p:sp>
      <p:sp>
        <p:nvSpPr>
          <p:cNvPr id="3" name="Tijdelijke aanduiding voor inhoud 2">
            <a:extLst>
              <a:ext uri="{FF2B5EF4-FFF2-40B4-BE49-F238E27FC236}">
                <a16:creationId xmlns:a16="http://schemas.microsoft.com/office/drawing/2014/main" id="{5999F4FE-195F-444E-B7BA-A324882D2EB8}"/>
              </a:ext>
            </a:extLst>
          </p:cNvPr>
          <p:cNvSpPr>
            <a:spLocks noGrp="1"/>
          </p:cNvSpPr>
          <p:nvPr>
            <p:ph idx="1"/>
          </p:nvPr>
        </p:nvSpPr>
        <p:spPr/>
        <p:txBody>
          <a:bodyPr/>
          <a:lstStyle/>
          <a:p>
            <a:pPr marL="0" indent="0">
              <a:buNone/>
            </a:pPr>
            <a:r>
              <a:rPr lang="nl-BE"/>
              <a:t>Als een school uit een bestaande SG toetreedt tot een andere SG , dan zijn de verplichtingen i.v.m. reaffectatie en wedertewerkstelling vanaf dan bepaald door de grenzen van de ‘nieuwe SG.</a:t>
            </a:r>
          </a:p>
          <a:p>
            <a:endParaRPr lang="nl-BE"/>
          </a:p>
        </p:txBody>
      </p:sp>
      <p:sp>
        <p:nvSpPr>
          <p:cNvPr id="4" name="Tijdelijke aanduiding voor datum 3">
            <a:extLst>
              <a:ext uri="{FF2B5EF4-FFF2-40B4-BE49-F238E27FC236}">
                <a16:creationId xmlns:a16="http://schemas.microsoft.com/office/drawing/2014/main" id="{E7F25206-E1F2-4ED7-9734-7F3E436ED0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DAE95D8-5092-4960-A751-5D0A8348CE8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14691103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1C7F0769-CA15-43C3-A284-9A45C694650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90971" y="70255"/>
            <a:ext cx="1336222" cy="1710364"/>
          </a:xfrm>
          <a:prstGeom prst="rect">
            <a:avLst/>
          </a:prstGeom>
        </p:spPr>
      </p:pic>
    </p:spTree>
    <p:extLst>
      <p:ext uri="{BB962C8B-B14F-4D97-AF65-F5344CB8AC3E}">
        <p14:creationId xmlns:p14="http://schemas.microsoft.com/office/powerpoint/2010/main" val="34988992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5865517"/>
          </a:xfrm>
        </p:spPr>
        <p:txBody>
          <a:bodyPr>
            <a:normAutofit/>
          </a:bodyPr>
          <a:lstStyle/>
          <a:p>
            <a:pPr marL="0" indent="0">
              <a:buNone/>
            </a:pPr>
            <a:r>
              <a:rPr lang="nl-BE" sz="2800" b="1">
                <a:solidFill>
                  <a:srgbClr val="FF6600"/>
                </a:solidFill>
              </a:rPr>
              <a:t>Let op!</a:t>
            </a:r>
          </a:p>
          <a:p>
            <a:pPr marL="0" indent="0">
              <a:buNone/>
            </a:pPr>
            <a:endParaRPr lang="nl-BE" sz="2400"/>
          </a:p>
          <a:p>
            <a:pPr marL="0" indent="0">
              <a:buNone/>
            </a:pPr>
            <a:r>
              <a:rPr lang="nl-BE" sz="2400"/>
              <a:t>Reaffectatie en WTW zijn bestendig.</a:t>
            </a:r>
          </a:p>
          <a:p>
            <a:pPr marL="0" indent="0">
              <a:buNone/>
            </a:pPr>
            <a:r>
              <a:rPr lang="nl-BE" sz="2400"/>
              <a:t>De toetreding tot een SG stelt geen einde aan de R/W die een personeelslid reeds eerder had.</a:t>
            </a:r>
          </a:p>
          <a:p>
            <a:pPr marL="0" indent="0">
              <a:buNone/>
            </a:pPr>
            <a:endParaRPr lang="nl-BE" sz="2400"/>
          </a:p>
          <a:p>
            <a:pPr marL="0" indent="0">
              <a:buNone/>
            </a:pPr>
            <a:r>
              <a:rPr lang="nl-BE" sz="2400"/>
              <a:t>Beide betrokken SG nemen best contact met elkaar om zekerheid te verkrijgen betreffende de exacte situatie.</a:t>
            </a:r>
          </a:p>
          <a:p>
            <a:pPr marL="0" indent="0">
              <a:buNone/>
            </a:pPr>
            <a:endParaRPr lang="nl-BE" sz="2400"/>
          </a:p>
          <a:p>
            <a:pPr marL="0" indent="0">
              <a:buNone/>
            </a:pPr>
            <a:r>
              <a:rPr lang="nl-BE" sz="2400"/>
              <a:t>Een R/W in een niet-organieke betrekking is geen grond om een nieuwe toewijzing te weigeren.</a:t>
            </a:r>
          </a:p>
          <a:p>
            <a:pPr marL="0" indent="0">
              <a:buNone/>
            </a:pPr>
            <a:r>
              <a:rPr lang="nl-BE" sz="2400"/>
              <a:t>Een vacante betrekking in hetzelfde ambt bij het eigen SB en binnen de nieuwe SG is verplicht.</a:t>
            </a:r>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2A43BC7D-9B13-46DD-917E-62BEAD1951C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41028" y="61513"/>
            <a:ext cx="1814945" cy="1576136"/>
          </a:xfrm>
          <a:prstGeom prst="rect">
            <a:avLst/>
          </a:prstGeom>
        </p:spPr>
      </p:pic>
    </p:spTree>
    <p:extLst>
      <p:ext uri="{BB962C8B-B14F-4D97-AF65-F5344CB8AC3E}">
        <p14:creationId xmlns:p14="http://schemas.microsoft.com/office/powerpoint/2010/main" val="216056641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D3DAC-B2CC-40E8-A2E5-670340034F38}"/>
              </a:ext>
            </a:extLst>
          </p:cNvPr>
          <p:cNvSpPr>
            <a:spLocks noGrp="1"/>
          </p:cNvSpPr>
          <p:nvPr>
            <p:ph type="title"/>
          </p:nvPr>
        </p:nvSpPr>
        <p:spPr/>
        <p:txBody>
          <a:bodyPr>
            <a:noAutofit/>
          </a:bodyPr>
          <a:lstStyle/>
          <a:p>
            <a:pPr algn="l"/>
            <a:r>
              <a:rPr lang="nl-BE" sz="2800">
                <a:solidFill>
                  <a:srgbClr val="FF0000"/>
                </a:solidFill>
              </a:rPr>
              <a:t>3.</a:t>
            </a:r>
            <a:r>
              <a:rPr lang="nl-BE" sz="2800"/>
              <a:t>	</a:t>
            </a:r>
            <a:r>
              <a:rPr lang="nl-BE" sz="2800">
                <a:solidFill>
                  <a:srgbClr val="FF0000"/>
                </a:solidFill>
              </a:rPr>
              <a:t>Een school die voorheen tot een SG 	behoorde, treedt eruit zonder toe te treden 	tot een andere SG</a:t>
            </a: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89D2107-2B4A-42F9-8EFB-E06EE2CA7B2C}"/>
              </a:ext>
            </a:extLst>
          </p:cNvPr>
          <p:cNvSpPr txBox="1"/>
          <p:nvPr/>
        </p:nvSpPr>
        <p:spPr>
          <a:xfrm>
            <a:off x="1108312" y="1700808"/>
            <a:ext cx="7992888" cy="369332"/>
          </a:xfrm>
          <a:prstGeom prst="rect">
            <a:avLst/>
          </a:prstGeom>
          <a:noFill/>
        </p:spPr>
        <p:txBody>
          <a:bodyPr wrap="square" rtlCol="0">
            <a:spAutoFit/>
          </a:bodyPr>
          <a:lstStyle/>
          <a:p>
            <a:r>
              <a:rPr lang="nl-BE"/>
              <a:t>Gevolgen voor het personeel zijn vastgelegd in art. 74ter § 3 van het DRP</a:t>
            </a:r>
          </a:p>
        </p:txBody>
      </p:sp>
      <p:sp>
        <p:nvSpPr>
          <p:cNvPr id="7" name="Ovaal 10">
            <a:extLst>
              <a:ext uri="{FF2B5EF4-FFF2-40B4-BE49-F238E27FC236}">
                <a16:creationId xmlns:a16="http://schemas.microsoft.com/office/drawing/2014/main" id="{86A7655A-04E7-4D0A-8044-57498F9DFF8D}"/>
              </a:ext>
            </a:extLst>
          </p:cNvPr>
          <p:cNvSpPr/>
          <p:nvPr/>
        </p:nvSpPr>
        <p:spPr>
          <a:xfrm>
            <a:off x="1565189" y="2837382"/>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11">
            <a:extLst>
              <a:ext uri="{FF2B5EF4-FFF2-40B4-BE49-F238E27FC236}">
                <a16:creationId xmlns:a16="http://schemas.microsoft.com/office/drawing/2014/main" id="{F2F69D8F-B71E-459E-936E-82B463776381}"/>
              </a:ext>
            </a:extLst>
          </p:cNvPr>
          <p:cNvSpPr/>
          <p:nvPr/>
        </p:nvSpPr>
        <p:spPr>
          <a:xfrm>
            <a:off x="2216309" y="334143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9" name="Tekstvak 17">
            <a:extLst>
              <a:ext uri="{FF2B5EF4-FFF2-40B4-BE49-F238E27FC236}">
                <a16:creationId xmlns:a16="http://schemas.microsoft.com/office/drawing/2014/main" id="{EF2852F5-D078-4AB9-ABE2-D9FA48E214D3}"/>
              </a:ext>
            </a:extLst>
          </p:cNvPr>
          <p:cNvSpPr txBox="1"/>
          <p:nvPr/>
        </p:nvSpPr>
        <p:spPr>
          <a:xfrm>
            <a:off x="1634273" y="2837382"/>
            <a:ext cx="501869" cy="369332"/>
          </a:xfrm>
          <a:prstGeom prst="rect">
            <a:avLst/>
          </a:prstGeom>
          <a:noFill/>
        </p:spPr>
        <p:txBody>
          <a:bodyPr wrap="none" rtlCol="0">
            <a:spAutoFit/>
          </a:bodyPr>
          <a:lstStyle/>
          <a:p>
            <a:r>
              <a:rPr lang="nl-BE" noProof="1"/>
              <a:t>SG</a:t>
            </a:r>
            <a:r>
              <a:rPr lang="nl-BE" baseline="-25000" noProof="1"/>
              <a:t>y</a:t>
            </a:r>
          </a:p>
        </p:txBody>
      </p:sp>
      <p:sp>
        <p:nvSpPr>
          <p:cNvPr id="10" name="Ovaal 20">
            <a:extLst>
              <a:ext uri="{FF2B5EF4-FFF2-40B4-BE49-F238E27FC236}">
                <a16:creationId xmlns:a16="http://schemas.microsoft.com/office/drawing/2014/main" id="{583309D9-0BF2-493E-B2A4-79145735F948}"/>
              </a:ext>
            </a:extLst>
          </p:cNvPr>
          <p:cNvSpPr/>
          <p:nvPr/>
        </p:nvSpPr>
        <p:spPr>
          <a:xfrm>
            <a:off x="3648149" y="314114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1" name="Ovaal 21">
            <a:extLst>
              <a:ext uri="{FF2B5EF4-FFF2-40B4-BE49-F238E27FC236}">
                <a16:creationId xmlns:a16="http://schemas.microsoft.com/office/drawing/2014/main" id="{87529EBA-D841-4BC5-AA46-026E7A1E649C}"/>
              </a:ext>
            </a:extLst>
          </p:cNvPr>
          <p:cNvSpPr/>
          <p:nvPr/>
        </p:nvSpPr>
        <p:spPr>
          <a:xfrm>
            <a:off x="2243734" y="4371744"/>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2" name="Ovaal 22">
            <a:extLst>
              <a:ext uri="{FF2B5EF4-FFF2-40B4-BE49-F238E27FC236}">
                <a16:creationId xmlns:a16="http://schemas.microsoft.com/office/drawing/2014/main" id="{34E914CF-CCB1-4A97-969B-CC3FDC21F75A}"/>
              </a:ext>
            </a:extLst>
          </p:cNvPr>
          <p:cNvSpPr/>
          <p:nvPr/>
        </p:nvSpPr>
        <p:spPr>
          <a:xfrm>
            <a:off x="5408277" y="3675838"/>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14" name="Ovaal 5">
            <a:extLst>
              <a:ext uri="{FF2B5EF4-FFF2-40B4-BE49-F238E27FC236}">
                <a16:creationId xmlns:a16="http://schemas.microsoft.com/office/drawing/2014/main" id="{96395DC5-A19E-46E9-ADB1-37C362A0F41A}"/>
              </a:ext>
            </a:extLst>
          </p:cNvPr>
          <p:cNvSpPr/>
          <p:nvPr/>
        </p:nvSpPr>
        <p:spPr>
          <a:xfrm>
            <a:off x="3476688" y="2621357"/>
            <a:ext cx="3672408" cy="2016224"/>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23">
            <a:extLst>
              <a:ext uri="{FF2B5EF4-FFF2-40B4-BE49-F238E27FC236}">
                <a16:creationId xmlns:a16="http://schemas.microsoft.com/office/drawing/2014/main" id="{79D16BCE-6A00-4513-8768-264F5755B6F8}"/>
              </a:ext>
            </a:extLst>
          </p:cNvPr>
          <p:cNvSpPr txBox="1"/>
          <p:nvPr/>
        </p:nvSpPr>
        <p:spPr>
          <a:xfrm>
            <a:off x="6805953" y="2580706"/>
            <a:ext cx="415498" cy="369332"/>
          </a:xfrm>
          <a:prstGeom prst="rect">
            <a:avLst/>
          </a:prstGeom>
          <a:noFill/>
        </p:spPr>
        <p:txBody>
          <a:bodyPr wrap="none" rtlCol="0">
            <a:spAutoFit/>
          </a:bodyPr>
          <a:lstStyle/>
          <a:p>
            <a:r>
              <a:rPr lang="nl-BE"/>
              <a:t>SB</a:t>
            </a:r>
            <a:endParaRPr lang="nl-BE" baseline="-25000"/>
          </a:p>
        </p:txBody>
      </p:sp>
    </p:spTree>
    <p:extLst>
      <p:ext uri="{BB962C8B-B14F-4D97-AF65-F5344CB8AC3E}">
        <p14:creationId xmlns:p14="http://schemas.microsoft.com/office/powerpoint/2010/main" val="114552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38889E-6 2.96296E-6 L 0.27292 0.2794 " pathEditMode="relative" rAng="0" ptsTypes="AA">
                                      <p:cBhvr>
                                        <p:cTn id="6" dur="2000" fill="hold"/>
                                        <p:tgtEl>
                                          <p:spTgt spid="10"/>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05556E-6 2.96296E-6 L 0.16337 0.24143 " pathEditMode="relative" rAng="0" ptsTypes="AA">
                                      <p:cBhvr>
                                        <p:cTn id="8" dur="2000" fill="hold"/>
                                        <p:tgtEl>
                                          <p:spTgt spid="14"/>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33333E-6 3.7037E-6 L 0.23768 0.19537 " pathEditMode="relative" rAng="0" ptsTypes="AA">
                                      <p:cBhvr>
                                        <p:cTn id="10" dur="2000" fill="hold"/>
                                        <p:tgtEl>
                                          <p:spTgt spid="12"/>
                                        </p:tgtEl>
                                        <p:attrNameLst>
                                          <p:attrName>ppt_x</p:attrName>
                                          <p:attrName>ppt_y</p:attrName>
                                        </p:attrNameLst>
                                      </p:cBhvr>
                                      <p:rCtr x="11875" y="9769"/>
                                    </p:animMotion>
                                  </p:childTnLst>
                                </p:cTn>
                              </p:par>
                              <p:par>
                                <p:cTn id="11" presetID="42" presetClass="path" presetSubtype="0" accel="50000" decel="50000" fill="hold" grpId="0" nodeType="withEffect">
                                  <p:stCondLst>
                                    <p:cond delay="0"/>
                                  </p:stCondLst>
                                  <p:childTnLst>
                                    <p:animMotion origin="layout" path="M 1.94444E-6 3.7037E-7 L 0.11719 0.21088 " pathEditMode="relative" rAng="0" ptsTypes="AA">
                                      <p:cBhvr>
                                        <p:cTn id="12" dur="2000" fill="hold"/>
                                        <p:tgtEl>
                                          <p:spTgt spid="15"/>
                                        </p:tgtEl>
                                        <p:attrNameLst>
                                          <p:attrName>ppt_x</p:attrName>
                                          <p:attrName>ppt_y</p:attrName>
                                        </p:attrNameLst>
                                      </p:cBhvr>
                                      <p:rCtr x="5851" y="10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3.1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457200" y="1277343"/>
            <a:ext cx="8527976" cy="4929412"/>
          </a:xfrm>
        </p:spPr>
        <p:txBody>
          <a:bodyPr>
            <a:normAutofit/>
          </a:bodyPr>
          <a:lstStyle/>
          <a:p>
            <a:pPr marL="0" indent="0">
              <a:buNone/>
            </a:pPr>
            <a:r>
              <a:rPr lang="nl-BE" sz="2800"/>
              <a:t>Een PL presteerde diensten in een bepaald ambt (vak en specialiteit voor SO) in een school van een SG. Die school treedt nu uit de SG.</a:t>
            </a:r>
          </a:p>
          <a:p>
            <a:pPr marL="0" indent="0">
              <a:buNone/>
            </a:pPr>
            <a:endParaRPr lang="nl-BE" sz="2800"/>
          </a:p>
          <a:p>
            <a:r>
              <a:rPr lang="nl-BE" sz="2800"/>
              <a:t>Diensten gepresteerd in de school die uit de SG stapt blijven in aanmerking komen in alle scholen van de SG met gewijzigde samenstelling.</a:t>
            </a:r>
          </a:p>
          <a:p>
            <a:r>
              <a:rPr lang="nl-BE" sz="2800"/>
              <a:t>Diensten komen tevens in aanmerking in alle scholen van dat SB die niet tot een SG behoren.</a:t>
            </a:r>
          </a:p>
          <a:p>
            <a:pPr marL="0" indent="0">
              <a:buNone/>
            </a:pPr>
            <a:endParaRPr lang="nl-BE" sz="24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3538210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651CDA11-CD89-42DC-A932-6F95E1C10855}"/>
              </a:ext>
            </a:extLst>
          </p:cNvPr>
          <p:cNvSpPr txBox="1"/>
          <p:nvPr/>
        </p:nvSpPr>
        <p:spPr>
          <a:xfrm>
            <a:off x="1532834" y="1209525"/>
            <a:ext cx="6423542" cy="923330"/>
          </a:xfrm>
          <a:prstGeom prst="rect">
            <a:avLst/>
          </a:prstGeom>
          <a:noFill/>
        </p:spPr>
        <p:txBody>
          <a:bodyPr wrap="square" rtlCol="0">
            <a:spAutoFit/>
          </a:bodyPr>
          <a:lstStyle/>
          <a:p>
            <a:r>
              <a:rPr lang="nl-BE">
                <a:solidFill>
                  <a:srgbClr val="FF0000"/>
                </a:solidFill>
                <a:latin typeface="Trebuchet MS" panose="020B0603020202020204" pitchFamily="34" charset="0"/>
              </a:rPr>
              <a:t>Annemie: leraar Frans</a:t>
            </a:r>
          </a:p>
          <a:p>
            <a:pPr marL="285750" indent="-285750">
              <a:buFont typeface="Arial" panose="020B0604020202020204" pitchFamily="34" charset="0"/>
              <a:buChar char="•"/>
            </a:pPr>
            <a:r>
              <a:rPr lang="nl-BE">
                <a:solidFill>
                  <a:srgbClr val="FF0000"/>
                </a:solidFill>
                <a:latin typeface="Trebuchet MS" panose="020B0603020202020204" pitchFamily="34" charset="0"/>
              </a:rPr>
              <a:t>720 dagen dienstanciënniteit in school 1 (SG y)</a:t>
            </a:r>
          </a:p>
          <a:p>
            <a:endParaRPr lang="nl-BE">
              <a:solidFill>
                <a:srgbClr val="FF0000"/>
              </a:solidFill>
              <a:latin typeface="Trebuchet MS" panose="020B0603020202020204" pitchFamily="34" charset="0"/>
            </a:endParaRPr>
          </a:p>
        </p:txBody>
      </p:sp>
      <p:pic>
        <p:nvPicPr>
          <p:cNvPr id="7" name="Afbeelding 6" descr="Afbeelding met persoon, muur, binnen, tekst&#10;&#10;Beschrijving is gegenereerd met hoge betrouwbaarheid">
            <a:extLst>
              <a:ext uri="{FF2B5EF4-FFF2-40B4-BE49-F238E27FC236}">
                <a16:creationId xmlns:a16="http://schemas.microsoft.com/office/drawing/2014/main" id="{5207AEA3-962F-464A-8E4C-564D03E51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220592"/>
            <a:ext cx="1928447" cy="1446335"/>
          </a:xfrm>
          <a:prstGeom prst="rect">
            <a:avLst/>
          </a:prstGeom>
          <a:ln>
            <a:noFill/>
          </a:ln>
          <a:effectLst>
            <a:softEdge rad="112500"/>
          </a:effectLst>
        </p:spPr>
      </p:pic>
      <p:sp>
        <p:nvSpPr>
          <p:cNvPr id="11" name="Ovaal 10">
            <a:extLst>
              <a:ext uri="{FF2B5EF4-FFF2-40B4-BE49-F238E27FC236}">
                <a16:creationId xmlns:a16="http://schemas.microsoft.com/office/drawing/2014/main" id="{86A7655A-04E7-4D0A-8044-57498F9DFF8D}"/>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Ovaal 11">
            <a:extLst>
              <a:ext uri="{FF2B5EF4-FFF2-40B4-BE49-F238E27FC236}">
                <a16:creationId xmlns:a16="http://schemas.microsoft.com/office/drawing/2014/main" id="{F2F69D8F-B71E-459E-936E-82B463776381}"/>
              </a:ext>
            </a:extLst>
          </p:cNvPr>
          <p:cNvSpPr/>
          <p:nvPr/>
        </p:nvSpPr>
        <p:spPr>
          <a:xfrm>
            <a:off x="1439413" y="270892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8" name="Tekstvak 17">
            <a:extLst>
              <a:ext uri="{FF2B5EF4-FFF2-40B4-BE49-F238E27FC236}">
                <a16:creationId xmlns:a16="http://schemas.microsoft.com/office/drawing/2014/main" id="{EF2852F5-D078-4AB9-ABE2-D9FA48E214D3}"/>
              </a:ext>
            </a:extLst>
          </p:cNvPr>
          <p:cNvSpPr txBox="1"/>
          <p:nvPr/>
        </p:nvSpPr>
        <p:spPr>
          <a:xfrm>
            <a:off x="857377" y="2204865"/>
            <a:ext cx="501869" cy="369332"/>
          </a:xfrm>
          <a:prstGeom prst="rect">
            <a:avLst/>
          </a:prstGeom>
          <a:noFill/>
        </p:spPr>
        <p:txBody>
          <a:bodyPr wrap="none" rtlCol="0">
            <a:spAutoFit/>
          </a:bodyPr>
          <a:lstStyle/>
          <a:p>
            <a:r>
              <a:rPr lang="nl-BE" noProof="1"/>
              <a:t>SG</a:t>
            </a:r>
            <a:r>
              <a:rPr lang="nl-BE" baseline="-25000" noProof="1"/>
              <a:t>y</a:t>
            </a:r>
          </a:p>
        </p:txBody>
      </p:sp>
      <p:sp>
        <p:nvSpPr>
          <p:cNvPr id="21" name="Ovaal 20">
            <a:extLst>
              <a:ext uri="{FF2B5EF4-FFF2-40B4-BE49-F238E27FC236}">
                <a16:creationId xmlns:a16="http://schemas.microsoft.com/office/drawing/2014/main" id="{583309D9-0BF2-493E-B2A4-79145735F948}"/>
              </a:ext>
            </a:extLst>
          </p:cNvPr>
          <p:cNvSpPr/>
          <p:nvPr/>
        </p:nvSpPr>
        <p:spPr>
          <a:xfrm>
            <a:off x="2871253" y="2508629"/>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2" name="Ovaal 21">
            <a:extLst>
              <a:ext uri="{FF2B5EF4-FFF2-40B4-BE49-F238E27FC236}">
                <a16:creationId xmlns:a16="http://schemas.microsoft.com/office/drawing/2014/main" id="{87529EBA-D841-4BC5-AA46-026E7A1E649C}"/>
              </a:ext>
            </a:extLst>
          </p:cNvPr>
          <p:cNvSpPr/>
          <p:nvPr/>
        </p:nvSpPr>
        <p:spPr>
          <a:xfrm>
            <a:off x="1466838" y="373922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23" name="Ovaal 22">
            <a:extLst>
              <a:ext uri="{FF2B5EF4-FFF2-40B4-BE49-F238E27FC236}">
                <a16:creationId xmlns:a16="http://schemas.microsoft.com/office/drawing/2014/main" id="{34E914CF-CCB1-4A97-969B-CC3FDC21F75A}"/>
              </a:ext>
            </a:extLst>
          </p:cNvPr>
          <p:cNvSpPr/>
          <p:nvPr/>
        </p:nvSpPr>
        <p:spPr>
          <a:xfrm>
            <a:off x="4631381" y="304332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6" name="Ovaal 5">
            <a:extLst>
              <a:ext uri="{FF2B5EF4-FFF2-40B4-BE49-F238E27FC236}">
                <a16:creationId xmlns:a16="http://schemas.microsoft.com/office/drawing/2014/main" id="{96395DC5-A19E-46E9-ADB1-37C362A0F41A}"/>
              </a:ext>
            </a:extLst>
          </p:cNvPr>
          <p:cNvSpPr/>
          <p:nvPr/>
        </p:nvSpPr>
        <p:spPr>
          <a:xfrm>
            <a:off x="2699792" y="1988840"/>
            <a:ext cx="3672408" cy="2016224"/>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4" name="Tekstvak 23">
            <a:extLst>
              <a:ext uri="{FF2B5EF4-FFF2-40B4-BE49-F238E27FC236}">
                <a16:creationId xmlns:a16="http://schemas.microsoft.com/office/drawing/2014/main" id="{79D16BCE-6A00-4513-8768-264F5755B6F8}"/>
              </a:ext>
            </a:extLst>
          </p:cNvPr>
          <p:cNvSpPr txBox="1"/>
          <p:nvPr/>
        </p:nvSpPr>
        <p:spPr>
          <a:xfrm>
            <a:off x="6029057" y="1948189"/>
            <a:ext cx="415498" cy="369332"/>
          </a:xfrm>
          <a:prstGeom prst="rect">
            <a:avLst/>
          </a:prstGeom>
          <a:noFill/>
        </p:spPr>
        <p:txBody>
          <a:bodyPr wrap="none" rtlCol="0">
            <a:spAutoFit/>
          </a:bodyPr>
          <a:lstStyle/>
          <a:p>
            <a:r>
              <a:rPr lang="nl-BE"/>
              <a:t>SB</a:t>
            </a:r>
            <a:endParaRPr lang="nl-BE" baseline="-25000"/>
          </a:p>
        </p:txBody>
      </p:sp>
      <p:sp>
        <p:nvSpPr>
          <p:cNvPr id="8" name="Tekstvak 7">
            <a:extLst>
              <a:ext uri="{FF2B5EF4-FFF2-40B4-BE49-F238E27FC236}">
                <a16:creationId xmlns:a16="http://schemas.microsoft.com/office/drawing/2014/main" id="{7FFDF6B1-05EE-4800-8275-D9193A763760}"/>
              </a:ext>
            </a:extLst>
          </p:cNvPr>
          <p:cNvSpPr txBox="1"/>
          <p:nvPr/>
        </p:nvSpPr>
        <p:spPr>
          <a:xfrm>
            <a:off x="2010312" y="4961273"/>
            <a:ext cx="860941" cy="369332"/>
          </a:xfrm>
          <a:prstGeom prst="rect">
            <a:avLst/>
          </a:prstGeom>
          <a:noFill/>
        </p:spPr>
        <p:txBody>
          <a:bodyPr wrap="none" rtlCol="0">
            <a:spAutoFit/>
          </a:bodyPr>
          <a:lstStyle/>
          <a:p>
            <a:r>
              <a:rPr lang="nl-BE"/>
              <a:t>720 DA</a:t>
            </a:r>
          </a:p>
        </p:txBody>
      </p:sp>
      <p:sp>
        <p:nvSpPr>
          <p:cNvPr id="25" name="Tekstvak 24">
            <a:extLst>
              <a:ext uri="{FF2B5EF4-FFF2-40B4-BE49-F238E27FC236}">
                <a16:creationId xmlns:a16="http://schemas.microsoft.com/office/drawing/2014/main" id="{8D01E7CE-286D-4C1B-8E5F-E1101D64F12B}"/>
              </a:ext>
            </a:extLst>
          </p:cNvPr>
          <p:cNvSpPr txBox="1"/>
          <p:nvPr/>
        </p:nvSpPr>
        <p:spPr>
          <a:xfrm>
            <a:off x="5598586" y="5661248"/>
            <a:ext cx="860941" cy="369332"/>
          </a:xfrm>
          <a:prstGeom prst="rect">
            <a:avLst/>
          </a:prstGeom>
          <a:noFill/>
        </p:spPr>
        <p:txBody>
          <a:bodyPr wrap="none" rtlCol="0">
            <a:spAutoFit/>
          </a:bodyPr>
          <a:lstStyle/>
          <a:p>
            <a:r>
              <a:rPr lang="nl-BE"/>
              <a:t>720 DA</a:t>
            </a:r>
          </a:p>
        </p:txBody>
      </p:sp>
    </p:spTree>
    <p:extLst>
      <p:ext uri="{BB962C8B-B14F-4D97-AF65-F5344CB8AC3E}">
        <p14:creationId xmlns:p14="http://schemas.microsoft.com/office/powerpoint/2010/main" val="222237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38889E-6 2.96296E-6 L 0.27292 0.2794 " pathEditMode="relative" rAng="0" ptsTypes="AA">
                                      <p:cBhvr>
                                        <p:cTn id="6" dur="2000" fill="hold"/>
                                        <p:tgtEl>
                                          <p:spTgt spid="21"/>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05556E-6 2.96296E-6 L 0.16337 0.24143 " pathEditMode="relative" rAng="0" ptsTypes="AA">
                                      <p:cBhvr>
                                        <p:cTn id="8" dur="2000" fill="hold"/>
                                        <p:tgtEl>
                                          <p:spTgt spid="6"/>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33333E-6 3.7037E-6 L 0.23768 0.19537 " pathEditMode="relative" rAng="0" ptsTypes="AA">
                                      <p:cBhvr>
                                        <p:cTn id="10" dur="2000" fill="hold"/>
                                        <p:tgtEl>
                                          <p:spTgt spid="23"/>
                                        </p:tgtEl>
                                        <p:attrNameLst>
                                          <p:attrName>ppt_x</p:attrName>
                                          <p:attrName>ppt_y</p:attrName>
                                        </p:attrNameLst>
                                      </p:cBhvr>
                                      <p:rCtr x="11875" y="9769"/>
                                    </p:animMotion>
                                  </p:childTnLst>
                                </p:cTn>
                              </p:par>
                              <p:par>
                                <p:cTn id="11" presetID="42" presetClass="path" presetSubtype="0" accel="50000" decel="50000" fill="hold" grpId="0" nodeType="withEffect">
                                  <p:stCondLst>
                                    <p:cond delay="0"/>
                                  </p:stCondLst>
                                  <p:childTnLst>
                                    <p:animMotion origin="layout" path="M 1.94444E-6 3.7037E-7 L 0.11719 0.21088 " pathEditMode="relative" rAng="0" ptsTypes="AA">
                                      <p:cBhvr>
                                        <p:cTn id="12" dur="2000" fill="hold"/>
                                        <p:tgtEl>
                                          <p:spTgt spid="24"/>
                                        </p:tgtEl>
                                        <p:attrNameLst>
                                          <p:attrName>ppt_x</p:attrName>
                                          <p:attrName>ppt_y</p:attrName>
                                        </p:attrNameLst>
                                      </p:cBhvr>
                                      <p:rCtr x="5851" y="10532"/>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6" grpId="0" animBg="1"/>
      <p:bldP spid="24" grpId="0"/>
      <p:bldP spid="8" grpId="0"/>
      <p:bldP spid="2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651CDA11-CD89-42DC-A932-6F95E1C10855}"/>
              </a:ext>
            </a:extLst>
          </p:cNvPr>
          <p:cNvSpPr txBox="1"/>
          <p:nvPr/>
        </p:nvSpPr>
        <p:spPr>
          <a:xfrm>
            <a:off x="1532834" y="1209525"/>
            <a:ext cx="6423542" cy="923330"/>
          </a:xfrm>
          <a:prstGeom prst="rect">
            <a:avLst/>
          </a:prstGeom>
          <a:noFill/>
        </p:spPr>
        <p:txBody>
          <a:bodyPr wrap="square" rtlCol="0">
            <a:spAutoFit/>
          </a:bodyPr>
          <a:lstStyle/>
          <a:p>
            <a:r>
              <a:rPr lang="nl-BE">
                <a:solidFill>
                  <a:srgbClr val="FF0000"/>
                </a:solidFill>
                <a:latin typeface="Trebuchet MS" panose="020B0603020202020204" pitchFamily="34" charset="0"/>
              </a:rPr>
              <a:t>Annemie: leraar Frans</a:t>
            </a:r>
          </a:p>
          <a:p>
            <a:pPr marL="285750" indent="-285750">
              <a:buFont typeface="Arial" panose="020B0604020202020204" pitchFamily="34" charset="0"/>
              <a:buChar char="•"/>
            </a:pPr>
            <a:r>
              <a:rPr lang="nl-BE">
                <a:solidFill>
                  <a:srgbClr val="FF0000"/>
                </a:solidFill>
                <a:latin typeface="Trebuchet MS" panose="020B0603020202020204" pitchFamily="34" charset="0"/>
              </a:rPr>
              <a:t>720 dagen dienstanciënniteit in school 1 (SG y)</a:t>
            </a:r>
          </a:p>
          <a:p>
            <a:endParaRPr lang="nl-BE">
              <a:solidFill>
                <a:srgbClr val="FF0000"/>
              </a:solidFill>
              <a:latin typeface="Trebuchet MS" panose="020B0603020202020204" pitchFamily="34" charset="0"/>
            </a:endParaRPr>
          </a:p>
        </p:txBody>
      </p:sp>
      <p:sp>
        <p:nvSpPr>
          <p:cNvPr id="13" name="Tekstvak 12">
            <a:extLst>
              <a:ext uri="{FF2B5EF4-FFF2-40B4-BE49-F238E27FC236}">
                <a16:creationId xmlns:a16="http://schemas.microsoft.com/office/drawing/2014/main" id="{3F541742-ED4E-4825-A50D-0B32E15C8811}"/>
              </a:ext>
            </a:extLst>
          </p:cNvPr>
          <p:cNvSpPr txBox="1"/>
          <p:nvPr/>
        </p:nvSpPr>
        <p:spPr>
          <a:xfrm>
            <a:off x="971600" y="2353127"/>
            <a:ext cx="6696744" cy="1754326"/>
          </a:xfrm>
          <a:prstGeom prst="rect">
            <a:avLst/>
          </a:prstGeom>
          <a:noFill/>
        </p:spPr>
        <p:txBody>
          <a:bodyPr wrap="square" rtlCol="0">
            <a:spAutoFit/>
          </a:bodyPr>
          <a:lstStyle/>
          <a:p>
            <a:r>
              <a:rPr lang="nl-BE">
                <a:latin typeface="Trebuchet MS" panose="020B0603020202020204" pitchFamily="34" charset="0"/>
              </a:rPr>
              <a:t>School 1 treedt uit SG y </a:t>
            </a:r>
          </a:p>
          <a:p>
            <a:r>
              <a:rPr lang="nl-BE">
                <a:latin typeface="Trebuchet MS" panose="020B0603020202020204" pitchFamily="34" charset="0"/>
              </a:rPr>
              <a:t>	Annemie kan nog steeds in alle scholen van SG y haar 	dienstanciënniteit in aanmerking laten nemen.</a:t>
            </a:r>
          </a:p>
          <a:p>
            <a:r>
              <a:rPr lang="nl-BE">
                <a:latin typeface="Trebuchet MS" panose="020B0603020202020204" pitchFamily="34" charset="0"/>
              </a:rPr>
              <a:t>	Annemie kan tevens in school 1 en school 7 van 	hetzelfde schoolbestuur haar anciënniteit in 	aanmerking laten nemen.</a:t>
            </a:r>
          </a:p>
        </p:txBody>
      </p:sp>
      <p:cxnSp>
        <p:nvCxnSpPr>
          <p:cNvPr id="14" name="Rechte verbindingslijn met pijl 13">
            <a:extLst>
              <a:ext uri="{FF2B5EF4-FFF2-40B4-BE49-F238E27FC236}">
                <a16:creationId xmlns:a16="http://schemas.microsoft.com/office/drawing/2014/main" id="{CE159347-0B0D-4637-B639-E76CAB8D07DC}"/>
              </a:ext>
            </a:extLst>
          </p:cNvPr>
          <p:cNvCxnSpPr/>
          <p:nvPr/>
        </p:nvCxnSpPr>
        <p:spPr>
          <a:xfrm>
            <a:off x="1316810" y="285293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a:extLst>
              <a:ext uri="{FF2B5EF4-FFF2-40B4-BE49-F238E27FC236}">
                <a16:creationId xmlns:a16="http://schemas.microsoft.com/office/drawing/2014/main" id="{24672003-3DFA-4F0B-90A7-F864A0BAE991}"/>
              </a:ext>
            </a:extLst>
          </p:cNvPr>
          <p:cNvCxnSpPr/>
          <p:nvPr/>
        </p:nvCxnSpPr>
        <p:spPr>
          <a:xfrm>
            <a:off x="1316810" y="3411415"/>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 name="Afbeelding 6" descr="Afbeelding met persoon, muur, binnen, tekst&#10;&#10;Beschrijving is gegenereerd met hoge betrouwbaarheid">
            <a:extLst>
              <a:ext uri="{FF2B5EF4-FFF2-40B4-BE49-F238E27FC236}">
                <a16:creationId xmlns:a16="http://schemas.microsoft.com/office/drawing/2014/main" id="{5207AEA3-962F-464A-8E4C-564D03E51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220592"/>
            <a:ext cx="1928447" cy="1446335"/>
          </a:xfrm>
          <a:prstGeom prst="rect">
            <a:avLst/>
          </a:prstGeom>
          <a:ln>
            <a:noFill/>
          </a:ln>
          <a:effectLst>
            <a:softEdge rad="112500"/>
          </a:effectLst>
        </p:spPr>
      </p:pic>
    </p:spTree>
    <p:extLst>
      <p:ext uri="{BB962C8B-B14F-4D97-AF65-F5344CB8AC3E}">
        <p14:creationId xmlns:p14="http://schemas.microsoft.com/office/powerpoint/2010/main" val="359221871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Autofit/>
          </a:bodyPr>
          <a:lstStyle/>
          <a:p>
            <a:pPr algn="l"/>
            <a:r>
              <a:rPr lang="nl-BE" sz="2800">
                <a:solidFill>
                  <a:srgbClr val="00B050"/>
                </a:solidFill>
              </a:rPr>
              <a:t>3.2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lnSpcReduction="10000"/>
          </a:bodyPr>
          <a:lstStyle/>
          <a:p>
            <a:pPr marL="0" indent="0">
              <a:buNone/>
            </a:pPr>
            <a:r>
              <a:rPr lang="nl-BE" sz="2800"/>
              <a:t>Als een personeelslid in een school binnen een SG was aangesteld voor doorlopende duur in het schooljaar dat voorafgaat aan het ogenblik waarop deze school uit de SG stapt,</a:t>
            </a:r>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zowel in de vroegere SG als in alle scholen die behoren tot het SB en die niet in een SG zitten.</a:t>
            </a:r>
            <a:endParaRPr lang="nl-BE"/>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6441549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A113647-FB4F-407C-94AD-3D55F0A3F812}"/>
              </a:ext>
            </a:extLst>
          </p:cNvPr>
          <p:cNvSpPr txBox="1"/>
          <p:nvPr/>
        </p:nvSpPr>
        <p:spPr>
          <a:xfrm>
            <a:off x="2411760" y="1506469"/>
            <a:ext cx="5256584" cy="646331"/>
          </a:xfrm>
          <a:prstGeom prst="rect">
            <a:avLst/>
          </a:prstGeom>
          <a:noFill/>
        </p:spPr>
        <p:txBody>
          <a:bodyPr wrap="square" rtlCol="0">
            <a:spAutoFit/>
          </a:bodyPr>
          <a:lstStyle/>
          <a:p>
            <a:r>
              <a:rPr lang="nl-BE">
                <a:solidFill>
                  <a:srgbClr val="FF0000"/>
                </a:solidFill>
                <a:latin typeface="Trebuchet MS" panose="020B0603020202020204" pitchFamily="34" charset="0"/>
              </a:rPr>
              <a:t>Patricia: kinderverzorgster</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vacante uren in school 1 (SG y)</a:t>
            </a:r>
          </a:p>
        </p:txBody>
      </p:sp>
      <p:sp>
        <p:nvSpPr>
          <p:cNvPr id="6" name="Tekstvak 5">
            <a:extLst>
              <a:ext uri="{FF2B5EF4-FFF2-40B4-BE49-F238E27FC236}">
                <a16:creationId xmlns:a16="http://schemas.microsoft.com/office/drawing/2014/main" id="{9059972F-8008-422C-868E-6F59E1BAF6F6}"/>
              </a:ext>
            </a:extLst>
          </p:cNvPr>
          <p:cNvSpPr txBox="1"/>
          <p:nvPr/>
        </p:nvSpPr>
        <p:spPr>
          <a:xfrm>
            <a:off x="1331640" y="2332891"/>
            <a:ext cx="7056783" cy="369332"/>
          </a:xfrm>
          <a:prstGeom prst="rect">
            <a:avLst/>
          </a:prstGeom>
          <a:noFill/>
        </p:spPr>
        <p:txBody>
          <a:bodyPr wrap="square" rtlCol="0">
            <a:spAutoFit/>
          </a:bodyPr>
          <a:lstStyle/>
          <a:p>
            <a:r>
              <a:rPr lang="nl-BE">
                <a:latin typeface="Trebuchet MS" panose="020B0603020202020204" pitchFamily="34" charset="0"/>
              </a:rPr>
              <a:t>School 1 en school 2 (zelfde schoolbestuur) stappen uit de SG</a:t>
            </a:r>
          </a:p>
        </p:txBody>
      </p:sp>
      <p:pic>
        <p:nvPicPr>
          <p:cNvPr id="8" name="Afbeelding 7" descr="Afbeelding met persoon, binnen, zitten, computer&#10;&#10;Beschrijving is gegenereerd met zeer hoge betrouwbaarheid">
            <a:extLst>
              <a:ext uri="{FF2B5EF4-FFF2-40B4-BE49-F238E27FC236}">
                <a16:creationId xmlns:a16="http://schemas.microsoft.com/office/drawing/2014/main" id="{30DC09B1-43E0-4D45-9793-C133951EE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776" y="256479"/>
            <a:ext cx="1957760" cy="1302800"/>
          </a:xfrm>
          <a:prstGeom prst="rect">
            <a:avLst/>
          </a:prstGeom>
          <a:ln>
            <a:noFill/>
          </a:ln>
          <a:effectLst>
            <a:softEdge rad="112500"/>
          </a:effectLst>
        </p:spPr>
      </p:pic>
      <p:sp>
        <p:nvSpPr>
          <p:cNvPr id="13" name="Ovaal 12">
            <a:extLst>
              <a:ext uri="{FF2B5EF4-FFF2-40B4-BE49-F238E27FC236}">
                <a16:creationId xmlns:a16="http://schemas.microsoft.com/office/drawing/2014/main" id="{29DA9CB1-333B-4503-A7EC-43094AC37DFA}"/>
              </a:ext>
            </a:extLst>
          </p:cNvPr>
          <p:cNvSpPr/>
          <p:nvPr/>
        </p:nvSpPr>
        <p:spPr>
          <a:xfrm>
            <a:off x="900369" y="283890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Ovaal 13">
            <a:extLst>
              <a:ext uri="{FF2B5EF4-FFF2-40B4-BE49-F238E27FC236}">
                <a16:creationId xmlns:a16="http://schemas.microsoft.com/office/drawing/2014/main" id="{7490C8A4-ECBA-4577-B40A-A85FEF19E367}"/>
              </a:ext>
            </a:extLst>
          </p:cNvPr>
          <p:cNvSpPr/>
          <p:nvPr/>
        </p:nvSpPr>
        <p:spPr>
          <a:xfrm>
            <a:off x="3639540" y="396742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5" name="Tekstvak 14">
            <a:extLst>
              <a:ext uri="{FF2B5EF4-FFF2-40B4-BE49-F238E27FC236}">
                <a16:creationId xmlns:a16="http://schemas.microsoft.com/office/drawing/2014/main" id="{9A7C2492-78EC-4FF9-8C00-5C6D51C23F3F}"/>
              </a:ext>
            </a:extLst>
          </p:cNvPr>
          <p:cNvSpPr txBox="1"/>
          <p:nvPr/>
        </p:nvSpPr>
        <p:spPr>
          <a:xfrm>
            <a:off x="969453" y="2838905"/>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6" name="Ovaal 15">
            <a:extLst>
              <a:ext uri="{FF2B5EF4-FFF2-40B4-BE49-F238E27FC236}">
                <a16:creationId xmlns:a16="http://schemas.microsoft.com/office/drawing/2014/main" id="{4BD866AB-2560-4A3A-B2C0-4CD480A544D1}"/>
              </a:ext>
            </a:extLst>
          </p:cNvPr>
          <p:cNvSpPr/>
          <p:nvPr/>
        </p:nvSpPr>
        <p:spPr>
          <a:xfrm>
            <a:off x="2983329" y="3142669"/>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7" name="Ovaal 16">
            <a:extLst>
              <a:ext uri="{FF2B5EF4-FFF2-40B4-BE49-F238E27FC236}">
                <a16:creationId xmlns:a16="http://schemas.microsoft.com/office/drawing/2014/main" id="{028653BB-D2DA-4A58-BEDD-3E4464A5A1BA}"/>
              </a:ext>
            </a:extLst>
          </p:cNvPr>
          <p:cNvSpPr/>
          <p:nvPr/>
        </p:nvSpPr>
        <p:spPr>
          <a:xfrm>
            <a:off x="1578914" y="437326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9" name="Ovaal 18">
            <a:extLst>
              <a:ext uri="{FF2B5EF4-FFF2-40B4-BE49-F238E27FC236}">
                <a16:creationId xmlns:a16="http://schemas.microsoft.com/office/drawing/2014/main" id="{2C402F9D-0923-4D9D-AC60-BD5D095FA38B}"/>
              </a:ext>
            </a:extLst>
          </p:cNvPr>
          <p:cNvSpPr/>
          <p:nvPr/>
        </p:nvSpPr>
        <p:spPr>
          <a:xfrm>
            <a:off x="2811868" y="2622880"/>
            <a:ext cx="3672408" cy="2246280"/>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Tekstvak 19">
            <a:extLst>
              <a:ext uri="{FF2B5EF4-FFF2-40B4-BE49-F238E27FC236}">
                <a16:creationId xmlns:a16="http://schemas.microsoft.com/office/drawing/2014/main" id="{A7CB29EA-8FF9-4476-8A10-90F000DB9B78}"/>
              </a:ext>
            </a:extLst>
          </p:cNvPr>
          <p:cNvSpPr txBox="1"/>
          <p:nvPr/>
        </p:nvSpPr>
        <p:spPr>
          <a:xfrm>
            <a:off x="6141133" y="2582229"/>
            <a:ext cx="415498" cy="369332"/>
          </a:xfrm>
          <a:prstGeom prst="rect">
            <a:avLst/>
          </a:prstGeom>
          <a:noFill/>
        </p:spPr>
        <p:txBody>
          <a:bodyPr wrap="none" rtlCol="0">
            <a:spAutoFit/>
          </a:bodyPr>
          <a:lstStyle/>
          <a:p>
            <a:r>
              <a:rPr lang="nl-BE"/>
              <a:t>SB</a:t>
            </a:r>
            <a:endParaRPr lang="nl-BE" baseline="-25000"/>
          </a:p>
        </p:txBody>
      </p:sp>
      <p:sp>
        <p:nvSpPr>
          <p:cNvPr id="21" name="Tekstvak 20">
            <a:extLst>
              <a:ext uri="{FF2B5EF4-FFF2-40B4-BE49-F238E27FC236}">
                <a16:creationId xmlns:a16="http://schemas.microsoft.com/office/drawing/2014/main" id="{E2A3E831-ECC5-44AF-A18C-B40C7726170F}"/>
              </a:ext>
            </a:extLst>
          </p:cNvPr>
          <p:cNvSpPr txBox="1"/>
          <p:nvPr/>
        </p:nvSpPr>
        <p:spPr>
          <a:xfrm>
            <a:off x="1907588" y="5516539"/>
            <a:ext cx="1577548" cy="369332"/>
          </a:xfrm>
          <a:prstGeom prst="rect">
            <a:avLst/>
          </a:prstGeom>
          <a:noFill/>
        </p:spPr>
        <p:txBody>
          <a:bodyPr wrap="none" rtlCol="0">
            <a:spAutoFit/>
          </a:bodyPr>
          <a:lstStyle/>
          <a:p>
            <a:r>
              <a:rPr lang="nl-BE"/>
              <a:t>Recht op TADD</a:t>
            </a:r>
          </a:p>
        </p:txBody>
      </p:sp>
      <p:sp>
        <p:nvSpPr>
          <p:cNvPr id="22" name="Tekstvak 21">
            <a:extLst>
              <a:ext uri="{FF2B5EF4-FFF2-40B4-BE49-F238E27FC236}">
                <a16:creationId xmlns:a16="http://schemas.microsoft.com/office/drawing/2014/main" id="{DD2C7C74-4310-4DF6-B027-990A56825BF4}"/>
              </a:ext>
            </a:extLst>
          </p:cNvPr>
          <p:cNvSpPr txBox="1"/>
          <p:nvPr/>
        </p:nvSpPr>
        <p:spPr>
          <a:xfrm>
            <a:off x="7103563" y="3142669"/>
            <a:ext cx="2146613" cy="923330"/>
          </a:xfrm>
          <a:prstGeom prst="rect">
            <a:avLst/>
          </a:prstGeom>
          <a:noFill/>
        </p:spPr>
        <p:txBody>
          <a:bodyPr wrap="none" rtlCol="0">
            <a:spAutoFit/>
          </a:bodyPr>
          <a:lstStyle/>
          <a:p>
            <a:pPr marL="285750" indent="-285750">
              <a:buFontTx/>
              <a:buChar char="-"/>
            </a:pPr>
            <a:r>
              <a:rPr lang="nl-BE"/>
              <a:t>TADD in S</a:t>
            </a:r>
            <a:r>
              <a:rPr lang="nl-BE" baseline="-25000"/>
              <a:t>1</a:t>
            </a:r>
          </a:p>
          <a:p>
            <a:pPr marL="285750" indent="-285750">
              <a:buFontTx/>
              <a:buChar char="-"/>
            </a:pPr>
            <a:r>
              <a:rPr lang="nl-BE"/>
              <a:t>Recht op TADD in </a:t>
            </a:r>
          </a:p>
          <a:p>
            <a:r>
              <a:rPr lang="nl-BE"/>
              <a:t>      S</a:t>
            </a:r>
            <a:r>
              <a:rPr lang="nl-BE" baseline="-25000"/>
              <a:t>2</a:t>
            </a:r>
          </a:p>
        </p:txBody>
      </p:sp>
    </p:spTree>
    <p:extLst>
      <p:ext uri="{BB962C8B-B14F-4D97-AF65-F5344CB8AC3E}">
        <p14:creationId xmlns:p14="http://schemas.microsoft.com/office/powerpoint/2010/main" val="285658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1.85185E-6 L 0.27292 0.2794 " pathEditMode="relative" rAng="0" ptsTypes="AA">
                                      <p:cBhvr>
                                        <p:cTn id="6" dur="2000" fill="hold"/>
                                        <p:tgtEl>
                                          <p:spTgt spid="16"/>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33333E-6 -4.81481E-6 L 0.16337 0.24144 " pathEditMode="relative" rAng="0" ptsTypes="AA">
                                      <p:cBhvr>
                                        <p:cTn id="8" dur="2000" fill="hold"/>
                                        <p:tgtEl>
                                          <p:spTgt spid="19"/>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8.33333E-7 -2.22222E-6 L 0.11719 0.21088 " pathEditMode="relative" rAng="0" ptsTypes="AA">
                                      <p:cBhvr>
                                        <p:cTn id="10" dur="2000" fill="hold"/>
                                        <p:tgtEl>
                                          <p:spTgt spid="20"/>
                                        </p:tgtEl>
                                        <p:attrNameLst>
                                          <p:attrName>ppt_x</p:attrName>
                                          <p:attrName>ppt_y</p:attrName>
                                        </p:attrNameLst>
                                      </p:cBhvr>
                                      <p:rCtr x="5851" y="10532"/>
                                    </p:animMotion>
                                  </p:childTnLst>
                                </p:cTn>
                              </p:par>
                              <p:par>
                                <p:cTn id="11" presetID="42" presetClass="path" presetSubtype="0" accel="50000" decel="50000" fill="hold" grpId="0" nodeType="withEffect">
                                  <p:stCondLst>
                                    <p:cond delay="0"/>
                                  </p:stCondLst>
                                  <p:childTnLst>
                                    <p:animMotion origin="layout" path="M 3.61111E-6 1.48148E-6 L 0.27968 0.06782 " pathEditMode="relative" rAng="0" ptsTypes="AA">
                                      <p:cBhvr>
                                        <p:cTn id="12" dur="2000" fill="hold"/>
                                        <p:tgtEl>
                                          <p:spTgt spid="14"/>
                                        </p:tgtEl>
                                        <p:attrNameLst>
                                          <p:attrName>ppt_x</p:attrName>
                                          <p:attrName>ppt_y</p:attrName>
                                        </p:attrNameLst>
                                      </p:cBhvr>
                                      <p:rCtr x="13976" y="3380"/>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9" grpId="0" animBg="1"/>
      <p:bldP spid="20" grpId="0"/>
      <p:bldP spid="21" grpId="0"/>
      <p:bldP spid="22"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A113647-FB4F-407C-94AD-3D55F0A3F812}"/>
              </a:ext>
            </a:extLst>
          </p:cNvPr>
          <p:cNvSpPr txBox="1"/>
          <p:nvPr/>
        </p:nvSpPr>
        <p:spPr>
          <a:xfrm>
            <a:off x="2411760" y="1506469"/>
            <a:ext cx="5256584" cy="646331"/>
          </a:xfrm>
          <a:prstGeom prst="rect">
            <a:avLst/>
          </a:prstGeom>
          <a:noFill/>
        </p:spPr>
        <p:txBody>
          <a:bodyPr wrap="square" rtlCol="0">
            <a:spAutoFit/>
          </a:bodyPr>
          <a:lstStyle/>
          <a:p>
            <a:r>
              <a:rPr lang="nl-BE">
                <a:solidFill>
                  <a:srgbClr val="FF0000"/>
                </a:solidFill>
                <a:latin typeface="Trebuchet MS" panose="020B0603020202020204" pitchFamily="34" charset="0"/>
              </a:rPr>
              <a:t>Patricia: kinderverzorgster</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vacante uren in school 1 (SG y)</a:t>
            </a:r>
          </a:p>
        </p:txBody>
      </p:sp>
      <p:sp>
        <p:nvSpPr>
          <p:cNvPr id="6" name="Tekstvak 5">
            <a:extLst>
              <a:ext uri="{FF2B5EF4-FFF2-40B4-BE49-F238E27FC236}">
                <a16:creationId xmlns:a16="http://schemas.microsoft.com/office/drawing/2014/main" id="{9059972F-8008-422C-868E-6F59E1BAF6F6}"/>
              </a:ext>
            </a:extLst>
          </p:cNvPr>
          <p:cNvSpPr txBox="1"/>
          <p:nvPr/>
        </p:nvSpPr>
        <p:spPr>
          <a:xfrm>
            <a:off x="1331640" y="2332891"/>
            <a:ext cx="7056783" cy="1754326"/>
          </a:xfrm>
          <a:prstGeom prst="rect">
            <a:avLst/>
          </a:prstGeom>
          <a:noFill/>
        </p:spPr>
        <p:txBody>
          <a:bodyPr wrap="square" rtlCol="0">
            <a:spAutoFit/>
          </a:bodyPr>
          <a:lstStyle/>
          <a:p>
            <a:r>
              <a:rPr lang="nl-BE">
                <a:latin typeface="Trebuchet MS" panose="020B0603020202020204" pitchFamily="34" charset="0"/>
              </a:rPr>
              <a:t>School 1 en school 2 (zelfde schoolbestuur) stappen uit de SG</a:t>
            </a:r>
          </a:p>
          <a:p>
            <a:r>
              <a:rPr lang="nl-BE">
                <a:latin typeface="Trebuchet MS" panose="020B0603020202020204" pitchFamily="34" charset="0"/>
              </a:rPr>
              <a:t>	Patricia behoudt haar TADD in school 1</a:t>
            </a:r>
          </a:p>
          <a:p>
            <a:r>
              <a:rPr lang="nl-BE">
                <a:latin typeface="Trebuchet MS" panose="020B0603020202020204" pitchFamily="34" charset="0"/>
              </a:rPr>
              <a:t>	recht op TADD ook in school 2 omdat die scholen tot 	hetzelfde schoolbestuur behoren ook al heeft Patricia nog 	nooit in school 2 gewerkt.</a:t>
            </a:r>
          </a:p>
          <a:p>
            <a:r>
              <a:rPr lang="nl-BE">
                <a:latin typeface="Trebuchet MS" panose="020B0603020202020204" pitchFamily="34" charset="0"/>
              </a:rPr>
              <a:t>	Ook in SG y behoudt zij haar recht op TADD</a:t>
            </a:r>
          </a:p>
        </p:txBody>
      </p:sp>
      <p:cxnSp>
        <p:nvCxnSpPr>
          <p:cNvPr id="9" name="Rechte verbindingslijn met pijl 8">
            <a:extLst>
              <a:ext uri="{FF2B5EF4-FFF2-40B4-BE49-F238E27FC236}">
                <a16:creationId xmlns:a16="http://schemas.microsoft.com/office/drawing/2014/main" id="{08CA3B41-32E1-4357-A566-3C28433FB5BA}"/>
              </a:ext>
            </a:extLst>
          </p:cNvPr>
          <p:cNvCxnSpPr/>
          <p:nvPr/>
        </p:nvCxnSpPr>
        <p:spPr>
          <a:xfrm>
            <a:off x="1285125" y="2780928"/>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5814E619-E850-4156-92EE-BB323BB35ADA}"/>
              </a:ext>
            </a:extLst>
          </p:cNvPr>
          <p:cNvCxnSpPr/>
          <p:nvPr/>
        </p:nvCxnSpPr>
        <p:spPr>
          <a:xfrm>
            <a:off x="1280813" y="306896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D73B0952-685B-43ED-9A4B-203082D4A2E5}"/>
              </a:ext>
            </a:extLst>
          </p:cNvPr>
          <p:cNvCxnSpPr/>
          <p:nvPr/>
        </p:nvCxnSpPr>
        <p:spPr>
          <a:xfrm>
            <a:off x="1331640" y="3861048"/>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persoon, binnen, zitten, computer&#10;&#10;Beschrijving is gegenereerd met zeer hoge betrouwbaarheid">
            <a:extLst>
              <a:ext uri="{FF2B5EF4-FFF2-40B4-BE49-F238E27FC236}">
                <a16:creationId xmlns:a16="http://schemas.microsoft.com/office/drawing/2014/main" id="{30DC09B1-43E0-4D45-9793-C133951EE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776" y="256479"/>
            <a:ext cx="1957760" cy="1302800"/>
          </a:xfrm>
          <a:prstGeom prst="rect">
            <a:avLst/>
          </a:prstGeom>
          <a:ln>
            <a:noFill/>
          </a:ln>
          <a:effectLst>
            <a:softEdge rad="112500"/>
          </a:effectLst>
        </p:spPr>
      </p:pic>
    </p:spTree>
    <p:extLst>
      <p:ext uri="{BB962C8B-B14F-4D97-AF65-F5344CB8AC3E}">
        <p14:creationId xmlns:p14="http://schemas.microsoft.com/office/powerpoint/2010/main" val="351423780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3.3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a:bodyPr>
          <a:lstStyle/>
          <a:p>
            <a:r>
              <a:rPr lang="nl-BE" sz="2400"/>
              <a:t>Behoud van alle rechten en plichten verbonden aan de VB in de school die uit de SG stapt.</a:t>
            </a:r>
          </a:p>
          <a:p>
            <a:r>
              <a:rPr lang="nl-BE" sz="2400"/>
              <a:t>Voor deeltijds </a:t>
            </a:r>
            <a:r>
              <a:rPr lang="nl-BE" sz="2400" err="1"/>
              <a:t>vastbenoemden</a:t>
            </a:r>
            <a:r>
              <a:rPr lang="nl-BE" sz="2400"/>
              <a:t>:</a:t>
            </a:r>
          </a:p>
          <a:p>
            <a:pPr lvl="1"/>
            <a:r>
              <a:rPr lang="nl-BE" sz="2400"/>
              <a:t>Uitbreiding van vaste benoeming mits aanstelling van doorlopende duur van minstens 1 uur mogelijk in alle scholen van het SB die niet tot een SG behoren.</a:t>
            </a:r>
          </a:p>
          <a:p>
            <a:pPr lvl="1"/>
            <a:r>
              <a:rPr lang="nl-BE" sz="2400"/>
              <a:t>In de oorspronkelijke SG behoudt dit personeelslid de anciënniteit maar niet automatisch het recht op uitbreiding van vaste benoeming</a:t>
            </a:r>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8553085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CA3BFFE-4E06-4912-8A45-E072F24B6C8A}"/>
              </a:ext>
            </a:extLst>
          </p:cNvPr>
          <p:cNvSpPr txBox="1"/>
          <p:nvPr/>
        </p:nvSpPr>
        <p:spPr>
          <a:xfrm>
            <a:off x="2889279" y="1268760"/>
            <a:ext cx="4536504" cy="923330"/>
          </a:xfrm>
          <a:prstGeom prst="rect">
            <a:avLst/>
          </a:prstGeom>
          <a:noFill/>
        </p:spPr>
        <p:txBody>
          <a:bodyPr wrap="square" rtlCol="0">
            <a:spAutoFit/>
          </a:bodyPr>
          <a:lstStyle/>
          <a:p>
            <a:r>
              <a:rPr lang="nl-BE">
                <a:solidFill>
                  <a:srgbClr val="FF0000"/>
                </a:solidFill>
                <a:latin typeface="Trebuchet MS" panose="020B0603020202020204" pitchFamily="34" charset="0"/>
              </a:rPr>
              <a:t>Dieter: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5 (SG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5 (Sg y)</a:t>
            </a:r>
          </a:p>
        </p:txBody>
      </p:sp>
      <p:sp>
        <p:nvSpPr>
          <p:cNvPr id="6" name="Tekstvak 5">
            <a:extLst>
              <a:ext uri="{FF2B5EF4-FFF2-40B4-BE49-F238E27FC236}">
                <a16:creationId xmlns:a16="http://schemas.microsoft.com/office/drawing/2014/main" id="{A2E723B6-8B62-447F-8E73-4E98F2C6C75C}"/>
              </a:ext>
            </a:extLst>
          </p:cNvPr>
          <p:cNvSpPr txBox="1"/>
          <p:nvPr/>
        </p:nvSpPr>
        <p:spPr>
          <a:xfrm>
            <a:off x="1169621" y="2276872"/>
            <a:ext cx="6804757" cy="369332"/>
          </a:xfrm>
          <a:prstGeom prst="rect">
            <a:avLst/>
          </a:prstGeom>
          <a:noFill/>
        </p:spPr>
        <p:txBody>
          <a:bodyPr wrap="square" rtlCol="0">
            <a:spAutoFit/>
          </a:bodyPr>
          <a:lstStyle/>
          <a:p>
            <a:r>
              <a:rPr lang="nl-BE">
                <a:latin typeface="Trebuchet MS" panose="020B0603020202020204" pitchFamily="34" charset="0"/>
              </a:rPr>
              <a:t>School 5 en 6 (zelfde SB)stappen uit de scholengemeenschap</a:t>
            </a:r>
          </a:p>
        </p:txBody>
      </p:sp>
      <p:pic>
        <p:nvPicPr>
          <p:cNvPr id="8" name="Afbeelding 7" descr="Afbeelding met binnen, laptop, persoon, computer&#10;&#10;Beschrijving is gegenereerd met zeer hoge betrouwbaarheid">
            <a:extLst>
              <a:ext uri="{FF2B5EF4-FFF2-40B4-BE49-F238E27FC236}">
                <a16:creationId xmlns:a16="http://schemas.microsoft.com/office/drawing/2014/main" id="{711AE43E-4BC4-4F08-B983-ED9A609031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410" y="510048"/>
            <a:ext cx="2213761" cy="1478792"/>
          </a:xfrm>
          <a:prstGeom prst="rect">
            <a:avLst/>
          </a:prstGeom>
          <a:ln>
            <a:noFill/>
          </a:ln>
          <a:effectLst>
            <a:softEdge rad="112500"/>
          </a:effectLst>
        </p:spPr>
      </p:pic>
      <p:sp>
        <p:nvSpPr>
          <p:cNvPr id="14" name="Ovaal 13">
            <a:extLst>
              <a:ext uri="{FF2B5EF4-FFF2-40B4-BE49-F238E27FC236}">
                <a16:creationId xmlns:a16="http://schemas.microsoft.com/office/drawing/2014/main" id="{5C7FDD7C-6BEA-4BF0-AEE5-3ADC455625EE}"/>
              </a:ext>
            </a:extLst>
          </p:cNvPr>
          <p:cNvSpPr/>
          <p:nvPr/>
        </p:nvSpPr>
        <p:spPr>
          <a:xfrm>
            <a:off x="817350" y="322771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Ovaal 14">
            <a:extLst>
              <a:ext uri="{FF2B5EF4-FFF2-40B4-BE49-F238E27FC236}">
                <a16:creationId xmlns:a16="http://schemas.microsoft.com/office/drawing/2014/main" id="{D5C2037D-3AE3-468A-BC55-A2A9AF9C928D}"/>
              </a:ext>
            </a:extLst>
          </p:cNvPr>
          <p:cNvSpPr/>
          <p:nvPr/>
        </p:nvSpPr>
        <p:spPr>
          <a:xfrm>
            <a:off x="3556521" y="435623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6</a:t>
            </a:r>
          </a:p>
        </p:txBody>
      </p:sp>
      <p:sp>
        <p:nvSpPr>
          <p:cNvPr id="16" name="Tekstvak 15">
            <a:extLst>
              <a:ext uri="{FF2B5EF4-FFF2-40B4-BE49-F238E27FC236}">
                <a16:creationId xmlns:a16="http://schemas.microsoft.com/office/drawing/2014/main" id="{641D0A81-124E-42DB-84BD-4EE3AD61BEAE}"/>
              </a:ext>
            </a:extLst>
          </p:cNvPr>
          <p:cNvSpPr txBox="1"/>
          <p:nvPr/>
        </p:nvSpPr>
        <p:spPr>
          <a:xfrm>
            <a:off x="886434" y="322771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7" name="Ovaal 16">
            <a:extLst>
              <a:ext uri="{FF2B5EF4-FFF2-40B4-BE49-F238E27FC236}">
                <a16:creationId xmlns:a16="http://schemas.microsoft.com/office/drawing/2014/main" id="{7F2A62AA-2B88-4B9C-A2B5-460B4A271DA6}"/>
              </a:ext>
            </a:extLst>
          </p:cNvPr>
          <p:cNvSpPr/>
          <p:nvPr/>
        </p:nvSpPr>
        <p:spPr>
          <a:xfrm>
            <a:off x="2900310" y="3531478"/>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5</a:t>
            </a:r>
          </a:p>
        </p:txBody>
      </p:sp>
      <p:sp>
        <p:nvSpPr>
          <p:cNvPr id="18" name="Ovaal 17">
            <a:extLst>
              <a:ext uri="{FF2B5EF4-FFF2-40B4-BE49-F238E27FC236}">
                <a16:creationId xmlns:a16="http://schemas.microsoft.com/office/drawing/2014/main" id="{1A5808F5-7EB3-4CCA-A43C-E12D3F601097}"/>
              </a:ext>
            </a:extLst>
          </p:cNvPr>
          <p:cNvSpPr/>
          <p:nvPr/>
        </p:nvSpPr>
        <p:spPr>
          <a:xfrm>
            <a:off x="1495895" y="476207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9" name="Ovaal 18">
            <a:extLst>
              <a:ext uri="{FF2B5EF4-FFF2-40B4-BE49-F238E27FC236}">
                <a16:creationId xmlns:a16="http://schemas.microsoft.com/office/drawing/2014/main" id="{4454BDC9-CEB8-4578-BCD3-58E2E0861B44}"/>
              </a:ext>
            </a:extLst>
          </p:cNvPr>
          <p:cNvSpPr/>
          <p:nvPr/>
        </p:nvSpPr>
        <p:spPr>
          <a:xfrm>
            <a:off x="2728849" y="3011689"/>
            <a:ext cx="3672408" cy="2246280"/>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Tekstvak 19">
            <a:extLst>
              <a:ext uri="{FF2B5EF4-FFF2-40B4-BE49-F238E27FC236}">
                <a16:creationId xmlns:a16="http://schemas.microsoft.com/office/drawing/2014/main" id="{44AE8D60-3CE8-4744-AB92-22E261DD90DF}"/>
              </a:ext>
            </a:extLst>
          </p:cNvPr>
          <p:cNvSpPr txBox="1"/>
          <p:nvPr/>
        </p:nvSpPr>
        <p:spPr>
          <a:xfrm>
            <a:off x="6058114" y="2971038"/>
            <a:ext cx="415498" cy="369332"/>
          </a:xfrm>
          <a:prstGeom prst="rect">
            <a:avLst/>
          </a:prstGeom>
          <a:noFill/>
        </p:spPr>
        <p:txBody>
          <a:bodyPr wrap="none" rtlCol="0">
            <a:spAutoFit/>
          </a:bodyPr>
          <a:lstStyle/>
          <a:p>
            <a:r>
              <a:rPr lang="nl-BE"/>
              <a:t>SB</a:t>
            </a:r>
            <a:endParaRPr lang="nl-BE" baseline="-25000"/>
          </a:p>
        </p:txBody>
      </p:sp>
      <p:sp>
        <p:nvSpPr>
          <p:cNvPr id="21" name="Tekstvak 20">
            <a:extLst>
              <a:ext uri="{FF2B5EF4-FFF2-40B4-BE49-F238E27FC236}">
                <a16:creationId xmlns:a16="http://schemas.microsoft.com/office/drawing/2014/main" id="{776B4A2F-DC7B-4BC9-AFDF-E8EB4445732A}"/>
              </a:ext>
            </a:extLst>
          </p:cNvPr>
          <p:cNvSpPr txBox="1"/>
          <p:nvPr/>
        </p:nvSpPr>
        <p:spPr>
          <a:xfrm>
            <a:off x="1569132" y="5876207"/>
            <a:ext cx="1954189" cy="369332"/>
          </a:xfrm>
          <a:prstGeom prst="rect">
            <a:avLst/>
          </a:prstGeom>
          <a:noFill/>
        </p:spPr>
        <p:txBody>
          <a:bodyPr wrap="none" rtlCol="0">
            <a:spAutoFit/>
          </a:bodyPr>
          <a:lstStyle/>
          <a:p>
            <a:r>
              <a:rPr lang="nl-BE"/>
              <a:t>DA blijft behouden</a:t>
            </a:r>
          </a:p>
        </p:txBody>
      </p:sp>
      <p:sp>
        <p:nvSpPr>
          <p:cNvPr id="22" name="Tekstvak 21">
            <a:extLst>
              <a:ext uri="{FF2B5EF4-FFF2-40B4-BE49-F238E27FC236}">
                <a16:creationId xmlns:a16="http://schemas.microsoft.com/office/drawing/2014/main" id="{1745099B-A46B-4FE7-9ED3-B214147F1008}"/>
              </a:ext>
            </a:extLst>
          </p:cNvPr>
          <p:cNvSpPr txBox="1"/>
          <p:nvPr/>
        </p:nvSpPr>
        <p:spPr>
          <a:xfrm>
            <a:off x="6758917" y="2736677"/>
            <a:ext cx="2430922" cy="1938992"/>
          </a:xfrm>
          <a:prstGeom prst="rect">
            <a:avLst/>
          </a:prstGeom>
          <a:noFill/>
        </p:spPr>
        <p:txBody>
          <a:bodyPr wrap="none" rtlCol="0">
            <a:spAutoFit/>
          </a:bodyPr>
          <a:lstStyle/>
          <a:p>
            <a:pPr marL="285750" indent="-285750">
              <a:buFontTx/>
              <a:buChar char="-"/>
            </a:pPr>
            <a:r>
              <a:rPr lang="nl-BE"/>
              <a:t>DVB in S</a:t>
            </a:r>
            <a:r>
              <a:rPr lang="nl-BE" baseline="-25000"/>
              <a:t>5</a:t>
            </a:r>
          </a:p>
          <a:p>
            <a:pPr marL="285750" indent="-285750">
              <a:buFontTx/>
              <a:buChar char="-"/>
            </a:pPr>
            <a:r>
              <a:rPr lang="nl-BE"/>
              <a:t>Recht op TADD in </a:t>
            </a:r>
          </a:p>
          <a:p>
            <a:r>
              <a:rPr lang="nl-BE"/>
              <a:t>      S</a:t>
            </a:r>
            <a:r>
              <a:rPr lang="nl-BE" baseline="-25000"/>
              <a:t>5</a:t>
            </a:r>
            <a:r>
              <a:rPr lang="nl-BE"/>
              <a:t> en S</a:t>
            </a:r>
            <a:r>
              <a:rPr lang="nl-BE" baseline="-25000"/>
              <a:t>6</a:t>
            </a:r>
          </a:p>
          <a:p>
            <a:pPr marL="285750" indent="-285750">
              <a:buFontTx/>
              <a:buChar char="-"/>
            </a:pPr>
            <a:r>
              <a:rPr lang="nl-BE"/>
              <a:t>Recht op uitbreiding </a:t>
            </a:r>
          </a:p>
          <a:p>
            <a:r>
              <a:rPr lang="nl-BE"/>
              <a:t>      DVB</a:t>
            </a:r>
            <a:r>
              <a:rPr lang="nl-BE" baseline="-25000"/>
              <a:t> </a:t>
            </a:r>
            <a:r>
              <a:rPr lang="nl-BE"/>
              <a:t>in S</a:t>
            </a:r>
            <a:r>
              <a:rPr lang="nl-BE" baseline="-25000"/>
              <a:t>5</a:t>
            </a:r>
            <a:r>
              <a:rPr lang="nl-BE"/>
              <a:t> en S</a:t>
            </a:r>
            <a:r>
              <a:rPr lang="nl-BE" baseline="-25000"/>
              <a:t>6</a:t>
            </a:r>
          </a:p>
          <a:p>
            <a:r>
              <a:rPr lang="nl-BE"/>
              <a:t> </a:t>
            </a:r>
            <a:r>
              <a:rPr lang="nl-BE" baseline="-25000"/>
              <a:t> </a:t>
            </a:r>
          </a:p>
          <a:p>
            <a:endParaRPr lang="nl-BE" baseline="-25000"/>
          </a:p>
        </p:txBody>
      </p:sp>
    </p:spTree>
    <p:extLst>
      <p:ext uri="{BB962C8B-B14F-4D97-AF65-F5344CB8AC3E}">
        <p14:creationId xmlns:p14="http://schemas.microsoft.com/office/powerpoint/2010/main" val="83135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778E-6 -1.11111E-6 L 0.27291 0.2794 " pathEditMode="relative" rAng="0" ptsTypes="AA">
                                      <p:cBhvr>
                                        <p:cTn id="6" dur="2000" fill="hold"/>
                                        <p:tgtEl>
                                          <p:spTgt spid="17"/>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1.94444E-6 2.22222E-6 L 0.16337 0.24143 " pathEditMode="relative" rAng="0" ptsTypes="AA">
                                      <p:cBhvr>
                                        <p:cTn id="8" dur="2000" fill="hold"/>
                                        <p:tgtEl>
                                          <p:spTgt spid="19"/>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05556E-6 4.81481E-6 L 0.11719 0.21087 " pathEditMode="relative" rAng="0" ptsTypes="AA">
                                      <p:cBhvr>
                                        <p:cTn id="10" dur="2000" fill="hold"/>
                                        <p:tgtEl>
                                          <p:spTgt spid="20"/>
                                        </p:tgtEl>
                                        <p:attrNameLst>
                                          <p:attrName>ppt_x</p:attrName>
                                          <p:attrName>ppt_y</p:attrName>
                                        </p:attrNameLst>
                                      </p:cBhvr>
                                      <p:rCtr x="5851" y="10532"/>
                                    </p:animMotion>
                                  </p:childTnLst>
                                </p:cTn>
                              </p:par>
                              <p:par>
                                <p:cTn id="11" presetID="42" presetClass="path" presetSubtype="0" accel="50000" decel="50000" fill="hold" grpId="0" nodeType="withEffect">
                                  <p:stCondLst>
                                    <p:cond delay="0"/>
                                  </p:stCondLst>
                                  <p:childTnLst>
                                    <p:animMotion origin="layout" path="M 1.38889E-6 -1.48148E-6 L 0.27969 0.06783 " pathEditMode="relative" rAng="0" ptsTypes="AA">
                                      <p:cBhvr>
                                        <p:cTn id="12" dur="2000" fill="hold"/>
                                        <p:tgtEl>
                                          <p:spTgt spid="15"/>
                                        </p:tgtEl>
                                        <p:attrNameLst>
                                          <p:attrName>ppt_x</p:attrName>
                                          <p:attrName>ppt_y</p:attrName>
                                        </p:attrNameLst>
                                      </p:cBhvr>
                                      <p:rCtr x="13976" y="3380"/>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9" grpId="0" animBg="1"/>
      <p:bldP spid="20" grpId="0"/>
      <p:bldP spid="21" grpId="0"/>
      <p:bldP spid="22"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CA3BFFE-4E06-4912-8A45-E072F24B6C8A}"/>
              </a:ext>
            </a:extLst>
          </p:cNvPr>
          <p:cNvSpPr txBox="1"/>
          <p:nvPr/>
        </p:nvSpPr>
        <p:spPr>
          <a:xfrm>
            <a:off x="2889279" y="1268760"/>
            <a:ext cx="4536504" cy="923330"/>
          </a:xfrm>
          <a:prstGeom prst="rect">
            <a:avLst/>
          </a:prstGeom>
          <a:noFill/>
        </p:spPr>
        <p:txBody>
          <a:bodyPr wrap="square" rtlCol="0">
            <a:spAutoFit/>
          </a:bodyPr>
          <a:lstStyle/>
          <a:p>
            <a:r>
              <a:rPr lang="nl-BE">
                <a:solidFill>
                  <a:srgbClr val="FF0000"/>
                </a:solidFill>
                <a:latin typeface="Trebuchet MS" panose="020B0603020202020204" pitchFamily="34" charset="0"/>
              </a:rPr>
              <a:t>Dieter: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5 (SG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5 (</a:t>
            </a:r>
            <a:r>
              <a:rPr lang="nl-BE" err="1">
                <a:solidFill>
                  <a:srgbClr val="FF0000"/>
                </a:solidFill>
                <a:latin typeface="Trebuchet MS" panose="020B0603020202020204" pitchFamily="34" charset="0"/>
              </a:rPr>
              <a:t>Sgy</a:t>
            </a:r>
            <a:r>
              <a:rPr lang="nl-BE">
                <a:solidFill>
                  <a:srgbClr val="FF0000"/>
                </a:solidFill>
                <a:latin typeface="Trebuchet MS" panose="020B0603020202020204" pitchFamily="34" charset="0"/>
              </a:rPr>
              <a:t>)</a:t>
            </a:r>
          </a:p>
        </p:txBody>
      </p:sp>
      <p:sp>
        <p:nvSpPr>
          <p:cNvPr id="6" name="Tekstvak 5">
            <a:extLst>
              <a:ext uri="{FF2B5EF4-FFF2-40B4-BE49-F238E27FC236}">
                <a16:creationId xmlns:a16="http://schemas.microsoft.com/office/drawing/2014/main" id="{A2E723B6-8B62-447F-8E73-4E98F2C6C75C}"/>
              </a:ext>
            </a:extLst>
          </p:cNvPr>
          <p:cNvSpPr txBox="1"/>
          <p:nvPr/>
        </p:nvSpPr>
        <p:spPr>
          <a:xfrm>
            <a:off x="1655675" y="2564904"/>
            <a:ext cx="6804757" cy="2031325"/>
          </a:xfrm>
          <a:prstGeom prst="rect">
            <a:avLst/>
          </a:prstGeom>
          <a:noFill/>
        </p:spPr>
        <p:txBody>
          <a:bodyPr wrap="square" rtlCol="0">
            <a:spAutoFit/>
          </a:bodyPr>
          <a:lstStyle/>
          <a:p>
            <a:r>
              <a:rPr lang="nl-BE">
                <a:latin typeface="Trebuchet MS" panose="020B0603020202020204" pitchFamily="34" charset="0"/>
              </a:rPr>
              <a:t>School 5 en 6 (zelfde SB)stappen uit de scholengemeenschap</a:t>
            </a:r>
          </a:p>
          <a:p>
            <a:r>
              <a:rPr lang="nl-BE">
                <a:latin typeface="Trebuchet MS" panose="020B0603020202020204" pitchFamily="34" charset="0"/>
              </a:rPr>
              <a:t>	Dieter behoudt zijn VB in school 5</a:t>
            </a:r>
          </a:p>
          <a:p>
            <a:r>
              <a:rPr lang="nl-BE">
                <a:latin typeface="Trebuchet MS" panose="020B0603020202020204" pitchFamily="34" charset="0"/>
              </a:rPr>
              <a:t>	Dienstanciënniteit  opgebouwd in school 5 blijft 	gelden voor alle scholen die na de uitstap nog tot SG y 	blijven behoren.</a:t>
            </a:r>
          </a:p>
          <a:p>
            <a:r>
              <a:rPr lang="nl-BE">
                <a:latin typeface="Trebuchet MS" panose="020B0603020202020204" pitchFamily="34" charset="0"/>
              </a:rPr>
              <a:t>	Dieter behoudt zijn TADD in school 5</a:t>
            </a:r>
          </a:p>
          <a:p>
            <a:r>
              <a:rPr lang="nl-BE">
                <a:latin typeface="Trebuchet MS" panose="020B0603020202020204" pitchFamily="34" charset="0"/>
              </a:rPr>
              <a:t>	Recht op uitbreiding VB in school 5 en 6</a:t>
            </a:r>
          </a:p>
        </p:txBody>
      </p:sp>
      <p:cxnSp>
        <p:nvCxnSpPr>
          <p:cNvPr id="9" name="Rechte verbindingslijn met pijl 8">
            <a:extLst>
              <a:ext uri="{FF2B5EF4-FFF2-40B4-BE49-F238E27FC236}">
                <a16:creationId xmlns:a16="http://schemas.microsoft.com/office/drawing/2014/main" id="{57C2891B-114E-42E5-825D-83EB52BB80D0}"/>
              </a:ext>
            </a:extLst>
          </p:cNvPr>
          <p:cNvCxnSpPr/>
          <p:nvPr/>
        </p:nvCxnSpPr>
        <p:spPr>
          <a:xfrm>
            <a:off x="1770584" y="306896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20B249AF-BF0A-4DEE-AC1A-479D58FE3742}"/>
              </a:ext>
            </a:extLst>
          </p:cNvPr>
          <p:cNvCxnSpPr/>
          <p:nvPr/>
        </p:nvCxnSpPr>
        <p:spPr>
          <a:xfrm>
            <a:off x="1770584" y="3394009"/>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B3B21816-104E-45A5-93BA-4755A71229A7}"/>
              </a:ext>
            </a:extLst>
          </p:cNvPr>
          <p:cNvCxnSpPr/>
          <p:nvPr/>
        </p:nvCxnSpPr>
        <p:spPr>
          <a:xfrm>
            <a:off x="1770584" y="414908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738D7509-22D9-4A83-9299-DE7685DFFB81}"/>
              </a:ext>
            </a:extLst>
          </p:cNvPr>
          <p:cNvCxnSpPr/>
          <p:nvPr/>
        </p:nvCxnSpPr>
        <p:spPr>
          <a:xfrm>
            <a:off x="1770584" y="4437112"/>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binnen, laptop, persoon, computer&#10;&#10;Beschrijving is gegenereerd met zeer hoge betrouwbaarheid">
            <a:extLst>
              <a:ext uri="{FF2B5EF4-FFF2-40B4-BE49-F238E27FC236}">
                <a16:creationId xmlns:a16="http://schemas.microsoft.com/office/drawing/2014/main" id="{711AE43E-4BC4-4F08-B983-ED9A609031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410" y="510048"/>
            <a:ext cx="2213761" cy="1478792"/>
          </a:xfrm>
          <a:prstGeom prst="rect">
            <a:avLst/>
          </a:prstGeom>
          <a:ln>
            <a:noFill/>
          </a:ln>
          <a:effectLst>
            <a:softEdge rad="112500"/>
          </a:effectLst>
        </p:spPr>
      </p:pic>
    </p:spTree>
    <p:extLst>
      <p:ext uri="{BB962C8B-B14F-4D97-AF65-F5344CB8AC3E}">
        <p14:creationId xmlns:p14="http://schemas.microsoft.com/office/powerpoint/2010/main" val="400349949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D6FF04-6489-4052-AA2B-536E69AF3750}"/>
              </a:ext>
            </a:extLst>
          </p:cNvPr>
          <p:cNvSpPr>
            <a:spLocks noGrp="1"/>
          </p:cNvSpPr>
          <p:nvPr>
            <p:ph type="title"/>
          </p:nvPr>
        </p:nvSpPr>
        <p:spPr/>
        <p:txBody>
          <a:bodyPr>
            <a:normAutofit/>
          </a:bodyPr>
          <a:lstStyle/>
          <a:p>
            <a:pPr algn="l"/>
            <a:r>
              <a:rPr lang="nl-BE" sz="2800">
                <a:solidFill>
                  <a:srgbClr val="00B050"/>
                </a:solidFill>
              </a:rPr>
              <a:t>3.4	kandidaatstelling voor aanstelling voor 	doorlopende duur</a:t>
            </a:r>
          </a:p>
        </p:txBody>
      </p:sp>
      <p:sp>
        <p:nvSpPr>
          <p:cNvPr id="3" name="Tijdelijke aanduiding voor inhoud 2">
            <a:extLst>
              <a:ext uri="{FF2B5EF4-FFF2-40B4-BE49-F238E27FC236}">
                <a16:creationId xmlns:a16="http://schemas.microsoft.com/office/drawing/2014/main" id="{826FA0E6-ECF5-4D94-9814-9761904076F5}"/>
              </a:ext>
            </a:extLst>
          </p:cNvPr>
          <p:cNvSpPr>
            <a:spLocks noGrp="1"/>
          </p:cNvSpPr>
          <p:nvPr>
            <p:ph idx="1"/>
          </p:nvPr>
        </p:nvSpPr>
        <p:spPr/>
        <p:txBody>
          <a:bodyPr/>
          <a:lstStyle/>
          <a:p>
            <a:r>
              <a:rPr lang="nl-BE"/>
              <a:t>Kandidaatstelling geldt zowel in de vorige SG als in de school/scholen van het schoolbestuur die niet meer tot de SG behoren.</a:t>
            </a:r>
          </a:p>
          <a:p>
            <a:r>
              <a:rPr lang="nl-BE"/>
              <a:t>Maar: enkel rechtsgeldig als het personeelslid ook de nodige dienstanciënniteit in aanmerking kan nemen in die scholen.</a:t>
            </a:r>
          </a:p>
          <a:p>
            <a:endParaRPr lang="nl-BE"/>
          </a:p>
        </p:txBody>
      </p:sp>
      <p:sp>
        <p:nvSpPr>
          <p:cNvPr id="4" name="Tijdelijke aanduiding voor datum 3">
            <a:extLst>
              <a:ext uri="{FF2B5EF4-FFF2-40B4-BE49-F238E27FC236}">
                <a16:creationId xmlns:a16="http://schemas.microsoft.com/office/drawing/2014/main" id="{E5FC42F3-206C-41E2-914D-1DAB5F6209B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D3C05E58-BED0-4E59-BCCC-3AB596E3AA17}"/>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8644420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98B6CF-1129-4049-9D77-51B09952B6CA}"/>
              </a:ext>
            </a:extLst>
          </p:cNvPr>
          <p:cNvSpPr>
            <a:spLocks noGrp="1"/>
          </p:cNvSpPr>
          <p:nvPr>
            <p:ph type="title"/>
          </p:nvPr>
        </p:nvSpPr>
        <p:spPr>
          <a:xfrm>
            <a:off x="457200" y="274638"/>
            <a:ext cx="8507288" cy="1143000"/>
          </a:xfrm>
        </p:spPr>
        <p:txBody>
          <a:bodyPr>
            <a:noAutofit/>
          </a:bodyPr>
          <a:lstStyle/>
          <a:p>
            <a:pPr algn="l"/>
            <a:r>
              <a:rPr lang="nl-BE" sz="2800">
                <a:solidFill>
                  <a:srgbClr val="00B050"/>
                </a:solidFill>
              </a:rPr>
              <a:t>3.5 	reaffectatie en wedertewerkstelling</a:t>
            </a:r>
          </a:p>
        </p:txBody>
      </p:sp>
      <p:sp>
        <p:nvSpPr>
          <p:cNvPr id="3" name="Tijdelijke aanduiding voor inhoud 2">
            <a:extLst>
              <a:ext uri="{FF2B5EF4-FFF2-40B4-BE49-F238E27FC236}">
                <a16:creationId xmlns:a16="http://schemas.microsoft.com/office/drawing/2014/main" id="{5999F4FE-195F-444E-B7BA-A324882D2EB8}"/>
              </a:ext>
            </a:extLst>
          </p:cNvPr>
          <p:cNvSpPr>
            <a:spLocks noGrp="1"/>
          </p:cNvSpPr>
          <p:nvPr>
            <p:ph idx="1"/>
          </p:nvPr>
        </p:nvSpPr>
        <p:spPr/>
        <p:txBody>
          <a:bodyPr/>
          <a:lstStyle/>
          <a:p>
            <a:pPr marL="0" indent="0">
              <a:buNone/>
            </a:pPr>
            <a:r>
              <a:rPr lang="nl-BE" dirty="0"/>
              <a:t>Als een school uit een bestaande SG stapt, moet het schoolbestuur de TBS/OB het eerste schooljaar na de uitstap nog melden aan de reaffectatiecommissie van de vroegere SG. Vanaf het daaropvolgende schooljaar valt dit onder de bevoegdheid van de Vlaamse Reaffectatiecommissie.</a:t>
            </a:r>
          </a:p>
          <a:p>
            <a:endParaRPr lang="nl-BE" dirty="0"/>
          </a:p>
        </p:txBody>
      </p:sp>
      <p:sp>
        <p:nvSpPr>
          <p:cNvPr id="4" name="Tijdelijke aanduiding voor datum 3">
            <a:extLst>
              <a:ext uri="{FF2B5EF4-FFF2-40B4-BE49-F238E27FC236}">
                <a16:creationId xmlns:a16="http://schemas.microsoft.com/office/drawing/2014/main" id="{E13C860A-C503-4E15-AC6B-194C5D01FF2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662600A-01D9-4F14-B630-BB70CE8D6F0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00500377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BE7F83C4-15E7-49AA-ADF1-68F6F3DA357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21600" y="0"/>
            <a:ext cx="1258858" cy="1684717"/>
          </a:xfrm>
          <a:prstGeom prst="rect">
            <a:avLst/>
          </a:prstGeom>
        </p:spPr>
      </p:pic>
    </p:spTree>
    <p:extLst>
      <p:ext uri="{BB962C8B-B14F-4D97-AF65-F5344CB8AC3E}">
        <p14:creationId xmlns:p14="http://schemas.microsoft.com/office/powerpoint/2010/main" val="93879860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5865517"/>
          </a:xfrm>
        </p:spPr>
        <p:txBody>
          <a:bodyPr>
            <a:normAutofit/>
          </a:bodyPr>
          <a:lstStyle/>
          <a:p>
            <a:pPr marL="0" indent="0">
              <a:buNone/>
            </a:pPr>
            <a:r>
              <a:rPr lang="nl-BE" b="1">
                <a:solidFill>
                  <a:srgbClr val="FF6600"/>
                </a:solidFill>
              </a:rPr>
              <a:t>Let op!</a:t>
            </a:r>
          </a:p>
          <a:p>
            <a:pPr marL="0" indent="0">
              <a:buNone/>
            </a:pPr>
            <a:endParaRPr lang="nl-BE" sz="2400"/>
          </a:p>
          <a:p>
            <a:pPr marL="0" indent="0">
              <a:buNone/>
            </a:pPr>
            <a:r>
              <a:rPr lang="nl-BE" sz="2400"/>
              <a:t>Reaffectatie en WTW zijn bestendig.</a:t>
            </a:r>
          </a:p>
          <a:p>
            <a:pPr marL="0" indent="0">
              <a:buNone/>
            </a:pPr>
            <a:r>
              <a:rPr lang="nl-BE" sz="2400"/>
              <a:t>De toetreding tot een SG stelt geen einde aan de R/W die een personeelslid reeds eerder had.</a:t>
            </a:r>
          </a:p>
          <a:p>
            <a:pPr marL="0" indent="0">
              <a:buNone/>
            </a:pPr>
            <a:endParaRPr lang="nl-BE" sz="2400"/>
          </a:p>
          <a:p>
            <a:pPr marL="0" indent="0">
              <a:buNone/>
            </a:pPr>
            <a:r>
              <a:rPr lang="nl-BE" sz="2400"/>
              <a:t>Beide betrokken SG nemen best contact met elkaar om zekerheid te verkrijgen betreffende de exacte situatie.</a:t>
            </a:r>
          </a:p>
          <a:p>
            <a:pPr marL="0" indent="0">
              <a:buNone/>
            </a:pPr>
            <a:endParaRPr lang="nl-BE" sz="2400"/>
          </a:p>
          <a:p>
            <a:pPr marL="0" indent="0">
              <a:buNone/>
            </a:pPr>
            <a:r>
              <a:rPr lang="nl-BE" sz="2400"/>
              <a:t>Een R/W in een niet-organieke betrekking is geen grond om een nieuwe toewijzing te weigeren.</a:t>
            </a:r>
          </a:p>
          <a:p>
            <a:pPr marL="0" indent="0">
              <a:buNone/>
            </a:pPr>
            <a:r>
              <a:rPr lang="nl-BE" sz="2400"/>
              <a:t>Een vacante betrekking in hetzelfde ambt bij het eigen SB en binnen de nieuwe SG is verplicht.</a:t>
            </a:r>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885E9647-A46E-4744-9CC3-312B5A3A02DB}"/>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15199" y="61513"/>
            <a:ext cx="1641219" cy="1643072"/>
          </a:xfrm>
          <a:prstGeom prst="rect">
            <a:avLst/>
          </a:prstGeom>
        </p:spPr>
      </p:pic>
    </p:spTree>
    <p:extLst>
      <p:ext uri="{BB962C8B-B14F-4D97-AF65-F5344CB8AC3E}">
        <p14:creationId xmlns:p14="http://schemas.microsoft.com/office/powerpoint/2010/main" val="219001042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8F25E35-1793-4BFE-AED5-0FAD4C4F0A4D}"/>
              </a:ext>
            </a:extLst>
          </p:cNvPr>
          <p:cNvSpPr>
            <a:spLocks noGrp="1"/>
          </p:cNvSpPr>
          <p:nvPr>
            <p:ph type="title"/>
          </p:nvPr>
        </p:nvSpPr>
        <p:spPr/>
        <p:txBody>
          <a:bodyPr/>
          <a:lstStyle/>
          <a:p>
            <a:r>
              <a:rPr lang="nl-BE" dirty="0"/>
              <a:t>Extra voorbeelden</a:t>
            </a:r>
          </a:p>
        </p:txBody>
      </p:sp>
      <p:sp>
        <p:nvSpPr>
          <p:cNvPr id="6" name="Ovaal 5">
            <a:extLst>
              <a:ext uri="{FF2B5EF4-FFF2-40B4-BE49-F238E27FC236}">
                <a16:creationId xmlns:a16="http://schemas.microsoft.com/office/drawing/2014/main" id="{7F47EA25-070C-44AB-A422-85FDC89C5458}"/>
              </a:ext>
            </a:extLst>
          </p:cNvPr>
          <p:cNvSpPr/>
          <p:nvPr/>
        </p:nvSpPr>
        <p:spPr>
          <a:xfrm>
            <a:off x="395536" y="1417638"/>
            <a:ext cx="2520280" cy="21602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3C639CA2-9AAB-4B05-A0B6-7F9939866D40}"/>
              </a:ext>
            </a:extLst>
          </p:cNvPr>
          <p:cNvSpPr/>
          <p:nvPr/>
        </p:nvSpPr>
        <p:spPr>
          <a:xfrm>
            <a:off x="3419872" y="1379813"/>
            <a:ext cx="2520280" cy="2160240"/>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8A7C2595-DC4B-4D81-BBA2-F06F5EF3C3CB}"/>
              </a:ext>
            </a:extLst>
          </p:cNvPr>
          <p:cNvSpPr/>
          <p:nvPr/>
        </p:nvSpPr>
        <p:spPr>
          <a:xfrm>
            <a:off x="6444208" y="1417638"/>
            <a:ext cx="2520280" cy="216024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FC6573DA-0E5C-4622-BAC9-BFCAA0A392AC}"/>
              </a:ext>
            </a:extLst>
          </p:cNvPr>
          <p:cNvSpPr/>
          <p:nvPr/>
        </p:nvSpPr>
        <p:spPr>
          <a:xfrm>
            <a:off x="2755546" y="3789040"/>
            <a:ext cx="3848932" cy="2668562"/>
          </a:xfrm>
          <a:prstGeom prst="ellipse">
            <a:avLst/>
          </a:prstGeom>
          <a:no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Ovaal 9">
            <a:extLst>
              <a:ext uri="{FF2B5EF4-FFF2-40B4-BE49-F238E27FC236}">
                <a16:creationId xmlns:a16="http://schemas.microsoft.com/office/drawing/2014/main" id="{59D8CF05-6401-44FF-BD2E-4E4F67D38B5D}"/>
              </a:ext>
            </a:extLst>
          </p:cNvPr>
          <p:cNvSpPr/>
          <p:nvPr/>
        </p:nvSpPr>
        <p:spPr>
          <a:xfrm>
            <a:off x="886036" y="1944151"/>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1" name="Ovaal 10">
            <a:extLst>
              <a:ext uri="{FF2B5EF4-FFF2-40B4-BE49-F238E27FC236}">
                <a16:creationId xmlns:a16="http://schemas.microsoft.com/office/drawing/2014/main" id="{86E1E5E2-56FC-476C-9739-A705E37F54AA}"/>
              </a:ext>
            </a:extLst>
          </p:cNvPr>
          <p:cNvSpPr/>
          <p:nvPr/>
        </p:nvSpPr>
        <p:spPr>
          <a:xfrm>
            <a:off x="1694892" y="1949062"/>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2" name="Ovaal 11">
            <a:extLst>
              <a:ext uri="{FF2B5EF4-FFF2-40B4-BE49-F238E27FC236}">
                <a16:creationId xmlns:a16="http://schemas.microsoft.com/office/drawing/2014/main" id="{98ECD12A-7855-4BF2-8097-D5F2BC2F5BB0}"/>
              </a:ext>
            </a:extLst>
          </p:cNvPr>
          <p:cNvSpPr/>
          <p:nvPr/>
        </p:nvSpPr>
        <p:spPr>
          <a:xfrm>
            <a:off x="1246076" y="2659369"/>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3" name="Ovaal 12">
            <a:extLst>
              <a:ext uri="{FF2B5EF4-FFF2-40B4-BE49-F238E27FC236}">
                <a16:creationId xmlns:a16="http://schemas.microsoft.com/office/drawing/2014/main" id="{68C1E47C-34FB-4747-98D9-54389916DBD6}"/>
              </a:ext>
            </a:extLst>
          </p:cNvPr>
          <p:cNvSpPr/>
          <p:nvPr/>
        </p:nvSpPr>
        <p:spPr>
          <a:xfrm>
            <a:off x="3965612" y="1828293"/>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4</a:t>
            </a:r>
          </a:p>
        </p:txBody>
      </p:sp>
      <p:sp>
        <p:nvSpPr>
          <p:cNvPr id="14" name="Ovaal 13">
            <a:extLst>
              <a:ext uri="{FF2B5EF4-FFF2-40B4-BE49-F238E27FC236}">
                <a16:creationId xmlns:a16="http://schemas.microsoft.com/office/drawing/2014/main" id="{5226F55F-B4C8-4A28-B21A-1B337543BCDD}"/>
              </a:ext>
            </a:extLst>
          </p:cNvPr>
          <p:cNvSpPr/>
          <p:nvPr/>
        </p:nvSpPr>
        <p:spPr>
          <a:xfrm>
            <a:off x="4774468" y="1833204"/>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5</a:t>
            </a:r>
          </a:p>
        </p:txBody>
      </p:sp>
      <p:sp>
        <p:nvSpPr>
          <p:cNvPr id="15" name="Ovaal 14">
            <a:extLst>
              <a:ext uri="{FF2B5EF4-FFF2-40B4-BE49-F238E27FC236}">
                <a16:creationId xmlns:a16="http://schemas.microsoft.com/office/drawing/2014/main" id="{290E6EF3-4AA7-47EF-9001-418BB288B540}"/>
              </a:ext>
            </a:extLst>
          </p:cNvPr>
          <p:cNvSpPr/>
          <p:nvPr/>
        </p:nvSpPr>
        <p:spPr>
          <a:xfrm>
            <a:off x="4325652" y="2543511"/>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6</a:t>
            </a:r>
          </a:p>
        </p:txBody>
      </p:sp>
      <p:sp>
        <p:nvSpPr>
          <p:cNvPr id="16" name="Ovaal 15">
            <a:extLst>
              <a:ext uri="{FF2B5EF4-FFF2-40B4-BE49-F238E27FC236}">
                <a16:creationId xmlns:a16="http://schemas.microsoft.com/office/drawing/2014/main" id="{1D201FF2-24C1-4306-BE08-F99293F01CEE}"/>
              </a:ext>
            </a:extLst>
          </p:cNvPr>
          <p:cNvSpPr/>
          <p:nvPr/>
        </p:nvSpPr>
        <p:spPr>
          <a:xfrm>
            <a:off x="7006716" y="1844883"/>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7</a:t>
            </a:r>
          </a:p>
        </p:txBody>
      </p:sp>
      <p:sp>
        <p:nvSpPr>
          <p:cNvPr id="17" name="Ovaal 16">
            <a:extLst>
              <a:ext uri="{FF2B5EF4-FFF2-40B4-BE49-F238E27FC236}">
                <a16:creationId xmlns:a16="http://schemas.microsoft.com/office/drawing/2014/main" id="{B5E03863-5D7D-40C5-A9C9-F568B70E6829}"/>
              </a:ext>
            </a:extLst>
          </p:cNvPr>
          <p:cNvSpPr/>
          <p:nvPr/>
        </p:nvSpPr>
        <p:spPr>
          <a:xfrm>
            <a:off x="7815572" y="1849794"/>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8</a:t>
            </a:r>
          </a:p>
        </p:txBody>
      </p:sp>
      <p:sp>
        <p:nvSpPr>
          <p:cNvPr id="18" name="Ovaal 17">
            <a:extLst>
              <a:ext uri="{FF2B5EF4-FFF2-40B4-BE49-F238E27FC236}">
                <a16:creationId xmlns:a16="http://schemas.microsoft.com/office/drawing/2014/main" id="{96ABFA77-758D-4485-9FEB-8E7A402C5A2E}"/>
              </a:ext>
            </a:extLst>
          </p:cNvPr>
          <p:cNvSpPr/>
          <p:nvPr/>
        </p:nvSpPr>
        <p:spPr>
          <a:xfrm>
            <a:off x="7366756" y="2560101"/>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9</a:t>
            </a:r>
          </a:p>
        </p:txBody>
      </p:sp>
      <p:sp>
        <p:nvSpPr>
          <p:cNvPr id="19" name="Tekstvak 18">
            <a:extLst>
              <a:ext uri="{FF2B5EF4-FFF2-40B4-BE49-F238E27FC236}">
                <a16:creationId xmlns:a16="http://schemas.microsoft.com/office/drawing/2014/main" id="{64FB69F4-042E-4A87-8578-BB60AFB19253}"/>
              </a:ext>
            </a:extLst>
          </p:cNvPr>
          <p:cNvSpPr txBox="1"/>
          <p:nvPr/>
        </p:nvSpPr>
        <p:spPr>
          <a:xfrm>
            <a:off x="2658373" y="3789040"/>
            <a:ext cx="514885" cy="369332"/>
          </a:xfrm>
          <a:prstGeom prst="rect">
            <a:avLst/>
          </a:prstGeom>
          <a:noFill/>
        </p:spPr>
        <p:txBody>
          <a:bodyPr wrap="none" rtlCol="0">
            <a:spAutoFit/>
          </a:bodyPr>
          <a:lstStyle/>
          <a:p>
            <a:r>
              <a:rPr lang="nl-BE" dirty="0">
                <a:solidFill>
                  <a:schemeClr val="accent4">
                    <a:lumMod val="60000"/>
                    <a:lumOff val="40000"/>
                  </a:schemeClr>
                </a:solidFill>
              </a:rPr>
              <a:t>SG</a:t>
            </a:r>
            <a:r>
              <a:rPr lang="nl-BE" baseline="-25000" dirty="0">
                <a:solidFill>
                  <a:schemeClr val="accent4">
                    <a:lumMod val="60000"/>
                    <a:lumOff val="40000"/>
                  </a:schemeClr>
                </a:solidFill>
              </a:rPr>
              <a:t>4</a:t>
            </a:r>
          </a:p>
        </p:txBody>
      </p:sp>
      <p:sp>
        <p:nvSpPr>
          <p:cNvPr id="20" name="Tekstvak 19">
            <a:extLst>
              <a:ext uri="{FF2B5EF4-FFF2-40B4-BE49-F238E27FC236}">
                <a16:creationId xmlns:a16="http://schemas.microsoft.com/office/drawing/2014/main" id="{FF9D7747-ADF5-4EEB-9FC1-F756319640CE}"/>
              </a:ext>
            </a:extLst>
          </p:cNvPr>
          <p:cNvSpPr txBox="1"/>
          <p:nvPr/>
        </p:nvSpPr>
        <p:spPr>
          <a:xfrm>
            <a:off x="415781" y="1223479"/>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21" name="Tekstvak 20">
            <a:extLst>
              <a:ext uri="{FF2B5EF4-FFF2-40B4-BE49-F238E27FC236}">
                <a16:creationId xmlns:a16="http://schemas.microsoft.com/office/drawing/2014/main" id="{288138BC-1674-41F9-87B6-4ECEC2DAB62E}"/>
              </a:ext>
            </a:extLst>
          </p:cNvPr>
          <p:cNvSpPr txBox="1"/>
          <p:nvPr/>
        </p:nvSpPr>
        <p:spPr>
          <a:xfrm>
            <a:off x="3275856" y="1232972"/>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22" name="Tekstvak 21">
            <a:extLst>
              <a:ext uri="{FF2B5EF4-FFF2-40B4-BE49-F238E27FC236}">
                <a16:creationId xmlns:a16="http://schemas.microsoft.com/office/drawing/2014/main" id="{E592C22E-9F48-4136-9281-27B3DBD912F5}"/>
              </a:ext>
            </a:extLst>
          </p:cNvPr>
          <p:cNvSpPr txBox="1"/>
          <p:nvPr/>
        </p:nvSpPr>
        <p:spPr>
          <a:xfrm>
            <a:off x="6347035" y="1206476"/>
            <a:ext cx="514885" cy="369332"/>
          </a:xfrm>
          <a:prstGeom prst="rect">
            <a:avLst/>
          </a:prstGeom>
          <a:noFill/>
        </p:spPr>
        <p:txBody>
          <a:bodyPr wrap="none" rtlCol="0">
            <a:spAutoFit/>
          </a:bodyPr>
          <a:lstStyle/>
          <a:p>
            <a:r>
              <a:rPr lang="nl-BE" dirty="0">
                <a:solidFill>
                  <a:srgbClr val="00B050"/>
                </a:solidFill>
              </a:rPr>
              <a:t>SG</a:t>
            </a:r>
            <a:r>
              <a:rPr lang="nl-BE" baseline="-25000" dirty="0">
                <a:solidFill>
                  <a:srgbClr val="00B050"/>
                </a:solidFill>
              </a:rPr>
              <a:t>3</a:t>
            </a:r>
          </a:p>
        </p:txBody>
      </p:sp>
      <p:sp>
        <p:nvSpPr>
          <p:cNvPr id="23" name="Rechthoek 22">
            <a:extLst>
              <a:ext uri="{FF2B5EF4-FFF2-40B4-BE49-F238E27FC236}">
                <a16:creationId xmlns:a16="http://schemas.microsoft.com/office/drawing/2014/main" id="{6ED2B098-DD8C-40AF-9247-444A362EF6C4}"/>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
        <p:nvSpPr>
          <p:cNvPr id="2" name="Tijdelijke aanduiding voor datum 1">
            <a:extLst>
              <a:ext uri="{FF2B5EF4-FFF2-40B4-BE49-F238E27FC236}">
                <a16:creationId xmlns:a16="http://schemas.microsoft.com/office/drawing/2014/main" id="{9D13946C-53D7-415E-B4BE-7D815E666031}"/>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BF24955C-E4B2-4B2D-AA58-DF17463AE42F}"/>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38561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path" presetSubtype="0" accel="50000" decel="50000" fill="hold" grpId="0" nodeType="clickEffect">
                                  <p:stCondLst>
                                    <p:cond delay="0"/>
                                  </p:stCondLst>
                                  <p:childTnLst>
                                    <p:animMotion origin="layout" path="M 1.38889E-6 -2.96296E-6 L 0.25208 0.3426 " pathEditMode="relative" rAng="0" ptsTypes="AA">
                                      <p:cBhvr>
                                        <p:cTn id="12" dur="2000" fill="hold"/>
                                        <p:tgtEl>
                                          <p:spTgt spid="10"/>
                                        </p:tgtEl>
                                        <p:attrNameLst>
                                          <p:attrName>ppt_x</p:attrName>
                                          <p:attrName>ppt_y</p:attrName>
                                        </p:attrNameLst>
                                      </p:cBhvr>
                                      <p:rCtr x="12604" y="17130"/>
                                    </p:animMotion>
                                  </p:childTnLst>
                                </p:cTn>
                              </p:par>
                              <p:par>
                                <p:cTn id="13" presetID="42" presetClass="path" presetSubtype="0" accel="50000" decel="50000" fill="hold" grpId="0" nodeType="withEffect">
                                  <p:stCondLst>
                                    <p:cond delay="0"/>
                                  </p:stCondLst>
                                  <p:childTnLst>
                                    <p:animMotion origin="layout" path="M -2.77778E-7 2.59259E-6 L 0.19774 0.54143 " pathEditMode="relative" rAng="0" ptsTypes="AA">
                                      <p:cBhvr>
                                        <p:cTn id="14" dur="2000" fill="hold"/>
                                        <p:tgtEl>
                                          <p:spTgt spid="11"/>
                                        </p:tgtEl>
                                        <p:attrNameLst>
                                          <p:attrName>ppt_x</p:attrName>
                                          <p:attrName>ppt_y</p:attrName>
                                        </p:attrNameLst>
                                      </p:cBhvr>
                                      <p:rCtr x="9878" y="27060"/>
                                    </p:animMotion>
                                  </p:childTnLst>
                                </p:cTn>
                              </p:par>
                              <p:par>
                                <p:cTn id="15" presetID="42" presetClass="path" presetSubtype="0" accel="50000" decel="50000" fill="hold" grpId="0" nodeType="withEffect">
                                  <p:stCondLst>
                                    <p:cond delay="0"/>
                                  </p:stCondLst>
                                  <p:childTnLst>
                                    <p:animMotion origin="layout" path="M 1.66667E-6 3.7037E-7 L 0.22205 0.34329 " pathEditMode="relative" rAng="0" ptsTypes="AA">
                                      <p:cBhvr>
                                        <p:cTn id="16" dur="2000" fill="hold"/>
                                        <p:tgtEl>
                                          <p:spTgt spid="12"/>
                                        </p:tgtEl>
                                        <p:attrNameLst>
                                          <p:attrName>ppt_x</p:attrName>
                                          <p:attrName>ppt_y</p:attrName>
                                        </p:attrNameLst>
                                      </p:cBhvr>
                                      <p:rCtr x="11094" y="17153"/>
                                    </p:animMotion>
                                  </p:childTnLst>
                                </p:cTn>
                              </p:par>
                              <p:par>
                                <p:cTn id="17" presetID="42" presetClass="path" presetSubtype="0" accel="50000" decel="50000" fill="hold" grpId="0" nodeType="withEffect">
                                  <p:stCondLst>
                                    <p:cond delay="0"/>
                                  </p:stCondLst>
                                  <p:childTnLst>
                                    <p:animMotion origin="layout" path="M -4.16667E-6 -4.81481E-6 L 0.00191 0.31505 " pathEditMode="relative" rAng="0" ptsTypes="AA">
                                      <p:cBhvr>
                                        <p:cTn id="18" dur="2000" fill="hold"/>
                                        <p:tgtEl>
                                          <p:spTgt spid="13"/>
                                        </p:tgtEl>
                                        <p:attrNameLst>
                                          <p:attrName>ppt_x</p:attrName>
                                          <p:attrName>ppt_y</p:attrName>
                                        </p:attrNameLst>
                                      </p:cBhvr>
                                      <p:rCtr x="87" y="15741"/>
                                    </p:animMotion>
                                  </p:childTnLst>
                                </p:cTn>
                              </p:par>
                              <p:par>
                                <p:cTn id="19" presetID="42" presetClass="path" presetSubtype="0" accel="50000" decel="50000" fill="hold" grpId="0" nodeType="withEffect">
                                  <p:stCondLst>
                                    <p:cond delay="0"/>
                                  </p:stCondLst>
                                  <p:childTnLst>
                                    <p:animMotion origin="layout" path="M 4.16667E-6 7.40741E-7 L -0.04115 0.56875 " pathEditMode="relative" rAng="0" ptsTypes="AA">
                                      <p:cBhvr>
                                        <p:cTn id="20" dur="2000" fill="hold"/>
                                        <p:tgtEl>
                                          <p:spTgt spid="14"/>
                                        </p:tgtEl>
                                        <p:attrNameLst>
                                          <p:attrName>ppt_x</p:attrName>
                                          <p:attrName>ppt_y</p:attrName>
                                        </p:attrNameLst>
                                      </p:cBhvr>
                                      <p:rCtr x="-2066" y="28426"/>
                                    </p:animMotion>
                                  </p:childTnLst>
                                </p:cTn>
                              </p:par>
                              <p:par>
                                <p:cTn id="21" presetID="42" presetClass="path" presetSubtype="0" accel="50000" decel="50000" fill="hold" grpId="0" nodeType="withEffect">
                                  <p:stCondLst>
                                    <p:cond delay="0"/>
                                  </p:stCondLst>
                                  <p:childTnLst>
                                    <p:animMotion origin="layout" path="M -3.88889E-6 -1.48148E-6 L 0.0033 0.31505 " pathEditMode="relative" rAng="0" ptsTypes="AA">
                                      <p:cBhvr>
                                        <p:cTn id="22" dur="2000" fill="hold"/>
                                        <p:tgtEl>
                                          <p:spTgt spid="15"/>
                                        </p:tgtEl>
                                        <p:attrNameLst>
                                          <p:attrName>ppt_x</p:attrName>
                                          <p:attrName>ppt_y</p:attrName>
                                        </p:attrNameLst>
                                      </p:cBhvr>
                                      <p:rCtr x="156" y="15741"/>
                                    </p:animMotion>
                                  </p:childTnLst>
                                </p:cTn>
                              </p:par>
                              <p:par>
                                <p:cTn id="23" presetID="42" presetClass="path" presetSubtype="0" accel="50000" decel="50000" fill="hold" grpId="0" nodeType="withEffect">
                                  <p:stCondLst>
                                    <p:cond delay="0"/>
                                  </p:stCondLst>
                                  <p:childTnLst>
                                    <p:animMotion origin="layout" path="M -3.05556E-6 3.7037E-7 L -0.18264 0.33611 " pathEditMode="relative" rAng="0" ptsTypes="AA">
                                      <p:cBhvr>
                                        <p:cTn id="24" dur="2000" fill="hold"/>
                                        <p:tgtEl>
                                          <p:spTgt spid="16"/>
                                        </p:tgtEl>
                                        <p:attrNameLst>
                                          <p:attrName>ppt_x</p:attrName>
                                          <p:attrName>ppt_y</p:attrName>
                                        </p:attrNameLst>
                                      </p:cBhvr>
                                      <p:rCtr x="-9132" y="16806"/>
                                    </p:animMotion>
                                  </p:childTnLst>
                                </p:cTn>
                              </p:par>
                              <p:par>
                                <p:cTn id="25" presetID="42" presetClass="path" presetSubtype="0" accel="50000" decel="50000" fill="hold" grpId="0" nodeType="withEffect">
                                  <p:stCondLst>
                                    <p:cond delay="0"/>
                                  </p:stCondLst>
                                  <p:childTnLst>
                                    <p:animMotion origin="layout" path="M -1.11111E-6 -4.07407E-6 L -0.27569 0.55047 " pathEditMode="relative" rAng="0" ptsTypes="AA">
                                      <p:cBhvr>
                                        <p:cTn id="26" dur="2000" fill="hold"/>
                                        <p:tgtEl>
                                          <p:spTgt spid="17"/>
                                        </p:tgtEl>
                                        <p:attrNameLst>
                                          <p:attrName>ppt_x</p:attrName>
                                          <p:attrName>ppt_y</p:attrName>
                                        </p:attrNameLst>
                                      </p:cBhvr>
                                      <p:rCtr x="-13785" y="27523"/>
                                    </p:animMotion>
                                  </p:childTnLst>
                                </p:cTn>
                              </p:par>
                              <p:par>
                                <p:cTn id="27" presetID="42" presetClass="path" presetSubtype="0" accel="50000" decel="50000" fill="hold" grpId="0" nodeType="withEffect">
                                  <p:stCondLst>
                                    <p:cond delay="0"/>
                                  </p:stCondLst>
                                  <p:childTnLst>
                                    <p:animMotion origin="layout" path="M 8.33333E-7 2.22222E-6 L -0.20191 0.3368 " pathEditMode="relative" rAng="0" ptsTypes="AA">
                                      <p:cBhvr>
                                        <p:cTn id="28" dur="2000" fill="hold"/>
                                        <p:tgtEl>
                                          <p:spTgt spid="18"/>
                                        </p:tgtEl>
                                        <p:attrNameLst>
                                          <p:attrName>ppt_x</p:attrName>
                                          <p:attrName>ppt_y</p:attrName>
                                        </p:attrNameLst>
                                      </p:cBhvr>
                                      <p:rCtr x="-10104" y="16829"/>
                                    </p:animMotion>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grpId="0" nodeType="clickEffect">
                                  <p:stCondLst>
                                    <p:cond delay="0"/>
                                  </p:stCondLst>
                                  <p:childTnLst>
                                    <p:animEffect transition="out" filter="wipe(down)">
                                      <p:cBhvr>
                                        <p:cTn id="32" dur="500"/>
                                        <p:tgtEl>
                                          <p:spTgt spid="20"/>
                                        </p:tgtEl>
                                      </p:cBhvr>
                                    </p:animEffect>
                                    <p:set>
                                      <p:cBhvr>
                                        <p:cTn id="33" dur="1" fill="hold">
                                          <p:stCondLst>
                                            <p:cond delay="499"/>
                                          </p:stCondLst>
                                        </p:cTn>
                                        <p:tgtEl>
                                          <p:spTgt spid="20"/>
                                        </p:tgtEl>
                                        <p:attrNameLst>
                                          <p:attrName>style.visibility</p:attrName>
                                        </p:attrNameLst>
                                      </p:cBhvr>
                                      <p:to>
                                        <p:strVal val="hidden"/>
                                      </p:to>
                                    </p:set>
                                  </p:childTnLst>
                                </p:cTn>
                              </p:par>
                              <p:par>
                                <p:cTn id="34" presetID="22" presetClass="exit" presetSubtype="4" fill="hold" grpId="0" nodeType="withEffect">
                                  <p:stCondLst>
                                    <p:cond delay="0"/>
                                  </p:stCondLst>
                                  <p:childTnLst>
                                    <p:animEffect transition="out" filter="wipe(down)">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par>
                                <p:cTn id="37" presetID="22" presetClass="exit" presetSubtype="4" fill="hold" grpId="0" nodeType="withEffect">
                                  <p:stCondLst>
                                    <p:cond delay="0"/>
                                  </p:stCondLst>
                                  <p:childTnLst>
                                    <p:animEffect transition="out" filter="wipe(down)">
                                      <p:cBhvr>
                                        <p:cTn id="38" dur="500"/>
                                        <p:tgtEl>
                                          <p:spTgt spid="21"/>
                                        </p:tgtEl>
                                      </p:cBhvr>
                                    </p:animEffect>
                                    <p:set>
                                      <p:cBhvr>
                                        <p:cTn id="39" dur="1" fill="hold">
                                          <p:stCondLst>
                                            <p:cond delay="499"/>
                                          </p:stCondLst>
                                        </p:cTn>
                                        <p:tgtEl>
                                          <p:spTgt spid="21"/>
                                        </p:tgtEl>
                                        <p:attrNameLst>
                                          <p:attrName>style.visibility</p:attrName>
                                        </p:attrNameLst>
                                      </p:cBhvr>
                                      <p:to>
                                        <p:strVal val="hidden"/>
                                      </p:to>
                                    </p:set>
                                  </p:childTnLst>
                                </p:cTn>
                              </p:par>
                              <p:par>
                                <p:cTn id="40" presetID="22" presetClass="exit" presetSubtype="4" fill="hold" grpId="0" nodeType="withEffect">
                                  <p:stCondLst>
                                    <p:cond delay="0"/>
                                  </p:stCondLst>
                                  <p:childTnLst>
                                    <p:animEffect transition="out" filter="wipe(down)">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par>
                                <p:cTn id="43" presetID="22" presetClass="exit" presetSubtype="4" fill="hold" grpId="0" nodeType="withEffect">
                                  <p:stCondLst>
                                    <p:cond delay="0"/>
                                  </p:stCondLst>
                                  <p:childTnLst>
                                    <p:animEffect transition="out" filter="wipe(down)">
                                      <p:cBhvr>
                                        <p:cTn id="44" dur="500"/>
                                        <p:tgtEl>
                                          <p:spTgt spid="22"/>
                                        </p:tgtEl>
                                      </p:cBhvr>
                                    </p:animEffect>
                                    <p:set>
                                      <p:cBhvr>
                                        <p:cTn id="45" dur="1" fill="hold">
                                          <p:stCondLst>
                                            <p:cond delay="499"/>
                                          </p:stCondLst>
                                        </p:cTn>
                                        <p:tgtEl>
                                          <p:spTgt spid="22"/>
                                        </p:tgtEl>
                                        <p:attrNameLst>
                                          <p:attrName>style.visibility</p:attrName>
                                        </p:attrNameLst>
                                      </p:cBhvr>
                                      <p:to>
                                        <p:strVal val="hidden"/>
                                      </p:to>
                                    </p:set>
                                  </p:childTnLst>
                                </p:cTn>
                              </p:par>
                              <p:par>
                                <p:cTn id="46" presetID="22" presetClass="exit" presetSubtype="4" fill="hold" grpId="0" nodeType="withEffect">
                                  <p:stCondLst>
                                    <p:cond delay="0"/>
                                  </p:stCondLst>
                                  <p:childTnLst>
                                    <p:animEffect transition="out" filter="wipe(down)">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E52C9B-2704-4E9B-945E-A0A9654F5D04}"/>
              </a:ext>
            </a:extLst>
          </p:cNvPr>
          <p:cNvSpPr>
            <a:spLocks noGrp="1"/>
          </p:cNvSpPr>
          <p:nvPr>
            <p:ph type="title"/>
          </p:nvPr>
        </p:nvSpPr>
        <p:spPr/>
        <p:txBody>
          <a:bodyPr/>
          <a:lstStyle/>
          <a:p>
            <a:r>
              <a:rPr lang="nl-BE" dirty="0"/>
              <a:t>Extra voorbeelden</a:t>
            </a:r>
          </a:p>
        </p:txBody>
      </p:sp>
      <p:sp>
        <p:nvSpPr>
          <p:cNvPr id="4" name="Tijdelijke aanduiding voor datum 3">
            <a:extLst>
              <a:ext uri="{FF2B5EF4-FFF2-40B4-BE49-F238E27FC236}">
                <a16:creationId xmlns:a16="http://schemas.microsoft.com/office/drawing/2014/main" id="{8EBE5A7B-A756-4C36-AE18-59697B3834E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90B7966-0604-4496-8648-05A8F2A78075}"/>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C1D2FA75-2AE5-4505-9D44-18A64F9BE00C}"/>
              </a:ext>
            </a:extLst>
          </p:cNvPr>
          <p:cNvSpPr/>
          <p:nvPr/>
        </p:nvSpPr>
        <p:spPr>
          <a:xfrm>
            <a:off x="395536" y="1417638"/>
            <a:ext cx="2520280" cy="21602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05738154-6DC3-4216-BBCE-5B7F332350A7}"/>
              </a:ext>
            </a:extLst>
          </p:cNvPr>
          <p:cNvSpPr/>
          <p:nvPr/>
        </p:nvSpPr>
        <p:spPr>
          <a:xfrm>
            <a:off x="886036" y="1944151"/>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8" name="Ovaal 7">
            <a:extLst>
              <a:ext uri="{FF2B5EF4-FFF2-40B4-BE49-F238E27FC236}">
                <a16:creationId xmlns:a16="http://schemas.microsoft.com/office/drawing/2014/main" id="{E7B831A9-0E11-46BC-A9A7-BCF9F5D8B487}"/>
              </a:ext>
            </a:extLst>
          </p:cNvPr>
          <p:cNvSpPr/>
          <p:nvPr/>
        </p:nvSpPr>
        <p:spPr>
          <a:xfrm>
            <a:off x="1694892" y="1949062"/>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9" name="Ovaal 8">
            <a:extLst>
              <a:ext uri="{FF2B5EF4-FFF2-40B4-BE49-F238E27FC236}">
                <a16:creationId xmlns:a16="http://schemas.microsoft.com/office/drawing/2014/main" id="{5A5D17DF-D6D1-4026-A4A4-841A3A86D205}"/>
              </a:ext>
            </a:extLst>
          </p:cNvPr>
          <p:cNvSpPr/>
          <p:nvPr/>
        </p:nvSpPr>
        <p:spPr>
          <a:xfrm>
            <a:off x="1246076" y="2659369"/>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0" name="Tekstvak 9">
            <a:extLst>
              <a:ext uri="{FF2B5EF4-FFF2-40B4-BE49-F238E27FC236}">
                <a16:creationId xmlns:a16="http://schemas.microsoft.com/office/drawing/2014/main" id="{B08A8071-27F1-4BD8-A18F-7417FC01511A}"/>
              </a:ext>
            </a:extLst>
          </p:cNvPr>
          <p:cNvSpPr txBox="1"/>
          <p:nvPr/>
        </p:nvSpPr>
        <p:spPr>
          <a:xfrm>
            <a:off x="415781" y="1223479"/>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1" name="Ovaal 10">
            <a:extLst>
              <a:ext uri="{FF2B5EF4-FFF2-40B4-BE49-F238E27FC236}">
                <a16:creationId xmlns:a16="http://schemas.microsoft.com/office/drawing/2014/main" id="{D9FCE653-9956-4EA0-ADFE-A6F0A271447F}"/>
              </a:ext>
            </a:extLst>
          </p:cNvPr>
          <p:cNvSpPr/>
          <p:nvPr/>
        </p:nvSpPr>
        <p:spPr>
          <a:xfrm>
            <a:off x="3419872" y="1379813"/>
            <a:ext cx="2520280" cy="2160240"/>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Ovaal 11">
            <a:extLst>
              <a:ext uri="{FF2B5EF4-FFF2-40B4-BE49-F238E27FC236}">
                <a16:creationId xmlns:a16="http://schemas.microsoft.com/office/drawing/2014/main" id="{A7224556-79A8-41B5-93EE-440B17C6FA3C}"/>
              </a:ext>
            </a:extLst>
          </p:cNvPr>
          <p:cNvSpPr/>
          <p:nvPr/>
        </p:nvSpPr>
        <p:spPr>
          <a:xfrm>
            <a:off x="3965612" y="1828293"/>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79A52C72-6741-4F06-B51E-92AC1C8E5BA9}"/>
              </a:ext>
            </a:extLst>
          </p:cNvPr>
          <p:cNvSpPr/>
          <p:nvPr/>
        </p:nvSpPr>
        <p:spPr>
          <a:xfrm>
            <a:off x="4774468" y="1833204"/>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5CD82802-6CF5-4BBF-8621-A377AF3C4B5F}"/>
              </a:ext>
            </a:extLst>
          </p:cNvPr>
          <p:cNvSpPr/>
          <p:nvPr/>
        </p:nvSpPr>
        <p:spPr>
          <a:xfrm>
            <a:off x="4325652" y="2543511"/>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6</a:t>
            </a:r>
          </a:p>
        </p:txBody>
      </p:sp>
      <p:sp>
        <p:nvSpPr>
          <p:cNvPr id="15" name="Tekstvak 14">
            <a:extLst>
              <a:ext uri="{FF2B5EF4-FFF2-40B4-BE49-F238E27FC236}">
                <a16:creationId xmlns:a16="http://schemas.microsoft.com/office/drawing/2014/main" id="{DF95F5BC-92E7-4F67-B6FF-B28DC668791D}"/>
              </a:ext>
            </a:extLst>
          </p:cNvPr>
          <p:cNvSpPr txBox="1"/>
          <p:nvPr/>
        </p:nvSpPr>
        <p:spPr>
          <a:xfrm>
            <a:off x="3275856" y="1232972"/>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6" name="Ovaal 15">
            <a:extLst>
              <a:ext uri="{FF2B5EF4-FFF2-40B4-BE49-F238E27FC236}">
                <a16:creationId xmlns:a16="http://schemas.microsoft.com/office/drawing/2014/main" id="{D8023968-D989-4260-9194-235A69CD9D64}"/>
              </a:ext>
            </a:extLst>
          </p:cNvPr>
          <p:cNvSpPr/>
          <p:nvPr/>
        </p:nvSpPr>
        <p:spPr>
          <a:xfrm>
            <a:off x="6444208" y="1417638"/>
            <a:ext cx="2520280" cy="216024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Ovaal 16">
            <a:extLst>
              <a:ext uri="{FF2B5EF4-FFF2-40B4-BE49-F238E27FC236}">
                <a16:creationId xmlns:a16="http://schemas.microsoft.com/office/drawing/2014/main" id="{C436ED41-0F90-4FCA-9FAF-5B18EF1590BD}"/>
              </a:ext>
            </a:extLst>
          </p:cNvPr>
          <p:cNvSpPr/>
          <p:nvPr/>
        </p:nvSpPr>
        <p:spPr>
          <a:xfrm>
            <a:off x="7006716" y="1844883"/>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7</a:t>
            </a:r>
          </a:p>
        </p:txBody>
      </p:sp>
      <p:sp>
        <p:nvSpPr>
          <p:cNvPr id="18" name="Ovaal 17">
            <a:extLst>
              <a:ext uri="{FF2B5EF4-FFF2-40B4-BE49-F238E27FC236}">
                <a16:creationId xmlns:a16="http://schemas.microsoft.com/office/drawing/2014/main" id="{90875388-8E1A-423E-9846-9AAD261092A4}"/>
              </a:ext>
            </a:extLst>
          </p:cNvPr>
          <p:cNvSpPr/>
          <p:nvPr/>
        </p:nvSpPr>
        <p:spPr>
          <a:xfrm>
            <a:off x="7815572" y="1849794"/>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8</a:t>
            </a:r>
          </a:p>
        </p:txBody>
      </p:sp>
      <p:sp>
        <p:nvSpPr>
          <p:cNvPr id="19" name="Ovaal 18">
            <a:extLst>
              <a:ext uri="{FF2B5EF4-FFF2-40B4-BE49-F238E27FC236}">
                <a16:creationId xmlns:a16="http://schemas.microsoft.com/office/drawing/2014/main" id="{F086D0A8-1C31-461A-B5D4-8B6F4FAB7647}"/>
              </a:ext>
            </a:extLst>
          </p:cNvPr>
          <p:cNvSpPr/>
          <p:nvPr/>
        </p:nvSpPr>
        <p:spPr>
          <a:xfrm>
            <a:off x="7366756" y="2560101"/>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9</a:t>
            </a:r>
          </a:p>
        </p:txBody>
      </p:sp>
      <p:sp>
        <p:nvSpPr>
          <p:cNvPr id="20" name="Tekstvak 19">
            <a:extLst>
              <a:ext uri="{FF2B5EF4-FFF2-40B4-BE49-F238E27FC236}">
                <a16:creationId xmlns:a16="http://schemas.microsoft.com/office/drawing/2014/main" id="{91D4D73B-F7F0-492D-A218-632B4A20BA62}"/>
              </a:ext>
            </a:extLst>
          </p:cNvPr>
          <p:cNvSpPr txBox="1"/>
          <p:nvPr/>
        </p:nvSpPr>
        <p:spPr>
          <a:xfrm>
            <a:off x="6347035" y="1206476"/>
            <a:ext cx="514885" cy="369332"/>
          </a:xfrm>
          <a:prstGeom prst="rect">
            <a:avLst/>
          </a:prstGeom>
          <a:noFill/>
        </p:spPr>
        <p:txBody>
          <a:bodyPr wrap="none" rtlCol="0">
            <a:spAutoFit/>
          </a:bodyPr>
          <a:lstStyle/>
          <a:p>
            <a:r>
              <a:rPr lang="nl-BE" dirty="0">
                <a:solidFill>
                  <a:srgbClr val="00B050"/>
                </a:solidFill>
              </a:rPr>
              <a:t>SG</a:t>
            </a:r>
            <a:r>
              <a:rPr lang="nl-BE" baseline="-25000" dirty="0">
                <a:solidFill>
                  <a:srgbClr val="00B050"/>
                </a:solidFill>
              </a:rPr>
              <a:t>3</a:t>
            </a:r>
          </a:p>
        </p:txBody>
      </p:sp>
      <p:sp>
        <p:nvSpPr>
          <p:cNvPr id="21" name="Ovaal 20">
            <a:extLst>
              <a:ext uri="{FF2B5EF4-FFF2-40B4-BE49-F238E27FC236}">
                <a16:creationId xmlns:a16="http://schemas.microsoft.com/office/drawing/2014/main" id="{F8AEA660-BF24-4857-83DD-2004D62ADDBA}"/>
              </a:ext>
            </a:extLst>
          </p:cNvPr>
          <p:cNvSpPr/>
          <p:nvPr/>
        </p:nvSpPr>
        <p:spPr>
          <a:xfrm>
            <a:off x="2123728" y="4109301"/>
            <a:ext cx="3744416" cy="2284235"/>
          </a:xfrm>
          <a:prstGeom prst="ellipse">
            <a:avLst/>
          </a:prstGeom>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nl-BE"/>
          </a:p>
        </p:txBody>
      </p:sp>
      <p:sp>
        <p:nvSpPr>
          <p:cNvPr id="22" name="Ovaal 21">
            <a:extLst>
              <a:ext uri="{FF2B5EF4-FFF2-40B4-BE49-F238E27FC236}">
                <a16:creationId xmlns:a16="http://schemas.microsoft.com/office/drawing/2014/main" id="{F19EEA04-E4E9-45C0-8B74-F760C0F63DFA}"/>
              </a:ext>
            </a:extLst>
          </p:cNvPr>
          <p:cNvSpPr/>
          <p:nvPr/>
        </p:nvSpPr>
        <p:spPr>
          <a:xfrm>
            <a:off x="2515484" y="4580201"/>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7</a:t>
            </a:r>
          </a:p>
        </p:txBody>
      </p:sp>
      <p:sp>
        <p:nvSpPr>
          <p:cNvPr id="23" name="Ovaal 22">
            <a:extLst>
              <a:ext uri="{FF2B5EF4-FFF2-40B4-BE49-F238E27FC236}">
                <a16:creationId xmlns:a16="http://schemas.microsoft.com/office/drawing/2014/main" id="{E547486F-69AF-478A-B14A-A2CCFDD62D07}"/>
              </a:ext>
            </a:extLst>
          </p:cNvPr>
          <p:cNvSpPr/>
          <p:nvPr/>
        </p:nvSpPr>
        <p:spPr>
          <a:xfrm>
            <a:off x="3711909" y="5406279"/>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8</a:t>
            </a:r>
          </a:p>
        </p:txBody>
      </p:sp>
      <p:sp>
        <p:nvSpPr>
          <p:cNvPr id="24" name="Ovaal 23">
            <a:extLst>
              <a:ext uri="{FF2B5EF4-FFF2-40B4-BE49-F238E27FC236}">
                <a16:creationId xmlns:a16="http://schemas.microsoft.com/office/drawing/2014/main" id="{47CA39B9-FDFA-4EF0-9134-39B29DB55E4A}"/>
              </a:ext>
            </a:extLst>
          </p:cNvPr>
          <p:cNvSpPr/>
          <p:nvPr/>
        </p:nvSpPr>
        <p:spPr>
          <a:xfrm>
            <a:off x="2788107" y="5406279"/>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9</a:t>
            </a:r>
          </a:p>
        </p:txBody>
      </p:sp>
      <p:sp>
        <p:nvSpPr>
          <p:cNvPr id="25" name="Tekstvak 24">
            <a:extLst>
              <a:ext uri="{FF2B5EF4-FFF2-40B4-BE49-F238E27FC236}">
                <a16:creationId xmlns:a16="http://schemas.microsoft.com/office/drawing/2014/main" id="{6ABFC5EF-9573-4C21-AAFA-697A325031D9}"/>
              </a:ext>
            </a:extLst>
          </p:cNvPr>
          <p:cNvSpPr txBox="1"/>
          <p:nvPr/>
        </p:nvSpPr>
        <p:spPr>
          <a:xfrm>
            <a:off x="2288631" y="3962461"/>
            <a:ext cx="514885" cy="369332"/>
          </a:xfrm>
          <a:prstGeom prst="rect">
            <a:avLst/>
          </a:prstGeom>
          <a:noFill/>
        </p:spPr>
        <p:txBody>
          <a:bodyPr wrap="none" rtlCol="0">
            <a:spAutoFit/>
          </a:bodyPr>
          <a:lstStyle/>
          <a:p>
            <a:r>
              <a:rPr lang="nl-BE" dirty="0">
                <a:solidFill>
                  <a:srgbClr val="0070C0"/>
                </a:solidFill>
              </a:rPr>
              <a:t>SG</a:t>
            </a:r>
            <a:r>
              <a:rPr lang="nl-BE" baseline="-25000" dirty="0">
                <a:solidFill>
                  <a:srgbClr val="0070C0"/>
                </a:solidFill>
              </a:rPr>
              <a:t>4</a:t>
            </a:r>
          </a:p>
        </p:txBody>
      </p:sp>
      <p:sp>
        <p:nvSpPr>
          <p:cNvPr id="26" name="Rechthoek 25">
            <a:extLst>
              <a:ext uri="{FF2B5EF4-FFF2-40B4-BE49-F238E27FC236}">
                <a16:creationId xmlns:a16="http://schemas.microsoft.com/office/drawing/2014/main" id="{2AD7B52B-4F57-4378-AA5A-F0B35C7B9F97}"/>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26972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778E-7 2.59259E-6 L 0.17361 0.34166 " pathEditMode="relative" rAng="0" ptsTypes="AA">
                                      <p:cBhvr>
                                        <p:cTn id="6" dur="2000" fill="hold"/>
                                        <p:tgtEl>
                                          <p:spTgt spid="8"/>
                                        </p:tgtEl>
                                        <p:attrNameLst>
                                          <p:attrName>ppt_x</p:attrName>
                                          <p:attrName>ppt_y</p:attrName>
                                        </p:attrNameLst>
                                      </p:cBhvr>
                                      <p:rCtr x="8681" y="17083"/>
                                    </p:animMotion>
                                  </p:childTnLst>
                                </p:cTn>
                              </p:par>
                              <p:par>
                                <p:cTn id="7" presetID="42" presetClass="path" presetSubtype="0" accel="50000" decel="50000" fill="hold" grpId="0" nodeType="withEffect">
                                  <p:stCondLst>
                                    <p:cond delay="0"/>
                                  </p:stCondLst>
                                  <p:childTnLst>
                                    <p:animMotion origin="layout" path="M 8.33333E-7 2.22222E-6 L -0.28177 0.31504 " pathEditMode="relative" rAng="0" ptsTypes="AA">
                                      <p:cBhvr>
                                        <p:cTn id="8" dur="2000" fill="hold"/>
                                        <p:tgtEl>
                                          <p:spTgt spid="19"/>
                                        </p:tgtEl>
                                        <p:attrNameLst>
                                          <p:attrName>ppt_x</p:attrName>
                                          <p:attrName>ppt_y</p:attrName>
                                        </p:attrNameLst>
                                      </p:cBhvr>
                                      <p:rCtr x="-14097" y="15741"/>
                                    </p:animMotion>
                                  </p:childTnLst>
                                </p:cTn>
                              </p:par>
                              <p:par>
                                <p:cTn id="9" presetID="42" presetClass="path" presetSubtype="0" accel="50000" decel="50000" fill="hold" grpId="0" nodeType="withEffect">
                                  <p:stCondLst>
                                    <p:cond delay="0"/>
                                  </p:stCondLst>
                                  <p:childTnLst>
                                    <p:animMotion origin="layout" path="M -1.11111E-6 -4.07407E-6 L -0.32969 0.5125 " pathEditMode="relative" rAng="0" ptsTypes="AA">
                                      <p:cBhvr>
                                        <p:cTn id="10" dur="2000" fill="hold"/>
                                        <p:tgtEl>
                                          <p:spTgt spid="18"/>
                                        </p:tgtEl>
                                        <p:attrNameLst>
                                          <p:attrName>ppt_x</p:attrName>
                                          <p:attrName>ppt_y</p:attrName>
                                        </p:attrNameLst>
                                      </p:cBhvr>
                                      <p:rCtr x="-16493" y="25625"/>
                                    </p:animMotion>
                                  </p:childTnLst>
                                </p:cTn>
                              </p:par>
                              <p:par>
                                <p:cTn id="11" presetID="42" presetClass="path" presetSubtype="0" accel="50000" decel="50000" fill="hold" grpId="0" nodeType="withEffect">
                                  <p:stCondLst>
                                    <p:cond delay="0"/>
                                  </p:stCondLst>
                                  <p:childTnLst>
                                    <p:animMotion origin="layout" path="M -3.05556E-6 3.7037E-7 L -0.30972 0.36643 " pathEditMode="relative" rAng="0" ptsTypes="AA">
                                      <p:cBhvr>
                                        <p:cTn id="12" dur="2000" fill="hold"/>
                                        <p:tgtEl>
                                          <p:spTgt spid="17"/>
                                        </p:tgtEl>
                                        <p:attrNameLst>
                                          <p:attrName>ppt_x</p:attrName>
                                          <p:attrName>ppt_y</p:attrName>
                                        </p:attrNameLst>
                                      </p:cBhvr>
                                      <p:rCtr x="-15486" y="18310"/>
                                    </p:animMotion>
                                  </p:childTnLst>
                                </p:cTn>
                              </p:par>
                              <p:par>
                                <p:cTn id="13" presetID="37" presetClass="path" presetSubtype="0" accel="50000" decel="50000" fill="hold" grpId="0" nodeType="withEffect">
                                  <p:stCondLst>
                                    <p:cond delay="0"/>
                                  </p:stCondLst>
                                  <p:childTnLst>
                                    <p:animMotion origin="layout" path="M 3.61111E-6 -4.07407E-6 L 0.09045 0.04005 C 0.10937 0.04908 0.13767 0.05394 0.16718 0.05394 C 0.20104 0.05394 0.22795 0.04908 0.24687 0.04005 L 0.3375 -4.07407E-6 " pathEditMode="relative" rAng="0" ptsTypes="AAAAA">
                                      <p:cBhvr>
                                        <p:cTn id="14" dur="2000" fill="hold"/>
                                        <p:tgtEl>
                                          <p:spTgt spid="23"/>
                                        </p:tgtEl>
                                        <p:attrNameLst>
                                          <p:attrName>ppt_x</p:attrName>
                                          <p:attrName>ppt_y</p:attrName>
                                        </p:attrNameLst>
                                      </p:cBhvr>
                                      <p:rCtr x="16875" y="2685"/>
                                    </p:animMotion>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0"/>
                                        </p:tgtEl>
                                      </p:cBhvr>
                                    </p:animEffect>
                                    <p:set>
                                      <p:cBhvr>
                                        <p:cTn id="19" dur="1" fill="hold">
                                          <p:stCondLst>
                                            <p:cond delay="499"/>
                                          </p:stCondLst>
                                        </p:cTn>
                                        <p:tgtEl>
                                          <p:spTgt spid="20"/>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17" grpId="0" animBg="1"/>
      <p:bldP spid="18" grpId="0" animBg="1"/>
      <p:bldP spid="19" grpId="0" animBg="1"/>
      <p:bldP spid="20" grpId="0"/>
      <p:bldP spid="23"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ADEF85-F860-4F34-B4EA-903CC9E7A450}"/>
              </a:ext>
            </a:extLst>
          </p:cNvPr>
          <p:cNvSpPr>
            <a:spLocks noGrp="1"/>
          </p:cNvSpPr>
          <p:nvPr>
            <p:ph type="title"/>
          </p:nvPr>
        </p:nvSpPr>
        <p:spPr/>
        <p:txBody>
          <a:bodyPr>
            <a:normAutofit fontScale="90000"/>
          </a:bodyPr>
          <a:lstStyle/>
          <a:p>
            <a:r>
              <a:rPr lang="nl-BE"/>
              <a:t>Inzetbaarheid van personeel in de SG</a:t>
            </a:r>
          </a:p>
        </p:txBody>
      </p:sp>
      <p:sp>
        <p:nvSpPr>
          <p:cNvPr id="3" name="Tijdelijke aanduiding voor inhoud 2">
            <a:extLst>
              <a:ext uri="{FF2B5EF4-FFF2-40B4-BE49-F238E27FC236}">
                <a16:creationId xmlns:a16="http://schemas.microsoft.com/office/drawing/2014/main" id="{CE566F1C-AE0E-463D-8233-1B8E24E7A9BD}"/>
              </a:ext>
            </a:extLst>
          </p:cNvPr>
          <p:cNvSpPr>
            <a:spLocks noGrp="1"/>
          </p:cNvSpPr>
          <p:nvPr>
            <p:ph idx="1"/>
          </p:nvPr>
        </p:nvSpPr>
        <p:spPr/>
        <p:txBody>
          <a:bodyPr>
            <a:normAutofit/>
          </a:bodyPr>
          <a:lstStyle/>
          <a:p>
            <a:pPr marL="0" indent="0">
              <a:buNone/>
            </a:pPr>
            <a:endParaRPr lang="nl-BE" sz="2800"/>
          </a:p>
          <a:p>
            <a:pPr marL="0" indent="0">
              <a:buNone/>
            </a:pPr>
            <a:r>
              <a:rPr lang="nl-BE" sz="2800"/>
              <a:t>		</a:t>
            </a:r>
          </a:p>
          <a:p>
            <a:pPr marL="0" indent="0">
              <a:buNone/>
            </a:pPr>
            <a:r>
              <a:rPr lang="nl-BE" sz="2800"/>
              <a:t>		uitgangspunt: een PL is geaffecteerd 		aan een instelling.</a:t>
            </a:r>
          </a:p>
          <a:p>
            <a:pPr marL="0" indent="0">
              <a:buNone/>
            </a:pPr>
            <a:endParaRPr lang="nl-BE" sz="2800"/>
          </a:p>
        </p:txBody>
      </p:sp>
      <p:sp>
        <p:nvSpPr>
          <p:cNvPr id="4" name="Pijl: rechts 3">
            <a:extLst>
              <a:ext uri="{FF2B5EF4-FFF2-40B4-BE49-F238E27FC236}">
                <a16:creationId xmlns:a16="http://schemas.microsoft.com/office/drawing/2014/main" id="{02DC8C30-979E-4C1C-8E55-C7FA2497E391}"/>
              </a:ext>
            </a:extLst>
          </p:cNvPr>
          <p:cNvSpPr/>
          <p:nvPr/>
        </p:nvSpPr>
        <p:spPr>
          <a:xfrm>
            <a:off x="971600" y="2708920"/>
            <a:ext cx="978408" cy="484632"/>
          </a:xfrm>
          <a:prstGeom prst="rightArrow">
            <a:avLst/>
          </a:prstGeom>
          <a:solidFill>
            <a:srgbClr val="FF6E0D"/>
          </a:solidFill>
          <a:ln>
            <a:solidFill>
              <a:srgbClr val="FF6E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Afbeelding 5">
            <a:extLst>
              <a:ext uri="{FF2B5EF4-FFF2-40B4-BE49-F238E27FC236}">
                <a16:creationId xmlns:a16="http://schemas.microsoft.com/office/drawing/2014/main" id="{733FA7B2-9550-4A58-9DC6-667869FB626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077883"/>
            <a:ext cx="9144000" cy="2297096"/>
          </a:xfrm>
          <a:prstGeom prst="rect">
            <a:avLst/>
          </a:prstGeom>
        </p:spPr>
      </p:pic>
      <p:sp>
        <p:nvSpPr>
          <p:cNvPr id="5" name="Tijdelijke aanduiding voor datum 4">
            <a:extLst>
              <a:ext uri="{FF2B5EF4-FFF2-40B4-BE49-F238E27FC236}">
                <a16:creationId xmlns:a16="http://schemas.microsoft.com/office/drawing/2014/main" id="{738458CE-28E7-405A-AA5F-B1CFC1A25CCA}"/>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1FBF3460-771B-46ED-9062-32582BBA903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77963552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inhoud 3">
            <a:extLst>
              <a:ext uri="{FF2B5EF4-FFF2-40B4-BE49-F238E27FC236}">
                <a16:creationId xmlns:a16="http://schemas.microsoft.com/office/drawing/2014/main" id="{1B6AB7EA-8818-4D58-8CFD-9626145351EB}"/>
              </a:ext>
            </a:extLst>
          </p:cNvPr>
          <p:cNvSpPr>
            <a:spLocks noGrp="1"/>
          </p:cNvSpPr>
          <p:nvPr>
            <p:ph idx="1"/>
          </p:nvPr>
        </p:nvSpPr>
        <p:spPr>
          <a:xfrm>
            <a:off x="457200" y="476673"/>
            <a:ext cx="8229600" cy="5649492"/>
          </a:xfrm>
        </p:spPr>
        <p:txBody>
          <a:bodyPr vert="horz" lIns="91440" tIns="45720" rIns="91440" bIns="45720" rtlCol="0" anchor="t">
            <a:normAutofit fontScale="85000" lnSpcReduction="10000"/>
          </a:bodyPr>
          <a:lstStyle/>
          <a:p>
            <a:pPr marL="0" indent="0">
              <a:buNone/>
            </a:pPr>
            <a:r>
              <a:rPr lang="nl-BE" sz="3500" i="1" u="sng" dirty="0">
                <a:solidFill>
                  <a:srgbClr val="FF0000"/>
                </a:solidFill>
                <a:latin typeface="Trebuchet MS"/>
              </a:rPr>
              <a:t>(Buitengewoon) secundair onderwijs</a:t>
            </a:r>
          </a:p>
          <a:p>
            <a:pPr marL="514350" indent="-514350">
              <a:buFont typeface="+mj-lt"/>
              <a:buAutoNum type="arabicPeriod"/>
            </a:pPr>
            <a:r>
              <a:rPr lang="nl-BE" dirty="0" err="1"/>
              <a:t>Bestuurspersoneel</a:t>
            </a:r>
            <a:endParaRPr lang="nl-BE" dirty="0"/>
          </a:p>
          <a:p>
            <a:pPr marL="0" indent="0">
              <a:buNone/>
            </a:pPr>
            <a:r>
              <a:rPr lang="nl-BE" dirty="0">
                <a:latin typeface="Trebuchet MS"/>
              </a:rPr>
              <a:t>     voor opdrachten </a:t>
            </a:r>
            <a:r>
              <a:rPr lang="nl-BE" u="sng" dirty="0">
                <a:latin typeface="Trebuchet MS"/>
              </a:rPr>
              <a:t>voor de totaliteit </a:t>
            </a:r>
            <a:r>
              <a:rPr lang="nl-BE" dirty="0">
                <a:latin typeface="Trebuchet MS"/>
              </a:rPr>
              <a:t>van de SG.</a:t>
            </a:r>
          </a:p>
          <a:p>
            <a:pPr marL="0" indent="0">
              <a:buNone/>
            </a:pPr>
            <a:r>
              <a:rPr lang="nl-BE" dirty="0">
                <a:latin typeface="Trebuchet MS"/>
              </a:rPr>
              <a:t>2. Ondersteunend personeel</a:t>
            </a:r>
          </a:p>
          <a:p>
            <a:pPr marL="0" indent="0">
              <a:buNone/>
            </a:pPr>
            <a:r>
              <a:rPr lang="nl-BE" dirty="0">
                <a:latin typeface="Trebuchet MS"/>
              </a:rPr>
              <a:t>     voor opdrachten IN en VOOR andere scholen</a:t>
            </a:r>
          </a:p>
          <a:p>
            <a:pPr marL="0" indent="0">
              <a:buNone/>
            </a:pPr>
            <a:r>
              <a:rPr lang="nl-BE" dirty="0">
                <a:latin typeface="Trebuchet MS"/>
              </a:rPr>
              <a:t>     van de  SG of voor de SG in zijn 	totaliteit</a:t>
            </a:r>
            <a:endParaRPr lang="nl-BE" dirty="0"/>
          </a:p>
          <a:p>
            <a:pPr marL="0" indent="0">
              <a:buNone/>
            </a:pPr>
            <a:r>
              <a:rPr lang="nl-BE" dirty="0">
                <a:latin typeface="Trebuchet MS"/>
              </a:rPr>
              <a:t>     </a:t>
            </a:r>
            <a:r>
              <a:rPr lang="nl-BE" u="sng" dirty="0">
                <a:latin typeface="Trebuchet MS"/>
              </a:rPr>
              <a:t>mits toestemming</a:t>
            </a:r>
            <a:r>
              <a:rPr lang="nl-BE" dirty="0">
                <a:latin typeface="Trebuchet MS"/>
              </a:rPr>
              <a:t>.</a:t>
            </a:r>
            <a:endParaRPr lang="nl-BE" dirty="0"/>
          </a:p>
          <a:p>
            <a:pPr marL="0" indent="0">
              <a:buNone/>
            </a:pPr>
            <a:r>
              <a:rPr lang="nl-BE" dirty="0">
                <a:latin typeface="Trebuchet MS"/>
              </a:rPr>
              <a:t>3. PL aangesteld ter ondersteuning van de SG</a:t>
            </a:r>
          </a:p>
          <a:p>
            <a:pPr marL="0" indent="0">
              <a:buNone/>
            </a:pPr>
            <a:r>
              <a:rPr lang="nl-BE" dirty="0">
                <a:latin typeface="Trebuchet MS"/>
              </a:rPr>
              <a:t>    voor de vervulling van opdrachten VOOR en IN </a:t>
            </a:r>
          </a:p>
          <a:p>
            <a:pPr marL="0" indent="0">
              <a:buNone/>
            </a:pPr>
            <a:r>
              <a:rPr lang="nl-BE" dirty="0">
                <a:latin typeface="Trebuchet MS"/>
              </a:rPr>
              <a:t>    andere scholen van de SG of voor de SG</a:t>
            </a:r>
          </a:p>
          <a:p>
            <a:pPr marL="0" indent="0">
              <a:buNone/>
            </a:pPr>
            <a:r>
              <a:rPr lang="nl-BE" dirty="0">
                <a:latin typeface="Trebuchet MS"/>
              </a:rPr>
              <a:t>    in zijn totaliteit.</a:t>
            </a:r>
            <a:endParaRPr lang="nl-BE" dirty="0"/>
          </a:p>
        </p:txBody>
      </p:sp>
      <p:sp>
        <p:nvSpPr>
          <p:cNvPr id="2" name="Tijdelijke aanduiding voor datum 1">
            <a:extLst>
              <a:ext uri="{FF2B5EF4-FFF2-40B4-BE49-F238E27FC236}">
                <a16:creationId xmlns:a16="http://schemas.microsoft.com/office/drawing/2014/main" id="{CD03448A-DE4C-48BE-A614-8C678257C1C7}"/>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427B01F5-0CF6-4ABF-97D0-5AC65E6196B1}"/>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13450664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inhoud 7">
            <a:extLst>
              <a:ext uri="{FF2B5EF4-FFF2-40B4-BE49-F238E27FC236}">
                <a16:creationId xmlns:a16="http://schemas.microsoft.com/office/drawing/2014/main" id="{7FE0C214-1B4F-45CB-A42E-5F21D30F947C}"/>
              </a:ext>
            </a:extLst>
          </p:cNvPr>
          <p:cNvSpPr>
            <a:spLocks noGrp="1"/>
          </p:cNvSpPr>
          <p:nvPr>
            <p:ph idx="1"/>
          </p:nvPr>
        </p:nvSpPr>
        <p:spPr>
          <a:xfrm>
            <a:off x="457200" y="332657"/>
            <a:ext cx="8229600" cy="5793508"/>
          </a:xfrm>
        </p:spPr>
        <p:txBody>
          <a:bodyPr>
            <a:normAutofit fontScale="85000" lnSpcReduction="10000"/>
          </a:bodyPr>
          <a:lstStyle/>
          <a:p>
            <a:pPr marL="0" indent="0">
              <a:buNone/>
            </a:pPr>
            <a:r>
              <a:rPr lang="nl-BE" i="1" u="sng">
                <a:solidFill>
                  <a:srgbClr val="FF0000"/>
                </a:solidFill>
              </a:rPr>
              <a:t>(Buitengewoon) basisonderwijs</a:t>
            </a:r>
          </a:p>
          <a:p>
            <a:pPr marL="514350" indent="-514350">
              <a:buAutoNum type="arabicPeriod"/>
            </a:pPr>
            <a:r>
              <a:rPr lang="nl-BE" err="1">
                <a:solidFill>
                  <a:srgbClr val="010000"/>
                </a:solidFill>
              </a:rPr>
              <a:t>Bestuurspersoneel</a:t>
            </a:r>
            <a:endParaRPr lang="nl-BE">
              <a:solidFill>
                <a:srgbClr val="010000"/>
              </a:solidFill>
            </a:endParaRPr>
          </a:p>
          <a:p>
            <a:pPr marL="0" indent="0">
              <a:buNone/>
            </a:pPr>
            <a:r>
              <a:rPr lang="nl-BE">
                <a:solidFill>
                  <a:srgbClr val="010000"/>
                </a:solidFill>
              </a:rPr>
              <a:t>	voor opdrachten voor de hele SG</a:t>
            </a:r>
          </a:p>
          <a:p>
            <a:pPr marL="0" indent="0">
              <a:buNone/>
            </a:pPr>
            <a:r>
              <a:rPr lang="nl-BE">
                <a:solidFill>
                  <a:srgbClr val="010000"/>
                </a:solidFill>
              </a:rPr>
              <a:t>2. Onderwijzend personeel</a:t>
            </a:r>
          </a:p>
          <a:p>
            <a:pPr marL="0" indent="0">
              <a:buNone/>
            </a:pPr>
            <a:r>
              <a:rPr lang="nl-BE">
                <a:solidFill>
                  <a:srgbClr val="010000"/>
                </a:solidFill>
              </a:rPr>
              <a:t>	voor opdrachten VOOR andere scholen van de 	SG</a:t>
            </a:r>
          </a:p>
          <a:p>
            <a:pPr marL="0" indent="0">
              <a:buNone/>
            </a:pPr>
            <a:r>
              <a:rPr lang="nl-BE">
                <a:solidFill>
                  <a:srgbClr val="010000"/>
                </a:solidFill>
              </a:rPr>
              <a:t>3. beleids- en ondersteunend personeel</a:t>
            </a:r>
          </a:p>
          <a:p>
            <a:pPr marL="0" indent="0">
              <a:buNone/>
            </a:pPr>
            <a:r>
              <a:rPr lang="nl-BE">
                <a:solidFill>
                  <a:srgbClr val="010000"/>
                </a:solidFill>
              </a:rPr>
              <a:t>	VOOR en IN andere scholen van de SG of voor 	de totaliteit van de SG</a:t>
            </a:r>
          </a:p>
          <a:p>
            <a:pPr marL="0" indent="0">
              <a:buNone/>
            </a:pPr>
            <a:r>
              <a:rPr lang="nl-BE">
                <a:solidFill>
                  <a:srgbClr val="010000"/>
                </a:solidFill>
              </a:rPr>
              <a:t>4. Personeel aangesteld in stimuluspunten</a:t>
            </a:r>
          </a:p>
          <a:p>
            <a:pPr marL="0" indent="0">
              <a:buNone/>
            </a:pPr>
            <a:r>
              <a:rPr lang="nl-BE">
                <a:solidFill>
                  <a:srgbClr val="010000"/>
                </a:solidFill>
              </a:rPr>
              <a:t>	VOOR en IN andere scholen van de SG</a:t>
            </a:r>
          </a:p>
          <a:p>
            <a:pPr marL="0" indent="0">
              <a:buNone/>
            </a:pPr>
            <a:r>
              <a:rPr lang="nl-BE">
                <a:solidFill>
                  <a:srgbClr val="010000"/>
                </a:solidFill>
              </a:rPr>
              <a:t>5. Personeel aangesteld met overgedragen lestijden</a:t>
            </a:r>
          </a:p>
          <a:p>
            <a:pPr marL="0" indent="0">
              <a:buNone/>
            </a:pPr>
            <a:r>
              <a:rPr lang="nl-BE">
                <a:solidFill>
                  <a:srgbClr val="010000"/>
                </a:solidFill>
              </a:rPr>
              <a:t>	VOOR en IN andere scholen van de SG</a:t>
            </a:r>
          </a:p>
          <a:p>
            <a:pPr marL="0" indent="0">
              <a:buNone/>
            </a:pPr>
            <a:endParaRPr lang="nl-BE">
              <a:solidFill>
                <a:srgbClr val="010000"/>
              </a:solidFill>
            </a:endParaRP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17527302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a:t>Personeel in de scholengemeenschap</a:t>
            </a:r>
          </a:p>
          <a:p>
            <a:pPr marL="514350" indent="-514350">
              <a:buFont typeface="+mj-lt"/>
              <a:buAutoNum type="arabicParenR"/>
            </a:pPr>
            <a:r>
              <a:rPr lang="nl-BE" b="1">
                <a:solidFill>
                  <a:srgbClr val="FF6600"/>
                </a:solidFill>
              </a:rPr>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06913568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91E653-1B1C-441B-8959-984A8DDD0C68}"/>
              </a:ext>
            </a:extLst>
          </p:cNvPr>
          <p:cNvSpPr>
            <a:spLocks noGrp="1"/>
          </p:cNvSpPr>
          <p:nvPr>
            <p:ph type="title"/>
          </p:nvPr>
        </p:nvSpPr>
        <p:spPr/>
        <p:txBody>
          <a:bodyPr/>
          <a:lstStyle/>
          <a:p>
            <a:r>
              <a:rPr lang="nl-BE"/>
              <a:t>Vragenronde</a:t>
            </a:r>
          </a:p>
        </p:txBody>
      </p:sp>
      <p:sp>
        <p:nvSpPr>
          <p:cNvPr id="4" name="Tijdelijke aanduiding voor datum 3">
            <a:extLst>
              <a:ext uri="{FF2B5EF4-FFF2-40B4-BE49-F238E27FC236}">
                <a16:creationId xmlns:a16="http://schemas.microsoft.com/office/drawing/2014/main" id="{03C3CD1E-E070-43AF-9886-7BDC08B2D23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99EB713-AE09-4630-92F9-18CB26817C4B}"/>
              </a:ext>
            </a:extLst>
          </p:cNvPr>
          <p:cNvSpPr>
            <a:spLocks noGrp="1"/>
          </p:cNvSpPr>
          <p:nvPr>
            <p:ph type="ftr" sz="quarter" idx="11"/>
          </p:nvPr>
        </p:nvSpPr>
        <p:spPr/>
        <p:txBody>
          <a:bodyPr/>
          <a:lstStyle/>
          <a:p>
            <a:r>
              <a:rPr lang="nl-BE"/>
              <a:t>Katholiek Onderwijs Vlaanderen</a:t>
            </a:r>
          </a:p>
        </p:txBody>
      </p:sp>
      <p:pic>
        <p:nvPicPr>
          <p:cNvPr id="1026" name="Picture 2" descr="Afbeeldingsresultaat voor zijn er nog vragen">
            <a:extLst>
              <a:ext uri="{FF2B5EF4-FFF2-40B4-BE49-F238E27FC236}">
                <a16:creationId xmlns:a16="http://schemas.microsoft.com/office/drawing/2014/main" id="{F077BEA6-73CD-4A6A-84B0-D908A86C3B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00808"/>
            <a:ext cx="7858489"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57371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465516" y="1986224"/>
            <a:ext cx="8013700" cy="3394075"/>
          </a:xfrm>
        </p:spPr>
      </p:pic>
      <p:sp>
        <p:nvSpPr>
          <p:cNvPr id="3" name="Titel 2">
            <a:extLst>
              <a:ext uri="{FF2B5EF4-FFF2-40B4-BE49-F238E27FC236}">
                <a16:creationId xmlns:a16="http://schemas.microsoft.com/office/drawing/2014/main" id="{C19E0D51-A660-4AD5-A18A-56C33F5791D5}"/>
              </a:ext>
            </a:extLst>
          </p:cNvPr>
          <p:cNvSpPr>
            <a:spLocks noGrp="1"/>
          </p:cNvSpPr>
          <p:nvPr>
            <p:ph type="title" idx="4294967295"/>
          </p:nvPr>
        </p:nvSpPr>
        <p:spPr>
          <a:xfrm>
            <a:off x="0" y="890588"/>
            <a:ext cx="9144000" cy="857250"/>
          </a:xfrm>
        </p:spPr>
        <p:txBody>
          <a:bodyPr>
            <a:normAutofit/>
          </a:bodyPr>
          <a:lstStyle/>
          <a:p>
            <a:pPr algn="ctr"/>
            <a:r>
              <a:rPr lang="nl-NL"/>
              <a:t>Regionale ondersteuning</a:t>
            </a:r>
            <a:endParaRPr lang="nl-BE"/>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975" y="3607528"/>
            <a:ext cx="760553" cy="765306"/>
          </a:xfrm>
          <a:prstGeom prst="rect">
            <a:avLst/>
          </a:prstGeo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91801" y="3169596"/>
            <a:ext cx="669499" cy="1004249"/>
          </a:xfrm>
          <a:prstGeom prst="rect">
            <a:avLst/>
          </a:prstGeom>
        </p:spPr>
      </p:pic>
      <p:pic>
        <p:nvPicPr>
          <p:cNvPr id="7" name="Afbeelding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30862" y="3289565"/>
            <a:ext cx="636784" cy="954637"/>
          </a:xfrm>
          <a:prstGeom prst="rect">
            <a:avLst/>
          </a:prstGeom>
        </p:spPr>
      </p:pic>
      <p:pic>
        <p:nvPicPr>
          <p:cNvPr id="8" name="Afbeelding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4827" y="3154240"/>
            <a:ext cx="604385" cy="906577"/>
          </a:xfrm>
          <a:prstGeom prst="rect">
            <a:avLst/>
          </a:prstGeom>
        </p:spPr>
      </p:pic>
      <p:sp>
        <p:nvSpPr>
          <p:cNvPr id="9" name="Tekstvak 8"/>
          <p:cNvSpPr txBox="1"/>
          <p:nvPr/>
        </p:nvSpPr>
        <p:spPr>
          <a:xfrm>
            <a:off x="664784" y="4371928"/>
            <a:ext cx="1434365" cy="369332"/>
          </a:xfrm>
          <a:prstGeom prst="rect">
            <a:avLst/>
          </a:prstGeom>
          <a:noFill/>
        </p:spPr>
        <p:txBody>
          <a:bodyPr wrap="square" rtlCol="0">
            <a:spAutoFit/>
          </a:bodyPr>
          <a:lstStyle/>
          <a:p>
            <a:pPr algn="ctr" defTabSz="685800">
              <a:defRPr/>
            </a:pPr>
            <a:r>
              <a:rPr lang="nl-NL" sz="900" b="1">
                <a:solidFill>
                  <a:prstClr val="black"/>
                </a:solidFill>
                <a:latin typeface="Trebuchet MS"/>
              </a:rPr>
              <a:t>Ward </a:t>
            </a:r>
            <a:br>
              <a:rPr lang="nl-NL" sz="900" b="1">
                <a:solidFill>
                  <a:prstClr val="black"/>
                </a:solidFill>
                <a:latin typeface="Trebuchet MS"/>
              </a:rPr>
            </a:br>
            <a:r>
              <a:rPr lang="nl-NL" sz="900" b="1">
                <a:solidFill>
                  <a:prstClr val="black"/>
                </a:solidFill>
                <a:latin typeface="Trebuchet MS"/>
              </a:rPr>
              <a:t>Goudenhooft</a:t>
            </a:r>
            <a:endParaRPr lang="nl-BE" sz="900" b="1">
              <a:solidFill>
                <a:prstClr val="black"/>
              </a:solidFill>
              <a:latin typeface="Trebuchet MS"/>
            </a:endParaRPr>
          </a:p>
        </p:txBody>
      </p:sp>
      <p:sp>
        <p:nvSpPr>
          <p:cNvPr id="20" name="Tekstvak 19"/>
          <p:cNvSpPr txBox="1"/>
          <p:nvPr/>
        </p:nvSpPr>
        <p:spPr>
          <a:xfrm>
            <a:off x="1844264" y="4168079"/>
            <a:ext cx="787160" cy="369332"/>
          </a:xfrm>
          <a:prstGeom prst="rect">
            <a:avLst/>
          </a:prstGeom>
          <a:noFill/>
        </p:spPr>
        <p:txBody>
          <a:bodyPr wrap="square" rtlCol="0">
            <a:spAutoFit/>
          </a:bodyPr>
          <a:lstStyle/>
          <a:p>
            <a:pPr algn="ctr" defTabSz="685800">
              <a:defRPr/>
            </a:pPr>
            <a:r>
              <a:rPr lang="nl-NL" sz="900" b="1">
                <a:solidFill>
                  <a:prstClr val="black"/>
                </a:solidFill>
                <a:latin typeface="Trebuchet MS"/>
              </a:rPr>
              <a:t>Filip </a:t>
            </a:r>
            <a:br>
              <a:rPr lang="nl-NL" sz="900" b="1">
                <a:solidFill>
                  <a:prstClr val="black"/>
                </a:solidFill>
                <a:latin typeface="Trebuchet MS"/>
              </a:rPr>
            </a:br>
            <a:r>
              <a:rPr lang="nl-NL" sz="900" b="1">
                <a:solidFill>
                  <a:prstClr val="black"/>
                </a:solidFill>
                <a:latin typeface="Trebuchet MS"/>
              </a:rPr>
              <a:t> Defauw</a:t>
            </a:r>
            <a:endParaRPr lang="nl-BE" sz="900" b="1">
              <a:solidFill>
                <a:prstClr val="black"/>
              </a:solidFill>
              <a:latin typeface="Trebuchet MS"/>
            </a:endParaRPr>
          </a:p>
        </p:txBody>
      </p:sp>
      <p:sp>
        <p:nvSpPr>
          <p:cNvPr id="21" name="Tekstvak 20"/>
          <p:cNvSpPr txBox="1"/>
          <p:nvPr/>
        </p:nvSpPr>
        <p:spPr>
          <a:xfrm>
            <a:off x="2819655" y="4217348"/>
            <a:ext cx="959808" cy="507831"/>
          </a:xfrm>
          <a:prstGeom prst="rect">
            <a:avLst/>
          </a:prstGeom>
          <a:noFill/>
        </p:spPr>
        <p:txBody>
          <a:bodyPr wrap="square" rtlCol="0">
            <a:spAutoFit/>
          </a:bodyPr>
          <a:lstStyle/>
          <a:p>
            <a:pPr algn="ctr" defTabSz="685800">
              <a:defRPr/>
            </a:pPr>
            <a:r>
              <a:rPr lang="nl-NL" sz="900" b="1">
                <a:solidFill>
                  <a:prstClr val="black"/>
                </a:solidFill>
                <a:latin typeface="Trebuchet MS"/>
              </a:rPr>
              <a:t>Eddy</a:t>
            </a:r>
            <a:br>
              <a:rPr lang="nl-NL" sz="900" b="1">
                <a:solidFill>
                  <a:prstClr val="black"/>
                </a:solidFill>
                <a:latin typeface="Trebuchet MS"/>
              </a:rPr>
            </a:br>
            <a:r>
              <a:rPr lang="nl-NL" sz="900" b="1">
                <a:solidFill>
                  <a:prstClr val="black"/>
                </a:solidFill>
                <a:latin typeface="Trebuchet MS"/>
              </a:rPr>
              <a:t>Van der Maelen</a:t>
            </a:r>
            <a:endParaRPr lang="nl-BE" sz="900" b="1">
              <a:solidFill>
                <a:prstClr val="black"/>
              </a:solidFill>
              <a:latin typeface="Trebuchet MS"/>
            </a:endParaRPr>
          </a:p>
        </p:txBody>
      </p:sp>
      <p:sp>
        <p:nvSpPr>
          <p:cNvPr id="22" name="Tekstvak 21"/>
          <p:cNvSpPr txBox="1"/>
          <p:nvPr/>
        </p:nvSpPr>
        <p:spPr>
          <a:xfrm>
            <a:off x="3558968" y="4033032"/>
            <a:ext cx="923711" cy="369332"/>
          </a:xfrm>
          <a:prstGeom prst="rect">
            <a:avLst/>
          </a:prstGeom>
          <a:noFill/>
        </p:spPr>
        <p:txBody>
          <a:bodyPr wrap="square" rtlCol="0">
            <a:spAutoFit/>
          </a:bodyPr>
          <a:lstStyle/>
          <a:p>
            <a:pPr algn="ctr" defTabSz="685800">
              <a:defRPr/>
            </a:pPr>
            <a:r>
              <a:rPr lang="nl-NL" sz="900" b="1" err="1">
                <a:solidFill>
                  <a:prstClr val="black"/>
                </a:solidFill>
                <a:latin typeface="Trebuchet MS"/>
              </a:rPr>
              <a:t>Christ</a:t>
            </a:r>
            <a:br>
              <a:rPr lang="nl-NL" sz="900" b="1">
                <a:solidFill>
                  <a:prstClr val="black"/>
                </a:solidFill>
                <a:latin typeface="Trebuchet MS"/>
              </a:rPr>
            </a:br>
            <a:r>
              <a:rPr lang="nl-NL" sz="900" b="1">
                <a:solidFill>
                  <a:prstClr val="black"/>
                </a:solidFill>
                <a:latin typeface="Trebuchet MS"/>
              </a:rPr>
              <a:t>De Schepper</a:t>
            </a:r>
            <a:endParaRPr lang="nl-BE" sz="900" b="1">
              <a:solidFill>
                <a:prstClr val="black"/>
              </a:solidFill>
              <a:latin typeface="Trebuchet MS"/>
            </a:endParaRPr>
          </a:p>
        </p:txBody>
      </p:sp>
      <p:pic>
        <p:nvPicPr>
          <p:cNvPr id="10" name="Afbeelding 9"/>
          <p:cNvPicPr>
            <a:picLocks noChangeAspect="1"/>
          </p:cNvPicPr>
          <p:nvPr/>
        </p:nvPicPr>
        <p:blipFill rotWithShape="1">
          <a:blip r:embed="rId7" cstate="print">
            <a:extLst>
              <a:ext uri="{28A0092B-C50C-407E-A947-70E740481C1C}">
                <a14:useLocalDpi xmlns:a14="http://schemas.microsoft.com/office/drawing/2010/main" val="0"/>
              </a:ext>
            </a:extLst>
          </a:blip>
          <a:srcRect l="34996"/>
          <a:stretch/>
        </p:blipFill>
        <p:spPr>
          <a:xfrm>
            <a:off x="4899862" y="2699423"/>
            <a:ext cx="813787" cy="808437"/>
          </a:xfrm>
          <a:prstGeom prst="rect">
            <a:avLst/>
          </a:prstGeom>
        </p:spPr>
      </p:pic>
      <p:pic>
        <p:nvPicPr>
          <p:cNvPr id="11" name="Afbeelding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52600" y="2446233"/>
            <a:ext cx="802154" cy="1072042"/>
          </a:xfrm>
          <a:prstGeom prst="rect">
            <a:avLst/>
          </a:prstGeom>
        </p:spPr>
      </p:pic>
      <p:sp>
        <p:nvSpPr>
          <p:cNvPr id="23" name="Tekstvak 22"/>
          <p:cNvSpPr txBox="1"/>
          <p:nvPr/>
        </p:nvSpPr>
        <p:spPr>
          <a:xfrm>
            <a:off x="4794550" y="3482279"/>
            <a:ext cx="1024409" cy="369332"/>
          </a:xfrm>
          <a:prstGeom prst="rect">
            <a:avLst/>
          </a:prstGeom>
          <a:noFill/>
        </p:spPr>
        <p:txBody>
          <a:bodyPr wrap="square" rtlCol="0">
            <a:spAutoFit/>
          </a:bodyPr>
          <a:lstStyle/>
          <a:p>
            <a:pPr algn="ctr" defTabSz="685800">
              <a:defRPr/>
            </a:pPr>
            <a:r>
              <a:rPr lang="nl-NL" sz="900" b="1">
                <a:solidFill>
                  <a:prstClr val="black"/>
                </a:solidFill>
                <a:latin typeface="Trebuchet MS"/>
              </a:rPr>
              <a:t>Dis</a:t>
            </a:r>
            <a:br>
              <a:rPr lang="nl-NL" sz="900" b="1">
                <a:solidFill>
                  <a:prstClr val="black"/>
                </a:solidFill>
                <a:latin typeface="Trebuchet MS"/>
              </a:rPr>
            </a:br>
            <a:r>
              <a:rPr lang="nl-NL" sz="900" b="1">
                <a:solidFill>
                  <a:prstClr val="black"/>
                </a:solidFill>
                <a:latin typeface="Trebuchet MS"/>
              </a:rPr>
              <a:t>Van </a:t>
            </a:r>
            <a:r>
              <a:rPr lang="nl-NL" sz="900" b="1" err="1">
                <a:solidFill>
                  <a:prstClr val="black"/>
                </a:solidFill>
                <a:latin typeface="Trebuchet MS"/>
              </a:rPr>
              <a:t>Berckelaer</a:t>
            </a:r>
            <a:endParaRPr lang="nl-BE" sz="900" b="1">
              <a:solidFill>
                <a:prstClr val="black"/>
              </a:solidFill>
              <a:latin typeface="Trebuchet MS"/>
            </a:endParaRPr>
          </a:p>
        </p:txBody>
      </p:sp>
      <p:sp>
        <p:nvSpPr>
          <p:cNvPr id="24" name="Tekstvak 23"/>
          <p:cNvSpPr txBox="1"/>
          <p:nvPr/>
        </p:nvSpPr>
        <p:spPr>
          <a:xfrm>
            <a:off x="5786249" y="3498596"/>
            <a:ext cx="923711" cy="369332"/>
          </a:xfrm>
          <a:prstGeom prst="rect">
            <a:avLst/>
          </a:prstGeom>
          <a:noFill/>
        </p:spPr>
        <p:txBody>
          <a:bodyPr wrap="square" rtlCol="0">
            <a:spAutoFit/>
          </a:bodyPr>
          <a:lstStyle/>
          <a:p>
            <a:pPr algn="ctr" defTabSz="685800">
              <a:defRPr/>
            </a:pPr>
            <a:r>
              <a:rPr lang="nl-NL" sz="900" b="1">
                <a:solidFill>
                  <a:prstClr val="black"/>
                </a:solidFill>
                <a:latin typeface="Trebuchet MS"/>
              </a:rPr>
              <a:t>Helga </a:t>
            </a:r>
            <a:br>
              <a:rPr lang="nl-NL" sz="900" b="1">
                <a:solidFill>
                  <a:prstClr val="black"/>
                </a:solidFill>
                <a:latin typeface="Trebuchet MS"/>
              </a:rPr>
            </a:br>
            <a:r>
              <a:rPr lang="nl-NL" sz="900" b="1">
                <a:solidFill>
                  <a:prstClr val="black"/>
                </a:solidFill>
                <a:latin typeface="Trebuchet MS"/>
              </a:rPr>
              <a:t>Melis</a:t>
            </a:r>
            <a:endParaRPr lang="nl-BE" sz="900" b="1">
              <a:solidFill>
                <a:prstClr val="black"/>
              </a:solidFill>
              <a:latin typeface="Trebuchet MS"/>
            </a:endParaRPr>
          </a:p>
        </p:txBody>
      </p:sp>
      <p:pic>
        <p:nvPicPr>
          <p:cNvPr id="12" name="Afbeelding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82362" y="3553318"/>
            <a:ext cx="843595" cy="843595"/>
          </a:xfrm>
          <a:prstGeom prst="rect">
            <a:avLst/>
          </a:prstGeom>
        </p:spPr>
      </p:pic>
      <p:sp>
        <p:nvSpPr>
          <p:cNvPr id="25" name="Tekstvak 24"/>
          <p:cNvSpPr txBox="1"/>
          <p:nvPr/>
        </p:nvSpPr>
        <p:spPr>
          <a:xfrm>
            <a:off x="6679043" y="4369729"/>
            <a:ext cx="923711" cy="369332"/>
          </a:xfrm>
          <a:prstGeom prst="rect">
            <a:avLst/>
          </a:prstGeom>
          <a:noFill/>
        </p:spPr>
        <p:txBody>
          <a:bodyPr wrap="square" rtlCol="0">
            <a:spAutoFit/>
          </a:bodyPr>
          <a:lstStyle/>
          <a:p>
            <a:pPr algn="ctr" defTabSz="685800">
              <a:defRPr/>
            </a:pPr>
            <a:r>
              <a:rPr lang="nl-NL" sz="900" b="1">
                <a:solidFill>
                  <a:prstClr val="black"/>
                </a:solidFill>
                <a:latin typeface="Trebuchet MS"/>
              </a:rPr>
              <a:t>Pierre </a:t>
            </a:r>
            <a:br>
              <a:rPr lang="nl-NL" sz="900" b="1">
                <a:solidFill>
                  <a:prstClr val="black"/>
                </a:solidFill>
                <a:latin typeface="Trebuchet MS"/>
              </a:rPr>
            </a:br>
            <a:r>
              <a:rPr lang="nl-NL" sz="900" b="1">
                <a:solidFill>
                  <a:prstClr val="black"/>
                </a:solidFill>
                <a:latin typeface="Trebuchet MS"/>
              </a:rPr>
              <a:t>Colla</a:t>
            </a:r>
            <a:endParaRPr lang="nl-BE" sz="900" b="1">
              <a:solidFill>
                <a:prstClr val="black"/>
              </a:solidFill>
              <a:latin typeface="Trebuchet MS"/>
            </a:endParaRPr>
          </a:p>
        </p:txBody>
      </p:sp>
      <p:pic>
        <p:nvPicPr>
          <p:cNvPr id="13" name="Afbeelding 12"/>
          <p:cNvPicPr>
            <a:picLocks noChangeAspect="1"/>
          </p:cNvPicPr>
          <p:nvPr/>
        </p:nvPicPr>
        <p:blipFill rotWithShape="1">
          <a:blip r:embed="rId10">
            <a:extLst>
              <a:ext uri="{28A0092B-C50C-407E-A947-70E740481C1C}">
                <a14:useLocalDpi xmlns:a14="http://schemas.microsoft.com/office/drawing/2010/main" val="0"/>
              </a:ext>
            </a:extLst>
          </a:blip>
          <a:srcRect l="7388"/>
          <a:stretch/>
        </p:blipFill>
        <p:spPr>
          <a:xfrm>
            <a:off x="7648928" y="3468488"/>
            <a:ext cx="861258" cy="929963"/>
          </a:xfrm>
          <a:prstGeom prst="rect">
            <a:avLst/>
          </a:prstGeom>
        </p:spPr>
      </p:pic>
      <p:sp>
        <p:nvSpPr>
          <p:cNvPr id="26" name="Tekstvak 25"/>
          <p:cNvSpPr txBox="1"/>
          <p:nvPr/>
        </p:nvSpPr>
        <p:spPr>
          <a:xfrm>
            <a:off x="7347616" y="4354059"/>
            <a:ext cx="936458" cy="369332"/>
          </a:xfrm>
          <a:prstGeom prst="rect">
            <a:avLst/>
          </a:prstGeom>
          <a:noFill/>
        </p:spPr>
        <p:txBody>
          <a:bodyPr wrap="square" rtlCol="0">
            <a:spAutoFit/>
          </a:bodyPr>
          <a:lstStyle/>
          <a:p>
            <a:pPr algn="ctr" defTabSz="685800">
              <a:defRPr/>
            </a:pPr>
            <a:r>
              <a:rPr lang="nl-NL" sz="900" b="1">
                <a:solidFill>
                  <a:prstClr val="black"/>
                </a:solidFill>
                <a:latin typeface="Trebuchet MS"/>
              </a:rPr>
              <a:t>Johan</a:t>
            </a:r>
            <a:br>
              <a:rPr lang="nl-NL" sz="900" b="1">
                <a:solidFill>
                  <a:prstClr val="black"/>
                </a:solidFill>
                <a:latin typeface="Trebuchet MS"/>
              </a:rPr>
            </a:br>
            <a:r>
              <a:rPr lang="nl-NL" sz="900" b="1">
                <a:solidFill>
                  <a:prstClr val="black"/>
                </a:solidFill>
                <a:latin typeface="Trebuchet MS"/>
              </a:rPr>
              <a:t> </a:t>
            </a:r>
            <a:r>
              <a:rPr lang="nl-NL" sz="900" b="1" err="1">
                <a:solidFill>
                  <a:prstClr val="black"/>
                </a:solidFill>
                <a:latin typeface="Trebuchet MS"/>
              </a:rPr>
              <a:t>Briers</a:t>
            </a:r>
            <a:endParaRPr lang="nl-BE" sz="900" b="1">
              <a:solidFill>
                <a:prstClr val="black"/>
              </a:solidFill>
              <a:latin typeface="Trebuchet MS"/>
            </a:endParaRPr>
          </a:p>
        </p:txBody>
      </p:sp>
      <p:pic>
        <p:nvPicPr>
          <p:cNvPr id="14" name="Afbeelding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71999" y="4062200"/>
            <a:ext cx="828791" cy="828791"/>
          </a:xfrm>
          <a:prstGeom prst="rect">
            <a:avLst/>
          </a:prstGeom>
        </p:spPr>
      </p:pic>
      <p:sp>
        <p:nvSpPr>
          <p:cNvPr id="27" name="Tekstvak 26"/>
          <p:cNvSpPr txBox="1"/>
          <p:nvPr/>
        </p:nvSpPr>
        <p:spPr>
          <a:xfrm>
            <a:off x="4276443" y="4899756"/>
            <a:ext cx="936458" cy="369332"/>
          </a:xfrm>
          <a:prstGeom prst="rect">
            <a:avLst/>
          </a:prstGeom>
          <a:noFill/>
        </p:spPr>
        <p:txBody>
          <a:bodyPr wrap="square" rtlCol="0">
            <a:spAutoFit/>
          </a:bodyPr>
          <a:lstStyle/>
          <a:p>
            <a:pPr algn="ctr" defTabSz="685800">
              <a:defRPr/>
            </a:pPr>
            <a:r>
              <a:rPr lang="nl-NL" sz="900" b="1">
                <a:solidFill>
                  <a:prstClr val="black"/>
                </a:solidFill>
                <a:latin typeface="Trebuchet MS"/>
              </a:rPr>
              <a:t>Guido François</a:t>
            </a:r>
            <a:endParaRPr lang="nl-BE" sz="900" b="1">
              <a:solidFill>
                <a:prstClr val="black"/>
              </a:solidFill>
              <a:latin typeface="Trebuchet MS"/>
            </a:endParaRPr>
          </a:p>
        </p:txBody>
      </p:sp>
      <p:pic>
        <p:nvPicPr>
          <p:cNvPr id="28" name="Afbeelding 2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707279" y="3806125"/>
            <a:ext cx="613581" cy="813869"/>
          </a:xfrm>
          <a:prstGeom prst="rect">
            <a:avLst/>
          </a:prstGeom>
        </p:spPr>
      </p:pic>
      <p:sp>
        <p:nvSpPr>
          <p:cNvPr id="29" name="Tekstvak 28"/>
          <p:cNvSpPr txBox="1"/>
          <p:nvPr/>
        </p:nvSpPr>
        <p:spPr>
          <a:xfrm>
            <a:off x="5561011" y="4613907"/>
            <a:ext cx="936458" cy="230832"/>
          </a:xfrm>
          <a:prstGeom prst="rect">
            <a:avLst/>
          </a:prstGeom>
          <a:noFill/>
        </p:spPr>
        <p:txBody>
          <a:bodyPr wrap="square" rtlCol="0">
            <a:spAutoFit/>
          </a:bodyPr>
          <a:lstStyle/>
          <a:p>
            <a:pPr algn="ctr" defTabSz="685800">
              <a:defRPr/>
            </a:pPr>
            <a:r>
              <a:rPr lang="nl-NL" sz="900" b="1">
                <a:solidFill>
                  <a:prstClr val="black"/>
                </a:solidFill>
                <a:latin typeface="Trebuchet MS"/>
              </a:rPr>
              <a:t>Fons Nuyens</a:t>
            </a:r>
            <a:endParaRPr lang="nl-BE" sz="900" b="1">
              <a:solidFill>
                <a:prstClr val="black"/>
              </a:solidFill>
              <a:latin typeface="Trebuchet MS"/>
            </a:endParaRPr>
          </a:p>
        </p:txBody>
      </p:sp>
      <p:pic>
        <p:nvPicPr>
          <p:cNvPr id="30" name="Afbeelding 2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7265" y="4814829"/>
            <a:ext cx="677085" cy="382475"/>
          </a:xfrm>
          <a:prstGeom prst="rect">
            <a:avLst/>
          </a:prstGeom>
        </p:spPr>
      </p:pic>
      <p:sp>
        <p:nvSpPr>
          <p:cNvPr id="15" name="Tijdelijke aanduiding voor datum 14">
            <a:extLst>
              <a:ext uri="{FF2B5EF4-FFF2-40B4-BE49-F238E27FC236}">
                <a16:creationId xmlns:a16="http://schemas.microsoft.com/office/drawing/2014/main" id="{7BD6A3CD-83C2-4097-9C2D-4EB5A36C69A3}"/>
              </a:ext>
            </a:extLst>
          </p:cNvPr>
          <p:cNvSpPr>
            <a:spLocks noGrp="1"/>
          </p:cNvSpPr>
          <p:nvPr>
            <p:ph type="dt" sz="half" idx="10"/>
          </p:nvPr>
        </p:nvSpPr>
        <p:spPr/>
        <p:txBody>
          <a:bodyPr/>
          <a:lstStyle/>
          <a:p>
            <a:r>
              <a:rPr lang="nl-BE"/>
              <a:t>mei 2019</a:t>
            </a:r>
          </a:p>
        </p:txBody>
      </p:sp>
      <p:sp>
        <p:nvSpPr>
          <p:cNvPr id="16" name="Tijdelijke aanduiding voor voettekst 15">
            <a:extLst>
              <a:ext uri="{FF2B5EF4-FFF2-40B4-BE49-F238E27FC236}">
                <a16:creationId xmlns:a16="http://schemas.microsoft.com/office/drawing/2014/main" id="{6ED91F2B-22C3-49B6-9E5D-8ED82D39FAD2}"/>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58011837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fltVal val="0"/>
                                          </p:val>
                                        </p:tav>
                                        <p:tav tm="100000">
                                          <p:val>
                                            <p:strVal val="#ppt_w"/>
                                          </p:val>
                                        </p:tav>
                                      </p:tavLst>
                                    </p:anim>
                                    <p:anim calcmode="lin" valueType="num">
                                      <p:cBhvr>
                                        <p:cTn id="32" dur="1000" fill="hold"/>
                                        <p:tgtEl>
                                          <p:spTgt spid="10"/>
                                        </p:tgtEl>
                                        <p:attrNameLst>
                                          <p:attrName>ppt_h</p:attrName>
                                        </p:attrNameLst>
                                      </p:cBhvr>
                                      <p:tavLst>
                                        <p:tav tm="0">
                                          <p:val>
                                            <p:fltVal val="0"/>
                                          </p:val>
                                        </p:tav>
                                        <p:tav tm="100000">
                                          <p:val>
                                            <p:strVal val="#ppt_h"/>
                                          </p:val>
                                        </p:tav>
                                      </p:tavLst>
                                    </p:anim>
                                    <p:anim calcmode="lin" valueType="num">
                                      <p:cBhvr>
                                        <p:cTn id="33" dur="1000" fill="hold"/>
                                        <p:tgtEl>
                                          <p:spTgt spid="10"/>
                                        </p:tgtEl>
                                        <p:attrNameLst>
                                          <p:attrName>style.rotation</p:attrName>
                                        </p:attrNameLst>
                                      </p:cBhvr>
                                      <p:tavLst>
                                        <p:tav tm="0">
                                          <p:val>
                                            <p:fltVal val="90"/>
                                          </p:val>
                                        </p:tav>
                                        <p:tav tm="100000">
                                          <p:val>
                                            <p:fltVal val="0"/>
                                          </p:val>
                                        </p:tav>
                                      </p:tavLst>
                                    </p:anim>
                                    <p:animEffect transition="in" filter="fade">
                                      <p:cBhvr>
                                        <p:cTn id="34" dur="1000"/>
                                        <p:tgtEl>
                                          <p:spTgt spid="10"/>
                                        </p:tgtEl>
                                      </p:cBhvr>
                                    </p:animEffect>
                                  </p:childTnLst>
                                </p:cTn>
                              </p:par>
                              <p:par>
                                <p:cTn id="35" presetID="3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 calcmode="lin" valueType="num">
                                      <p:cBhvr>
                                        <p:cTn id="39" dur="1000" fill="hold"/>
                                        <p:tgtEl>
                                          <p:spTgt spid="11"/>
                                        </p:tgtEl>
                                        <p:attrNameLst>
                                          <p:attrName>style.rotation</p:attrName>
                                        </p:attrNameLst>
                                      </p:cBhvr>
                                      <p:tavLst>
                                        <p:tav tm="0">
                                          <p:val>
                                            <p:fltVal val="90"/>
                                          </p:val>
                                        </p:tav>
                                        <p:tav tm="100000">
                                          <p:val>
                                            <p:fltVal val="0"/>
                                          </p:val>
                                        </p:tav>
                                      </p:tavLst>
                                    </p:anim>
                                    <p:animEffect transition="in" filter="fade">
                                      <p:cBhvr>
                                        <p:cTn id="40" dur="1000"/>
                                        <p:tgtEl>
                                          <p:spTgt spid="11"/>
                                        </p:tgtEl>
                                      </p:cBhvr>
                                    </p:animEffect>
                                  </p:childTnLst>
                                </p:cTn>
                              </p:par>
                              <p:par>
                                <p:cTn id="41" presetID="31"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par>
                                <p:cTn id="47" presetID="31"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1000" fill="hold"/>
                                        <p:tgtEl>
                                          <p:spTgt spid="13"/>
                                        </p:tgtEl>
                                        <p:attrNameLst>
                                          <p:attrName>ppt_w</p:attrName>
                                        </p:attrNameLst>
                                      </p:cBhvr>
                                      <p:tavLst>
                                        <p:tav tm="0">
                                          <p:val>
                                            <p:fltVal val="0"/>
                                          </p:val>
                                        </p:tav>
                                        <p:tav tm="100000">
                                          <p:val>
                                            <p:strVal val="#ppt_w"/>
                                          </p:val>
                                        </p:tav>
                                      </p:tavLst>
                                    </p:anim>
                                    <p:anim calcmode="lin" valueType="num">
                                      <p:cBhvr>
                                        <p:cTn id="50" dur="1000" fill="hold"/>
                                        <p:tgtEl>
                                          <p:spTgt spid="13"/>
                                        </p:tgtEl>
                                        <p:attrNameLst>
                                          <p:attrName>ppt_h</p:attrName>
                                        </p:attrNameLst>
                                      </p:cBhvr>
                                      <p:tavLst>
                                        <p:tav tm="0">
                                          <p:val>
                                            <p:fltVal val="0"/>
                                          </p:val>
                                        </p:tav>
                                        <p:tav tm="100000">
                                          <p:val>
                                            <p:strVal val="#ppt_h"/>
                                          </p:val>
                                        </p:tav>
                                      </p:tavLst>
                                    </p:anim>
                                    <p:anim calcmode="lin" valueType="num">
                                      <p:cBhvr>
                                        <p:cTn id="51" dur="1000" fill="hold"/>
                                        <p:tgtEl>
                                          <p:spTgt spid="13"/>
                                        </p:tgtEl>
                                        <p:attrNameLst>
                                          <p:attrName>style.rotation</p:attrName>
                                        </p:attrNameLst>
                                      </p:cBhvr>
                                      <p:tavLst>
                                        <p:tav tm="0">
                                          <p:val>
                                            <p:fltVal val="90"/>
                                          </p:val>
                                        </p:tav>
                                        <p:tav tm="100000">
                                          <p:val>
                                            <p:fltVal val="0"/>
                                          </p:val>
                                        </p:tav>
                                      </p:tavLst>
                                    </p:anim>
                                    <p:animEffect transition="in" filter="fade">
                                      <p:cBhvr>
                                        <p:cTn id="52" dur="1000"/>
                                        <p:tgtEl>
                                          <p:spTgt spid="13"/>
                                        </p:tgtEl>
                                      </p:cBhvr>
                                    </p:animEffect>
                                  </p:childTnLst>
                                </p:cTn>
                              </p:par>
                              <p:par>
                                <p:cTn id="53" presetID="31" presetClass="entr" presetSubtype="0"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0" fill="hold"/>
                                        <p:tgtEl>
                                          <p:spTgt spid="28"/>
                                        </p:tgtEl>
                                        <p:attrNameLst>
                                          <p:attrName>ppt_w</p:attrName>
                                        </p:attrNameLst>
                                      </p:cBhvr>
                                      <p:tavLst>
                                        <p:tav tm="0">
                                          <p:val>
                                            <p:fltVal val="0"/>
                                          </p:val>
                                        </p:tav>
                                        <p:tav tm="100000">
                                          <p:val>
                                            <p:strVal val="#ppt_w"/>
                                          </p:val>
                                        </p:tav>
                                      </p:tavLst>
                                    </p:anim>
                                    <p:anim calcmode="lin" valueType="num">
                                      <p:cBhvr>
                                        <p:cTn id="56" dur="1000" fill="hold"/>
                                        <p:tgtEl>
                                          <p:spTgt spid="28"/>
                                        </p:tgtEl>
                                        <p:attrNameLst>
                                          <p:attrName>ppt_h</p:attrName>
                                        </p:attrNameLst>
                                      </p:cBhvr>
                                      <p:tavLst>
                                        <p:tav tm="0">
                                          <p:val>
                                            <p:fltVal val="0"/>
                                          </p:val>
                                        </p:tav>
                                        <p:tav tm="100000">
                                          <p:val>
                                            <p:strVal val="#ppt_h"/>
                                          </p:val>
                                        </p:tav>
                                      </p:tavLst>
                                    </p:anim>
                                    <p:anim calcmode="lin" valueType="num">
                                      <p:cBhvr>
                                        <p:cTn id="57" dur="1000" fill="hold"/>
                                        <p:tgtEl>
                                          <p:spTgt spid="28"/>
                                        </p:tgtEl>
                                        <p:attrNameLst>
                                          <p:attrName>style.rotation</p:attrName>
                                        </p:attrNameLst>
                                      </p:cBhvr>
                                      <p:tavLst>
                                        <p:tav tm="0">
                                          <p:val>
                                            <p:fltVal val="90"/>
                                          </p:val>
                                        </p:tav>
                                        <p:tav tm="100000">
                                          <p:val>
                                            <p:fltVal val="0"/>
                                          </p:val>
                                        </p:tav>
                                      </p:tavLst>
                                    </p:anim>
                                    <p:animEffect transition="in" filter="fade">
                                      <p:cBhvr>
                                        <p:cTn id="58" dur="1000"/>
                                        <p:tgtEl>
                                          <p:spTgt spid="28"/>
                                        </p:tgtEl>
                                      </p:cBhvr>
                                    </p:animEffect>
                                  </p:childTnLst>
                                </p:cTn>
                              </p:par>
                              <p:par>
                                <p:cTn id="59" presetID="31" presetClass="entr" presetSubtype="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1000" fill="hold"/>
                                        <p:tgtEl>
                                          <p:spTgt spid="14"/>
                                        </p:tgtEl>
                                        <p:attrNameLst>
                                          <p:attrName>ppt_w</p:attrName>
                                        </p:attrNameLst>
                                      </p:cBhvr>
                                      <p:tavLst>
                                        <p:tav tm="0">
                                          <p:val>
                                            <p:fltVal val="0"/>
                                          </p:val>
                                        </p:tav>
                                        <p:tav tm="100000">
                                          <p:val>
                                            <p:strVal val="#ppt_w"/>
                                          </p:val>
                                        </p:tav>
                                      </p:tavLst>
                                    </p:anim>
                                    <p:anim calcmode="lin" valueType="num">
                                      <p:cBhvr>
                                        <p:cTn id="62" dur="1000" fill="hold"/>
                                        <p:tgtEl>
                                          <p:spTgt spid="14"/>
                                        </p:tgtEl>
                                        <p:attrNameLst>
                                          <p:attrName>ppt_h</p:attrName>
                                        </p:attrNameLst>
                                      </p:cBhvr>
                                      <p:tavLst>
                                        <p:tav tm="0">
                                          <p:val>
                                            <p:fltVal val="0"/>
                                          </p:val>
                                        </p:tav>
                                        <p:tav tm="100000">
                                          <p:val>
                                            <p:strVal val="#ppt_h"/>
                                          </p:val>
                                        </p:tav>
                                      </p:tavLst>
                                    </p:anim>
                                    <p:anim calcmode="lin" valueType="num">
                                      <p:cBhvr>
                                        <p:cTn id="63" dur="1000" fill="hold"/>
                                        <p:tgtEl>
                                          <p:spTgt spid="14"/>
                                        </p:tgtEl>
                                        <p:attrNameLst>
                                          <p:attrName>style.rotation</p:attrName>
                                        </p:attrNameLst>
                                      </p:cBhvr>
                                      <p:tavLst>
                                        <p:tav tm="0">
                                          <p:val>
                                            <p:fltVal val="90"/>
                                          </p:val>
                                        </p:tav>
                                        <p:tav tm="100000">
                                          <p:val>
                                            <p:fltVal val="0"/>
                                          </p:val>
                                        </p:tav>
                                      </p:tavLst>
                                    </p:anim>
                                    <p:animEffect transition="in" filter="fade">
                                      <p:cBhvr>
                                        <p:cTn id="64" dur="1000"/>
                                        <p:tgtEl>
                                          <p:spTgt spid="14"/>
                                        </p:tgtEl>
                                      </p:cBhvr>
                                    </p:animEffect>
                                  </p:childTnLst>
                                </p:cTn>
                              </p:par>
                              <p:par>
                                <p:cTn id="65" presetID="1" presetClass="entr" presetSubtype="0"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21" grpId="0"/>
      <p:bldP spid="22" grpId="0"/>
      <p:bldP spid="23" grpId="0"/>
      <p:bldP spid="24" grpId="0"/>
      <p:bldP spid="25" grpId="0"/>
      <p:bldP spid="26" grpId="0"/>
      <p:bldP spid="27" grpId="0"/>
      <p:bldP spid="29"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9DFADA-9998-4B6C-8AC6-A4F86D0820A2}"/>
              </a:ext>
            </a:extLst>
          </p:cNvPr>
          <p:cNvSpPr>
            <a:spLocks noGrp="1"/>
          </p:cNvSpPr>
          <p:nvPr>
            <p:ph type="title"/>
          </p:nvPr>
        </p:nvSpPr>
        <p:spPr/>
        <p:txBody>
          <a:bodyPr/>
          <a:lstStyle/>
          <a:p>
            <a:r>
              <a:rPr lang="nl-BE"/>
              <a:t>Ondersteuning</a:t>
            </a:r>
          </a:p>
        </p:txBody>
      </p:sp>
      <p:sp>
        <p:nvSpPr>
          <p:cNvPr id="3" name="Tijdelijke aanduiding voor inhoud 2">
            <a:extLst>
              <a:ext uri="{FF2B5EF4-FFF2-40B4-BE49-F238E27FC236}">
                <a16:creationId xmlns:a16="http://schemas.microsoft.com/office/drawing/2014/main" id="{E27C497D-7AEF-4C26-99D7-E3F3E0A0C50F}"/>
              </a:ext>
            </a:extLst>
          </p:cNvPr>
          <p:cNvSpPr>
            <a:spLocks noGrp="1"/>
          </p:cNvSpPr>
          <p:nvPr>
            <p:ph idx="1"/>
          </p:nvPr>
        </p:nvSpPr>
        <p:spPr>
          <a:xfrm>
            <a:off x="317310" y="1569493"/>
            <a:ext cx="8509379" cy="4861869"/>
          </a:xfrm>
        </p:spPr>
        <p:txBody>
          <a:bodyPr>
            <a:normAutofit fontScale="92500"/>
          </a:bodyPr>
          <a:lstStyle/>
          <a:p>
            <a:r>
              <a:rPr lang="nl-BE"/>
              <a:t>Website</a:t>
            </a:r>
          </a:p>
          <a:p>
            <a:pPr lvl="1"/>
            <a:r>
              <a:rPr lang="nl-BE">
                <a:hlinkClick r:id="rId2"/>
              </a:rPr>
              <a:t>https://pro.katholiekonderwijs.vlaanderen/ scholengemeenschappen</a:t>
            </a:r>
            <a:endParaRPr lang="nl-BE"/>
          </a:p>
          <a:p>
            <a:r>
              <a:rPr lang="nl-BE"/>
              <a:t>Persoonlijk:</a:t>
            </a:r>
          </a:p>
          <a:p>
            <a:pPr lvl="1"/>
            <a:r>
              <a:rPr lang="nl-BE"/>
              <a:t>Dienst Personeel: Els </a:t>
            </a:r>
            <a:r>
              <a:rPr lang="nl-BE" err="1"/>
              <a:t>Goeminne</a:t>
            </a:r>
            <a:r>
              <a:rPr lang="nl-BE"/>
              <a:t>, Hans De Becker</a:t>
            </a:r>
          </a:p>
          <a:p>
            <a:pPr lvl="1"/>
            <a:r>
              <a:rPr lang="nl-BE"/>
              <a:t>Dienst Bestuur &amp; organisatie:</a:t>
            </a:r>
            <a:br>
              <a:rPr lang="nl-BE"/>
            </a:br>
            <a:r>
              <a:rPr lang="nl-BE"/>
              <a:t>Patrick </a:t>
            </a:r>
            <a:r>
              <a:rPr lang="nl-BE" err="1"/>
              <a:t>Deboutte</a:t>
            </a:r>
            <a:r>
              <a:rPr lang="nl-BE"/>
              <a:t>, Isabelle </a:t>
            </a:r>
            <a:r>
              <a:rPr lang="nl-BE" err="1"/>
              <a:t>Dobbelaere</a:t>
            </a:r>
            <a:r>
              <a:rPr lang="nl-BE"/>
              <a:t>, Chris Van der Vorst, Marleen </a:t>
            </a:r>
            <a:r>
              <a:rPr lang="nl-BE" err="1"/>
              <a:t>Decuyper</a:t>
            </a:r>
            <a:endParaRPr lang="nl-BE"/>
          </a:p>
          <a:p>
            <a:pPr marL="457200" lvl="1" indent="0">
              <a:buNone/>
            </a:pPr>
            <a:endParaRPr lang="nl-BE"/>
          </a:p>
          <a:p>
            <a:pPr marL="457200" lvl="1" indent="0">
              <a:buNone/>
            </a:pPr>
            <a:r>
              <a:rPr lang="nl-BE" err="1"/>
              <a:t>voornaam.naam@katholiekonderwijs.vlaanderen</a:t>
            </a:r>
            <a:endParaRPr lang="nl-BE"/>
          </a:p>
          <a:p>
            <a:pPr lvl="1"/>
            <a:endParaRPr lang="nl-BE"/>
          </a:p>
        </p:txBody>
      </p:sp>
      <p:sp>
        <p:nvSpPr>
          <p:cNvPr id="4" name="Tijdelijke aanduiding voor datum 3">
            <a:extLst>
              <a:ext uri="{FF2B5EF4-FFF2-40B4-BE49-F238E27FC236}">
                <a16:creationId xmlns:a16="http://schemas.microsoft.com/office/drawing/2014/main" id="{F3B547FA-9C33-46BD-910F-4FEAA77EA72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7F36782-663B-43EC-AF2B-D6C6D18AF8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731935366"/>
      </p:ext>
    </p:extLst>
  </p:cSld>
  <p:clrMapOvr>
    <a:masterClrMapping/>
  </p:clrMapOvr>
</p:sld>
</file>

<file path=ppt/theme/theme1.xml><?xml version="1.0" encoding="utf-8"?>
<a:theme xmlns:a="http://schemas.openxmlformats.org/drawingml/2006/main" name="Powerpoint VSKO 2.0">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 VSKO 2.0</Template>
  <TotalTime>21641</TotalTime>
  <Words>8122</Words>
  <Application>Microsoft Office PowerPoint</Application>
  <PresentationFormat>Diavoorstelling (4:3)</PresentationFormat>
  <Paragraphs>1444</Paragraphs>
  <Slides>112</Slides>
  <Notes>36</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112</vt:i4>
      </vt:variant>
    </vt:vector>
  </HeadingPairs>
  <TitlesOfParts>
    <vt:vector size="117" baseType="lpstr">
      <vt:lpstr>Arial</vt:lpstr>
      <vt:lpstr>Calibri</vt:lpstr>
      <vt:lpstr>Trebuchet MS</vt:lpstr>
      <vt:lpstr>Wingdings</vt:lpstr>
      <vt:lpstr>Powerpoint VSKO 2.0</vt:lpstr>
      <vt:lpstr> SCHOLENGEMEENSCHAPPEN   vanaf 2020   </vt:lpstr>
      <vt:lpstr>Scholengemeenschappen vanaf 2020</vt:lpstr>
      <vt:lpstr>Doelstellingen vorming</vt:lpstr>
      <vt:lpstr>Opbouw</vt:lpstr>
      <vt:lpstr>Inleiding</vt:lpstr>
      <vt:lpstr>Inleiding</vt:lpstr>
      <vt:lpstr>Inleiding</vt:lpstr>
      <vt:lpstr>Inleiding</vt:lpstr>
      <vt:lpstr>Scholengemeenschappen algemeen</vt:lpstr>
      <vt:lpstr>Scholengemeenschappen algemeen</vt:lpstr>
      <vt:lpstr>PowerPoint-presentatie</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Opbouw</vt:lpstr>
      <vt:lpstr>Planningsprocedures</vt:lpstr>
      <vt:lpstr>Planningsprocedures Scholengemeenschappen Basisonderwijs </vt:lpstr>
      <vt:lpstr>Planningsprocedures Scholengemeenschappen Basisonderwijs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Opbouw</vt:lpstr>
      <vt:lpstr>Personeelsmateries</vt:lpstr>
      <vt:lpstr>Mogelijke scenario’s</vt:lpstr>
      <vt:lpstr>Aandacht voor deze principes</vt:lpstr>
      <vt:lpstr>PowerPoint-presentatie</vt:lpstr>
      <vt:lpstr>PowerPoint-presentatie</vt:lpstr>
      <vt:lpstr>PowerPoint-presentatie</vt:lpstr>
      <vt:lpstr>PowerPoint-presentatie</vt:lpstr>
      <vt:lpstr>1. School die voorheen niet tot een SG behoorde, treedt toe tot een SG</vt:lpstr>
      <vt:lpstr>1.1 Anciënniteit voor opbouw TADD</vt:lpstr>
      <vt:lpstr>voorbeeld</vt:lpstr>
      <vt:lpstr>voorbeeld</vt:lpstr>
      <vt:lpstr>voorbeeld</vt:lpstr>
      <vt:lpstr>1.2 Aanstelling voor doorlopende duur en het  recht op TADD</vt:lpstr>
      <vt:lpstr>voorbeeld</vt:lpstr>
      <vt:lpstr>voorbeeld</vt:lpstr>
      <vt:lpstr>1.3 vastbenoemden</vt:lpstr>
      <vt:lpstr>voorbeeld</vt:lpstr>
      <vt:lpstr>voorbeeld</vt:lpstr>
      <vt:lpstr>voorbeeld</vt:lpstr>
      <vt:lpstr>1.4 kandidaatstelling voor aanstelling van    doorlopende duur</vt:lpstr>
      <vt:lpstr>1.5 Reaffectatie en wedertewerkstelling</vt:lpstr>
      <vt:lpstr>PowerPoint-presentatie</vt:lpstr>
      <vt:lpstr>PowerPoint-presentatie</vt:lpstr>
      <vt:lpstr>2. Een school die voorheen tot een SG behoorde, treedt toe tot een andere SG.</vt:lpstr>
      <vt:lpstr>2.1 Anciënniteit voor opbouw TADD</vt:lpstr>
      <vt:lpstr>voorbeeld</vt:lpstr>
      <vt:lpstr>PowerPoint-presentatie</vt:lpstr>
      <vt:lpstr>voorbeeld</vt:lpstr>
      <vt:lpstr>2.2 Aanstelling voor doorlopende duur en het  recht op TADD</vt:lpstr>
      <vt:lpstr>voorbeeld</vt:lpstr>
      <vt:lpstr>voorbeeld</vt:lpstr>
      <vt:lpstr>2.3 vastbenoemden</vt:lpstr>
      <vt:lpstr>voorbeeld</vt:lpstr>
      <vt:lpstr>voorbeeld</vt:lpstr>
      <vt:lpstr>2.4 kandidaatstelling voor aanstelling voor  doorlopende duur</vt:lpstr>
      <vt:lpstr>voorbeeld</vt:lpstr>
      <vt:lpstr>PowerPoint-presentatie</vt:lpstr>
      <vt:lpstr>voorbeeld</vt:lpstr>
      <vt:lpstr>2.5 reaffectatie en wedertewerkstelling</vt:lpstr>
      <vt:lpstr>PowerPoint-presentatie</vt:lpstr>
      <vt:lpstr>PowerPoint-presentatie</vt:lpstr>
      <vt:lpstr>3. Een school die voorheen tot een SG  behoorde, treedt eruit zonder toe te treden  tot een andere SG</vt:lpstr>
      <vt:lpstr>3.1  Anciënniteit voor opbouw TADD</vt:lpstr>
      <vt:lpstr>voorbeeld</vt:lpstr>
      <vt:lpstr>voorbeeld</vt:lpstr>
      <vt:lpstr>3.2 Aanstelling voor doorlopende duur en het  recht op TADD</vt:lpstr>
      <vt:lpstr>voorbeeld</vt:lpstr>
      <vt:lpstr>voorbeeld</vt:lpstr>
      <vt:lpstr>3.3 vastbenoemden</vt:lpstr>
      <vt:lpstr>voorbeeld</vt:lpstr>
      <vt:lpstr>voorbeeld</vt:lpstr>
      <vt:lpstr>3.4 kandidaatstelling voor aanstelling voor  doorlopende duur</vt:lpstr>
      <vt:lpstr>3.5  reaffectatie en wedertewerkstelling</vt:lpstr>
      <vt:lpstr>PowerPoint-presentatie</vt:lpstr>
      <vt:lpstr>PowerPoint-presentatie</vt:lpstr>
      <vt:lpstr>Extra voorbeelden</vt:lpstr>
      <vt:lpstr>Extra voorbeelden</vt:lpstr>
      <vt:lpstr>Inzetbaarheid van personeel in de SG</vt:lpstr>
      <vt:lpstr>PowerPoint-presentatie</vt:lpstr>
      <vt:lpstr>PowerPoint-presentatie</vt:lpstr>
      <vt:lpstr>Opbouw</vt:lpstr>
      <vt:lpstr>Vragenronde</vt:lpstr>
      <vt:lpstr>Regionale ondersteuning</vt:lpstr>
      <vt:lpstr>Ondersteuning</vt:lpstr>
    </vt:vector>
  </TitlesOfParts>
  <Company>VSKO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Marleen Decuyper</dc:creator>
  <cp:lastModifiedBy>Marleen Decuyper</cp:lastModifiedBy>
  <cp:revision>366</cp:revision>
  <cp:lastPrinted>2019-05-08T08:47:21Z</cp:lastPrinted>
  <dcterms:created xsi:type="dcterms:W3CDTF">2017-09-17T19:05:59Z</dcterms:created>
  <dcterms:modified xsi:type="dcterms:W3CDTF">2019-05-21T14:05:51Z</dcterms:modified>
</cp:coreProperties>
</file>